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70" r:id="rId11"/>
    <p:sldId id="271" r:id="rId12"/>
    <p:sldId id="272" r:id="rId13"/>
    <p:sldId id="273" r:id="rId14"/>
    <p:sldId id="274" r:id="rId15"/>
    <p:sldId id="275" r:id="rId16"/>
    <p:sldId id="276" r:id="rId17"/>
    <p:sldId id="277" r:id="rId18"/>
    <p:sldId id="27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0CA64026-83A1-441A-86B6-FE5DC810FB25}">
          <p14:sldIdLst>
            <p14:sldId id="256"/>
          </p14:sldIdLst>
        </p14:section>
        <p14:section name="Sezione senza titolo" id="{BCFA376F-7E6E-4D5C-9ACE-326D793E645D}">
          <p14:sldIdLst>
            <p14:sldId id="257"/>
            <p14:sldId id="258"/>
            <p14:sldId id="259"/>
            <p14:sldId id="260"/>
            <p14:sldId id="261"/>
            <p14:sldId id="262"/>
            <p14:sldId id="263"/>
            <p14:sldId id="264"/>
            <p14:sldId id="270"/>
            <p14:sldId id="271"/>
            <p14:sldId id="272"/>
            <p14:sldId id="273"/>
            <p14:sldId id="274"/>
            <p14:sldId id="275"/>
            <p14:sldId id="276"/>
            <p14:sldId id="277"/>
            <p14:sldId id="27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412" autoAdjust="0"/>
  </p:normalViewPr>
  <p:slideViewPr>
    <p:cSldViewPr snapToGrid="0">
      <p:cViewPr varScale="1">
        <p:scale>
          <a:sx n="74" d="100"/>
          <a:sy n="74" d="100"/>
        </p:scale>
        <p:origin x="104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072D0FA-2A52-47E9-9850-3909971B0208}" type="datetimeFigureOut">
              <a:rPr lang="it-IT" smtClean="0"/>
              <a:t>16/03/2023</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3803213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072D0FA-2A52-47E9-9850-3909971B0208}" type="datetimeFigureOut">
              <a:rPr lang="it-IT" smtClean="0"/>
              <a:t>16/03/2023</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2196200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072D0FA-2A52-47E9-9850-3909971B0208}" type="datetimeFigureOut">
              <a:rPr lang="it-IT" smtClean="0"/>
              <a:t>16/03/2023</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13D0E5-F71C-48FE-8DFF-D77F164B9D86}"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48195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16/03/2023</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3940680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16/03/2023</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13D0E5-F71C-48FE-8DFF-D77F164B9D86}"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19588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16/03/2023</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40165902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072D0FA-2A52-47E9-9850-3909971B0208}" type="datetimeFigureOut">
              <a:rPr lang="it-IT" smtClean="0"/>
              <a:t>16/03/2023</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5466701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072D0FA-2A52-47E9-9850-3909971B0208}" type="datetimeFigureOut">
              <a:rPr lang="it-IT" smtClean="0"/>
              <a:t>16/03/2023</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1571686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072D0FA-2A52-47E9-9850-3909971B0208}" type="datetimeFigureOut">
              <a:rPr lang="it-IT" smtClean="0"/>
              <a:t>16/03/2023</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4135030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072D0FA-2A52-47E9-9850-3909971B0208}" type="datetimeFigureOut">
              <a:rPr lang="it-IT" smtClean="0"/>
              <a:t>16/03/2023</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1760014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072D0FA-2A52-47E9-9850-3909971B0208}" type="datetimeFigureOut">
              <a:rPr lang="it-IT" smtClean="0"/>
              <a:t>16/03/2023</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1229323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072D0FA-2A52-47E9-9850-3909971B0208}" type="datetimeFigureOut">
              <a:rPr lang="it-IT" smtClean="0"/>
              <a:t>16/03/2023</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2223537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072D0FA-2A52-47E9-9850-3909971B0208}" type="datetimeFigureOut">
              <a:rPr lang="it-IT" smtClean="0"/>
              <a:t>16/03/2023</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3973835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72D0FA-2A52-47E9-9850-3909971B0208}" type="datetimeFigureOut">
              <a:rPr lang="it-IT" smtClean="0"/>
              <a:t>16/03/2023</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2637787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16/03/2023</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2121114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072D0FA-2A52-47E9-9850-3909971B0208}" type="datetimeFigureOut">
              <a:rPr lang="it-IT" smtClean="0"/>
              <a:t>16/03/2023</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13D0E5-F71C-48FE-8DFF-D77F164B9D86}" type="slidenum">
              <a:rPr lang="it-IT" smtClean="0"/>
              <a:t>‹N›</a:t>
            </a:fld>
            <a:endParaRPr lang="it-IT"/>
          </a:p>
        </p:txBody>
      </p:sp>
    </p:spTree>
    <p:extLst>
      <p:ext uri="{BB962C8B-B14F-4D97-AF65-F5344CB8AC3E}">
        <p14:creationId xmlns:p14="http://schemas.microsoft.com/office/powerpoint/2010/main" val="1310123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072D0FA-2A52-47E9-9850-3909971B0208}" type="datetimeFigureOut">
              <a:rPr lang="it-IT" smtClean="0"/>
              <a:t>16/03/2023</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F13D0E5-F71C-48FE-8DFF-D77F164B9D86}" type="slidenum">
              <a:rPr lang="it-IT" smtClean="0"/>
              <a:t>‹N›</a:t>
            </a:fld>
            <a:endParaRPr lang="it-IT"/>
          </a:p>
        </p:txBody>
      </p:sp>
    </p:spTree>
    <p:extLst>
      <p:ext uri="{BB962C8B-B14F-4D97-AF65-F5344CB8AC3E}">
        <p14:creationId xmlns:p14="http://schemas.microsoft.com/office/powerpoint/2010/main" val="42740989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FEB437-7607-84BC-9854-6CC3B38A9C9E}"/>
              </a:ext>
            </a:extLst>
          </p:cNvPr>
          <p:cNvSpPr>
            <a:spLocks noGrp="1"/>
          </p:cNvSpPr>
          <p:nvPr>
            <p:ph type="ctrTitle"/>
          </p:nvPr>
        </p:nvSpPr>
        <p:spPr>
          <a:xfrm>
            <a:off x="830424" y="149290"/>
            <a:ext cx="11168743" cy="1046098"/>
          </a:xfrm>
        </p:spPr>
        <p:txBody>
          <a:bodyPr>
            <a:normAutofit/>
          </a:bodyPr>
          <a:lstStyle/>
          <a:p>
            <a:r>
              <a:rPr lang="it-IT" b="1" dirty="0"/>
              <a:t>ELIO VITTORINI’S </a:t>
            </a:r>
            <a:r>
              <a:rPr lang="it-IT" b="1" i="1" dirty="0"/>
              <a:t>AMERICANA</a:t>
            </a:r>
            <a:endParaRPr lang="it-IT" b="1" dirty="0"/>
          </a:p>
        </p:txBody>
      </p:sp>
      <p:pic>
        <p:nvPicPr>
          <p:cNvPr id="5" name="Immagine 4" descr="Immagine che contiene testo, quotidiano&#10;&#10;Descrizione generata automaticamente">
            <a:extLst>
              <a:ext uri="{FF2B5EF4-FFF2-40B4-BE49-F238E27FC236}">
                <a16:creationId xmlns:a16="http://schemas.microsoft.com/office/drawing/2014/main" id="{B75078F2-A969-C333-519B-D315B024F9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97024" y="1434387"/>
            <a:ext cx="1714500" cy="2667000"/>
          </a:xfrm>
          <a:prstGeom prst="rect">
            <a:avLst/>
          </a:prstGeom>
        </p:spPr>
      </p:pic>
      <p:pic>
        <p:nvPicPr>
          <p:cNvPr id="7" name="Immagine 6" descr="Immagine che contiene testo&#10;&#10;Descrizione generata automaticamente">
            <a:extLst>
              <a:ext uri="{FF2B5EF4-FFF2-40B4-BE49-F238E27FC236}">
                <a16:creationId xmlns:a16="http://schemas.microsoft.com/office/drawing/2014/main" id="{B569A9F5-3E74-9BCE-ECA7-BED0EE3BEB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5924" y="1619249"/>
            <a:ext cx="1762125" cy="2600325"/>
          </a:xfrm>
          <a:prstGeom prst="rect">
            <a:avLst/>
          </a:prstGeom>
        </p:spPr>
      </p:pic>
      <p:pic>
        <p:nvPicPr>
          <p:cNvPr id="9" name="Immagine 8" descr="Immagine che contiene testo&#10;&#10;Descrizione generata automaticamente">
            <a:extLst>
              <a:ext uri="{FF2B5EF4-FFF2-40B4-BE49-F238E27FC236}">
                <a16:creationId xmlns:a16="http://schemas.microsoft.com/office/drawing/2014/main" id="{14C987A3-6045-568A-DE38-5B7B01BCDBD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63424" y="1905001"/>
            <a:ext cx="1733550" cy="2638425"/>
          </a:xfrm>
          <a:prstGeom prst="rect">
            <a:avLst/>
          </a:prstGeom>
        </p:spPr>
      </p:pic>
      <p:pic>
        <p:nvPicPr>
          <p:cNvPr id="11" name="Immagine 10">
            <a:extLst>
              <a:ext uri="{FF2B5EF4-FFF2-40B4-BE49-F238E27FC236}">
                <a16:creationId xmlns:a16="http://schemas.microsoft.com/office/drawing/2014/main" id="{02CCF674-C8C9-5FE2-DC3A-E2A5C1874B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86986" y="4643436"/>
            <a:ext cx="2552700" cy="1790700"/>
          </a:xfrm>
          <a:prstGeom prst="rect">
            <a:avLst/>
          </a:prstGeom>
        </p:spPr>
      </p:pic>
      <p:pic>
        <p:nvPicPr>
          <p:cNvPr id="13" name="Immagine 12" descr="Immagine che contiene testo, alcool, ricevuta&#10;&#10;Descrizione generata automaticamente">
            <a:extLst>
              <a:ext uri="{FF2B5EF4-FFF2-40B4-BE49-F238E27FC236}">
                <a16:creationId xmlns:a16="http://schemas.microsoft.com/office/drawing/2014/main" id="{85532825-A630-15CC-6324-99C93C38317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38387" y="1871971"/>
            <a:ext cx="2138363" cy="3666815"/>
          </a:xfrm>
          <a:prstGeom prst="rect">
            <a:avLst/>
          </a:prstGeom>
        </p:spPr>
      </p:pic>
    </p:spTree>
    <p:extLst>
      <p:ext uri="{BB962C8B-B14F-4D97-AF65-F5344CB8AC3E}">
        <p14:creationId xmlns:p14="http://schemas.microsoft.com/office/powerpoint/2010/main" val="1276754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53E20B-3555-E38C-87E0-CB0C94285DB1}"/>
              </a:ext>
            </a:extLst>
          </p:cNvPr>
          <p:cNvSpPr>
            <a:spLocks noGrp="1"/>
          </p:cNvSpPr>
          <p:nvPr>
            <p:ph type="title"/>
          </p:nvPr>
        </p:nvSpPr>
        <p:spPr>
          <a:xfrm>
            <a:off x="2592925" y="264160"/>
            <a:ext cx="8911687" cy="1640840"/>
          </a:xfrm>
        </p:spPr>
        <p:txBody>
          <a:bodyPr>
            <a:normAutofit/>
          </a:bodyPr>
          <a:lstStyle/>
          <a:p>
            <a:r>
              <a:rPr lang="en-US" sz="4400" b="1" dirty="0"/>
              <a:t>THE “CULTURAL WORK”</a:t>
            </a:r>
            <a:br>
              <a:rPr lang="en-US" sz="4400" b="1" dirty="0"/>
            </a:br>
            <a:r>
              <a:rPr lang="en-US" sz="4400" b="1" dirty="0"/>
              <a:t>OF ELIO VITTORINI’S </a:t>
            </a:r>
            <a:r>
              <a:rPr lang="en-US" sz="4400" b="1" i="1" dirty="0"/>
              <a:t>AMERICANA</a:t>
            </a:r>
            <a:r>
              <a:rPr lang="en-US" sz="4400" b="1" dirty="0"/>
              <a:t> </a:t>
            </a:r>
          </a:p>
        </p:txBody>
      </p:sp>
      <p:sp>
        <p:nvSpPr>
          <p:cNvPr id="3" name="Segnaposto contenuto 2">
            <a:extLst>
              <a:ext uri="{FF2B5EF4-FFF2-40B4-BE49-F238E27FC236}">
                <a16:creationId xmlns:a16="http://schemas.microsoft.com/office/drawing/2014/main" id="{170048CD-1299-4EDF-4E90-5AA67AD675A3}"/>
              </a:ext>
            </a:extLst>
          </p:cNvPr>
          <p:cNvSpPr>
            <a:spLocks noGrp="1"/>
          </p:cNvSpPr>
          <p:nvPr>
            <p:ph idx="1"/>
          </p:nvPr>
        </p:nvSpPr>
        <p:spPr>
          <a:xfrm>
            <a:off x="2589212" y="2133600"/>
            <a:ext cx="9358948" cy="4612640"/>
          </a:xfrm>
        </p:spPr>
        <p:txBody>
          <a:bodyPr>
            <a:noAutofit/>
          </a:bodyPr>
          <a:lstStyle/>
          <a:p>
            <a:pPr marL="0" indent="0">
              <a:buNone/>
            </a:pPr>
            <a:r>
              <a:rPr lang="en-US" sz="2600" i="1" dirty="0"/>
              <a:t>Americana </a:t>
            </a:r>
            <a:r>
              <a:rPr lang="en-US" sz="2600" dirty="0"/>
              <a:t>forged a “mythical” image of American literature that on the one hand accepted and disseminated what were at that time considered – in America – the basic tenets of the “American Myth,” and on the other bent them to create an “Italianized” version of that myth, one that could be used to shape an </a:t>
            </a:r>
            <a:r>
              <a:rPr lang="en-US" sz="2600" b="1" dirty="0">
                <a:solidFill>
                  <a:srgbClr val="FF0000"/>
                </a:solidFill>
              </a:rPr>
              <a:t>alternative vision of the social function of literature</a:t>
            </a:r>
            <a:r>
              <a:rPr lang="en-US" sz="2600" dirty="0"/>
              <a:t>. </a:t>
            </a:r>
          </a:p>
          <a:p>
            <a:pPr marL="0" indent="0">
              <a:buNone/>
            </a:pPr>
            <a:r>
              <a:rPr lang="en-US" sz="2600" dirty="0"/>
              <a:t>The anthology contributed to the creation, after World War II, of a distinct </a:t>
            </a:r>
            <a:r>
              <a:rPr lang="en-US" sz="2600" b="1" dirty="0">
                <a:solidFill>
                  <a:srgbClr val="FF0000"/>
                </a:solidFill>
              </a:rPr>
              <a:t>“Italian Myth” of the “American Myth” </a:t>
            </a:r>
            <a:r>
              <a:rPr lang="en-US" sz="2600" dirty="0"/>
              <a:t>in the critical period when Italy was laboriously trying to invent or reinvent an idea of democracy and citizenship – or even better, a new idea of “</a:t>
            </a:r>
            <a:r>
              <a:rPr lang="en-US" sz="2600" b="1" dirty="0">
                <a:solidFill>
                  <a:srgbClr val="FF0000"/>
                </a:solidFill>
              </a:rPr>
              <a:t>literary citizenship</a:t>
            </a:r>
            <a:r>
              <a:rPr lang="en-US" sz="2600" dirty="0"/>
              <a:t>.”</a:t>
            </a:r>
            <a:endParaRPr lang="it-IT" sz="2600" dirty="0"/>
          </a:p>
        </p:txBody>
      </p:sp>
    </p:spTree>
    <p:extLst>
      <p:ext uri="{BB962C8B-B14F-4D97-AF65-F5344CB8AC3E}">
        <p14:creationId xmlns:p14="http://schemas.microsoft.com/office/powerpoint/2010/main" val="1437083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DDBDEC-2E81-B9AE-5400-9BEFFC0411BB}"/>
              </a:ext>
            </a:extLst>
          </p:cNvPr>
          <p:cNvSpPr>
            <a:spLocks noGrp="1"/>
          </p:cNvSpPr>
          <p:nvPr>
            <p:ph type="title"/>
          </p:nvPr>
        </p:nvSpPr>
        <p:spPr>
          <a:xfrm>
            <a:off x="2589211" y="172720"/>
            <a:ext cx="9358949" cy="1463040"/>
          </a:xfrm>
        </p:spPr>
        <p:txBody>
          <a:bodyPr>
            <a:noAutofit/>
          </a:bodyPr>
          <a:lstStyle/>
          <a:p>
            <a:r>
              <a:rPr lang="en-US" sz="4400" b="1" dirty="0"/>
              <a:t>THE THREE STEPS OF VITTORINI’S EVOLUTION BEFORE </a:t>
            </a:r>
            <a:r>
              <a:rPr lang="en-US" sz="4400" b="1" i="1" dirty="0"/>
              <a:t>AMERICANA</a:t>
            </a:r>
            <a:endParaRPr lang="en-US" sz="4400" b="1" dirty="0"/>
          </a:p>
        </p:txBody>
      </p:sp>
      <p:sp>
        <p:nvSpPr>
          <p:cNvPr id="3" name="Segnaposto contenuto 2">
            <a:extLst>
              <a:ext uri="{FF2B5EF4-FFF2-40B4-BE49-F238E27FC236}">
                <a16:creationId xmlns:a16="http://schemas.microsoft.com/office/drawing/2014/main" id="{DEE861A1-4484-3651-D0CB-E8C6B3F19B09}"/>
              </a:ext>
            </a:extLst>
          </p:cNvPr>
          <p:cNvSpPr>
            <a:spLocks noGrp="1"/>
          </p:cNvSpPr>
          <p:nvPr>
            <p:ph idx="1"/>
          </p:nvPr>
        </p:nvSpPr>
        <p:spPr>
          <a:xfrm>
            <a:off x="2589212" y="1635760"/>
            <a:ext cx="9480868" cy="5049520"/>
          </a:xfrm>
        </p:spPr>
        <p:txBody>
          <a:bodyPr>
            <a:noAutofit/>
          </a:bodyPr>
          <a:lstStyle/>
          <a:p>
            <a:pPr marL="0" indent="0">
              <a:buNone/>
            </a:pPr>
            <a:r>
              <a:rPr lang="en-US" sz="2000" dirty="0" err="1"/>
              <a:t>Vittorini’s</a:t>
            </a:r>
            <a:r>
              <a:rPr lang="en-US" sz="2000" dirty="0"/>
              <a:t> fascination with American literature was a sort of “third step” in his own evolution as a writer, inaugurated in 1927 with a not particularly successful instance of </a:t>
            </a:r>
            <a:r>
              <a:rPr lang="en-US" sz="2000" b="1" dirty="0">
                <a:solidFill>
                  <a:srgbClr val="FF0000"/>
                </a:solidFill>
              </a:rPr>
              <a:t>“realistic” local color </a:t>
            </a:r>
            <a:r>
              <a:rPr lang="en-US" sz="2000" dirty="0"/>
              <a:t>(</a:t>
            </a:r>
            <a:r>
              <a:rPr lang="en-US" sz="2000" b="1" dirty="0">
                <a:solidFill>
                  <a:srgbClr val="FF0000"/>
                </a:solidFill>
              </a:rPr>
              <a:t>“</a:t>
            </a:r>
            <a:r>
              <a:rPr lang="en-US" sz="2000" b="1" dirty="0" err="1">
                <a:solidFill>
                  <a:srgbClr val="FF0000"/>
                </a:solidFill>
              </a:rPr>
              <a:t>Ritratto</a:t>
            </a:r>
            <a:r>
              <a:rPr lang="en-US" sz="2000" b="1" dirty="0">
                <a:solidFill>
                  <a:srgbClr val="FF0000"/>
                </a:solidFill>
              </a:rPr>
              <a:t> di Re </a:t>
            </a:r>
            <a:r>
              <a:rPr lang="en-US" sz="2000" b="1" dirty="0" err="1">
                <a:solidFill>
                  <a:srgbClr val="FF0000"/>
                </a:solidFill>
              </a:rPr>
              <a:t>Gianpietro</a:t>
            </a:r>
            <a:r>
              <a:rPr lang="en-US" sz="2000" b="1" dirty="0">
                <a:solidFill>
                  <a:srgbClr val="FF0000"/>
                </a:solidFill>
              </a:rPr>
              <a:t>”</a:t>
            </a:r>
            <a:r>
              <a:rPr lang="en-US" sz="2000" dirty="0"/>
              <a:t>) but rapidly turned towards bolder experimentations when he entered the </a:t>
            </a:r>
            <a:r>
              <a:rPr lang="en-US" sz="2000" i="1" dirty="0"/>
              <a:t>Solaria</a:t>
            </a:r>
            <a:r>
              <a:rPr lang="en-US" sz="2000" dirty="0"/>
              <a:t> circle at the end of the 1920s.</a:t>
            </a:r>
          </a:p>
          <a:p>
            <a:pPr marL="0" indent="0">
              <a:buNone/>
            </a:pPr>
            <a:r>
              <a:rPr lang="en-US" sz="2000" dirty="0"/>
              <a:t>Second step: his discovery of the major </a:t>
            </a:r>
            <a:r>
              <a:rPr lang="en-US" sz="2000" b="1" dirty="0">
                <a:solidFill>
                  <a:srgbClr val="FF0000"/>
                </a:solidFill>
              </a:rPr>
              <a:t>European modernist authors </a:t>
            </a:r>
            <a:r>
              <a:rPr lang="en-US" sz="2000" dirty="0"/>
              <a:t>(Joyce, Proust, Kafka), which pushed him to severely question the “</a:t>
            </a:r>
            <a:r>
              <a:rPr lang="en-US" sz="2000" b="1" dirty="0">
                <a:solidFill>
                  <a:srgbClr val="FF0000"/>
                </a:solidFill>
              </a:rPr>
              <a:t>provinciality” of Italian literature</a:t>
            </a:r>
            <a:r>
              <a:rPr lang="en-US" sz="2000" dirty="0"/>
              <a:t>, and also to start moving away from cultural and political Fascism. This act of </a:t>
            </a:r>
            <a:r>
              <a:rPr lang="en-US" sz="2000" b="1" dirty="0">
                <a:solidFill>
                  <a:srgbClr val="FF0000"/>
                </a:solidFill>
              </a:rPr>
              <a:t>self-emancipation</a:t>
            </a:r>
            <a:r>
              <a:rPr lang="en-US" sz="2000" dirty="0"/>
              <a:t> from the chains of an ideology he was coming to see in a perspective that much more than political was moral, as a category of ultimate evil, prepared him to the third step.</a:t>
            </a:r>
          </a:p>
          <a:p>
            <a:pPr marL="0" indent="0">
              <a:buNone/>
            </a:pPr>
            <a:r>
              <a:rPr lang="en-US" sz="2000" dirty="0"/>
              <a:t>Third step: adoption of America as the mythical land where his own “</a:t>
            </a:r>
            <a:r>
              <a:rPr lang="en-US" sz="2000" b="1" dirty="0" err="1">
                <a:solidFill>
                  <a:srgbClr val="FF0000"/>
                </a:solidFill>
              </a:rPr>
              <a:t>astratti</a:t>
            </a:r>
            <a:r>
              <a:rPr lang="en-US" sz="2000" b="1" dirty="0">
                <a:solidFill>
                  <a:srgbClr val="FF0000"/>
                </a:solidFill>
              </a:rPr>
              <a:t> </a:t>
            </a:r>
            <a:r>
              <a:rPr lang="en-US" sz="2000" b="1" dirty="0" err="1">
                <a:solidFill>
                  <a:srgbClr val="FF0000"/>
                </a:solidFill>
              </a:rPr>
              <a:t>furori</a:t>
            </a:r>
            <a:r>
              <a:rPr lang="en-US" sz="2000" dirty="0"/>
              <a:t>” could be projected on and made tangibly “</a:t>
            </a:r>
            <a:r>
              <a:rPr lang="en-US" sz="2000" b="1" dirty="0">
                <a:solidFill>
                  <a:srgbClr val="FF0000"/>
                </a:solidFill>
              </a:rPr>
              <a:t>real</a:t>
            </a:r>
            <a:r>
              <a:rPr lang="en-US" sz="2000" dirty="0"/>
              <a:t>,” but also be reflected back to him as in a kind of convex mirror that by exaggeratingly distorting the features of the subject may make him or her detect what is otherwise invisible. </a:t>
            </a:r>
            <a:endParaRPr lang="it-IT" sz="2000" dirty="0"/>
          </a:p>
        </p:txBody>
      </p:sp>
    </p:spTree>
    <p:extLst>
      <p:ext uri="{BB962C8B-B14F-4D97-AF65-F5344CB8AC3E}">
        <p14:creationId xmlns:p14="http://schemas.microsoft.com/office/powerpoint/2010/main" val="3367875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5DBC2C-B063-E3E8-CD77-DEB7560AABCA}"/>
              </a:ext>
            </a:extLst>
          </p:cNvPr>
          <p:cNvSpPr>
            <a:spLocks noGrp="1"/>
          </p:cNvSpPr>
          <p:nvPr>
            <p:ph type="title"/>
          </p:nvPr>
        </p:nvSpPr>
        <p:spPr>
          <a:xfrm>
            <a:off x="2592925" y="294640"/>
            <a:ext cx="9426355" cy="1422400"/>
          </a:xfrm>
        </p:spPr>
        <p:txBody>
          <a:bodyPr>
            <a:normAutofit/>
          </a:bodyPr>
          <a:lstStyle/>
          <a:p>
            <a:r>
              <a:rPr lang="it-IT" b="1" dirty="0"/>
              <a:t>THE AMERICAN PROPHETIC MIRROR</a:t>
            </a:r>
            <a:br>
              <a:rPr lang="it-IT" b="1" dirty="0"/>
            </a:br>
            <a:r>
              <a:rPr lang="it-IT" b="1" dirty="0"/>
              <a:t>OF VITTORINI’S NEW POETICS</a:t>
            </a:r>
          </a:p>
        </p:txBody>
      </p:sp>
      <p:sp>
        <p:nvSpPr>
          <p:cNvPr id="3" name="Segnaposto contenuto 2">
            <a:extLst>
              <a:ext uri="{FF2B5EF4-FFF2-40B4-BE49-F238E27FC236}">
                <a16:creationId xmlns:a16="http://schemas.microsoft.com/office/drawing/2014/main" id="{BAF9196B-2791-865A-49F5-C5BF59FB1C52}"/>
              </a:ext>
            </a:extLst>
          </p:cNvPr>
          <p:cNvSpPr>
            <a:spLocks noGrp="1"/>
          </p:cNvSpPr>
          <p:nvPr>
            <p:ph idx="1"/>
          </p:nvPr>
        </p:nvSpPr>
        <p:spPr>
          <a:xfrm>
            <a:off x="2589212" y="1584960"/>
            <a:ext cx="9430068" cy="5191760"/>
          </a:xfrm>
        </p:spPr>
        <p:txBody>
          <a:bodyPr>
            <a:noAutofit/>
          </a:bodyPr>
          <a:lstStyle/>
          <a:p>
            <a:pPr marL="0" indent="0">
              <a:buNone/>
            </a:pPr>
            <a:r>
              <a:rPr lang="en-US" sz="2700" i="1" dirty="0"/>
              <a:t>Americana</a:t>
            </a:r>
            <a:r>
              <a:rPr lang="en-US" sz="2700" dirty="0"/>
              <a:t> told </a:t>
            </a:r>
            <a:r>
              <a:rPr lang="en-US" sz="2700" dirty="0" err="1"/>
              <a:t>Vittorini</a:t>
            </a:r>
            <a:r>
              <a:rPr lang="en-US" sz="2700" dirty="0"/>
              <a:t> (and Italy at large) </a:t>
            </a:r>
            <a:r>
              <a:rPr lang="en-US" sz="2700" i="1" dirty="0"/>
              <a:t>de </a:t>
            </a:r>
            <a:r>
              <a:rPr lang="en-US" sz="2700" i="1" dirty="0" err="1"/>
              <a:t>te</a:t>
            </a:r>
            <a:r>
              <a:rPr lang="en-US" sz="2700" i="1" dirty="0"/>
              <a:t> fabula </a:t>
            </a:r>
            <a:r>
              <a:rPr lang="en-US" sz="2700" i="1" dirty="0" err="1"/>
              <a:t>narratur</a:t>
            </a:r>
            <a:r>
              <a:rPr lang="en-US" sz="2700" i="1" dirty="0"/>
              <a:t> </a:t>
            </a:r>
            <a:r>
              <a:rPr lang="en-US" sz="2700" dirty="0"/>
              <a:t>(“this story is about you”) – or at least so </a:t>
            </a:r>
            <a:r>
              <a:rPr lang="en-US" sz="2700" dirty="0" err="1"/>
              <a:t>Vittorini</a:t>
            </a:r>
            <a:r>
              <a:rPr lang="en-US" sz="2700" dirty="0"/>
              <a:t> (and all the Italian writers who shared his concerns and were involved as translators in the </a:t>
            </a:r>
            <a:r>
              <a:rPr lang="en-US" sz="2700" i="1" dirty="0"/>
              <a:t>Americana</a:t>
            </a:r>
            <a:r>
              <a:rPr lang="en-US" sz="2700" dirty="0"/>
              <a:t> project) more or less consciously hoped.</a:t>
            </a:r>
          </a:p>
          <a:p>
            <a:pPr marL="0" indent="0">
              <a:buNone/>
            </a:pPr>
            <a:r>
              <a:rPr lang="en-US" sz="2700" dirty="0"/>
              <a:t>As regards his own subsequent career as a fiction writer, the trajectory </a:t>
            </a:r>
            <a:r>
              <a:rPr lang="en-US" sz="2700" i="1" dirty="0"/>
              <a:t>Americana</a:t>
            </a:r>
            <a:r>
              <a:rPr lang="en-US" sz="2700" dirty="0"/>
              <a:t> seems to draw in figuring out an American literature that after an early period of </a:t>
            </a:r>
            <a:r>
              <a:rPr lang="en-US" sz="2700" b="1" dirty="0">
                <a:solidFill>
                  <a:srgbClr val="FF0000"/>
                </a:solidFill>
              </a:rPr>
              <a:t>allegorical, “abstract” writing</a:t>
            </a:r>
            <a:r>
              <a:rPr lang="en-US" sz="2700" b="1" dirty="0"/>
              <a:t> </a:t>
            </a:r>
            <a:r>
              <a:rPr lang="en-US" sz="2700" dirty="0"/>
              <a:t>witnessed a major phase dominated by an uncompromised fidelity to </a:t>
            </a:r>
            <a:r>
              <a:rPr lang="en-US" sz="2700" b="1" dirty="0">
                <a:solidFill>
                  <a:srgbClr val="FF0000"/>
                </a:solidFill>
              </a:rPr>
              <a:t>realism</a:t>
            </a:r>
            <a:r>
              <a:rPr lang="en-US" sz="2700" dirty="0"/>
              <a:t> on the one hand and to bold </a:t>
            </a:r>
            <a:r>
              <a:rPr lang="en-US" sz="2700" b="1" dirty="0">
                <a:solidFill>
                  <a:srgbClr val="FF0000"/>
                </a:solidFill>
              </a:rPr>
              <a:t>linguistic experimentation </a:t>
            </a:r>
            <a:r>
              <a:rPr lang="en-US" sz="2700" dirty="0"/>
              <a:t>on the other, was also an anticipation of </a:t>
            </a:r>
            <a:r>
              <a:rPr lang="en-US" sz="2700" dirty="0" err="1"/>
              <a:t>Vittorini’s</a:t>
            </a:r>
            <a:r>
              <a:rPr lang="en-US" sz="2700" dirty="0"/>
              <a:t> further career.</a:t>
            </a:r>
            <a:endParaRPr lang="it-IT" sz="2700" dirty="0"/>
          </a:p>
        </p:txBody>
      </p:sp>
    </p:spTree>
    <p:extLst>
      <p:ext uri="{BB962C8B-B14F-4D97-AF65-F5344CB8AC3E}">
        <p14:creationId xmlns:p14="http://schemas.microsoft.com/office/powerpoint/2010/main" val="559084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F8AD07-58FA-FC9B-42D7-6531967B0EE8}"/>
              </a:ext>
            </a:extLst>
          </p:cNvPr>
          <p:cNvSpPr>
            <a:spLocks noGrp="1"/>
          </p:cNvSpPr>
          <p:nvPr>
            <p:ph type="title"/>
          </p:nvPr>
        </p:nvSpPr>
        <p:spPr>
          <a:xfrm>
            <a:off x="2592925" y="187036"/>
            <a:ext cx="9283884" cy="1205346"/>
          </a:xfrm>
        </p:spPr>
        <p:txBody>
          <a:bodyPr>
            <a:normAutofit/>
          </a:bodyPr>
          <a:lstStyle/>
          <a:p>
            <a:r>
              <a:rPr lang="it-IT" sz="6000" b="1" dirty="0"/>
              <a:t>A USABLE MYTH</a:t>
            </a:r>
          </a:p>
        </p:txBody>
      </p:sp>
      <p:sp>
        <p:nvSpPr>
          <p:cNvPr id="3" name="Segnaposto contenuto 2">
            <a:extLst>
              <a:ext uri="{FF2B5EF4-FFF2-40B4-BE49-F238E27FC236}">
                <a16:creationId xmlns:a16="http://schemas.microsoft.com/office/drawing/2014/main" id="{FF855C25-3E89-35B7-40D5-6A27F421BC76}"/>
              </a:ext>
            </a:extLst>
          </p:cNvPr>
          <p:cNvSpPr>
            <a:spLocks noGrp="1"/>
          </p:cNvSpPr>
          <p:nvPr>
            <p:ph idx="1"/>
          </p:nvPr>
        </p:nvSpPr>
        <p:spPr>
          <a:xfrm>
            <a:off x="2589212" y="1392382"/>
            <a:ext cx="9391506" cy="5278582"/>
          </a:xfrm>
        </p:spPr>
        <p:txBody>
          <a:bodyPr>
            <a:normAutofit/>
          </a:bodyPr>
          <a:lstStyle/>
          <a:p>
            <a:pPr marL="0" indent="0">
              <a:buNone/>
            </a:pPr>
            <a:r>
              <a:rPr lang="it-IT" i="1" dirty="0"/>
              <a:t>Americana</a:t>
            </a:r>
            <a:r>
              <a:rPr lang="it-IT" dirty="0"/>
              <a:t> </a:t>
            </a:r>
            <a:r>
              <a:rPr lang="it-IT" dirty="0" err="1"/>
              <a:t>immediately</a:t>
            </a:r>
            <a:r>
              <a:rPr lang="it-IT" dirty="0"/>
              <a:t> </a:t>
            </a:r>
            <a:r>
              <a:rPr lang="it-IT" dirty="0" err="1"/>
              <a:t>created</a:t>
            </a:r>
            <a:r>
              <a:rPr lang="it-IT" dirty="0"/>
              <a:t> a “</a:t>
            </a:r>
            <a:r>
              <a:rPr lang="it-IT" dirty="0" err="1"/>
              <a:t>usable</a:t>
            </a:r>
            <a:r>
              <a:rPr lang="it-IT" dirty="0"/>
              <a:t> </a:t>
            </a:r>
            <a:r>
              <a:rPr lang="it-IT" dirty="0" err="1"/>
              <a:t>myth</a:t>
            </a:r>
            <a:r>
              <a:rPr lang="it-IT" dirty="0"/>
              <a:t>” of American literature for the </a:t>
            </a:r>
            <a:r>
              <a:rPr lang="it-IT" dirty="0" err="1"/>
              <a:t>Italian</a:t>
            </a:r>
            <a:r>
              <a:rPr lang="it-IT" dirty="0"/>
              <a:t> culture </a:t>
            </a:r>
            <a:r>
              <a:rPr lang="it-IT" dirty="0" err="1"/>
              <a:t>that</a:t>
            </a:r>
            <a:r>
              <a:rPr lang="it-IT" dirty="0"/>
              <a:t> </a:t>
            </a:r>
            <a:r>
              <a:rPr lang="it-IT" dirty="0" err="1"/>
              <a:t>had</a:t>
            </a:r>
            <a:r>
              <a:rPr lang="it-IT" dirty="0"/>
              <a:t> just </a:t>
            </a:r>
            <a:r>
              <a:rPr lang="it-IT" dirty="0" err="1"/>
              <a:t>survived</a:t>
            </a:r>
            <a:r>
              <a:rPr lang="it-IT" dirty="0"/>
              <a:t>, </a:t>
            </a:r>
            <a:r>
              <a:rPr lang="it-IT" dirty="0" err="1"/>
              <a:t>battered</a:t>
            </a:r>
            <a:r>
              <a:rPr lang="it-IT" dirty="0"/>
              <a:t> and </a:t>
            </a:r>
            <a:r>
              <a:rPr lang="it-IT" dirty="0" err="1"/>
              <a:t>bruised</a:t>
            </a:r>
            <a:r>
              <a:rPr lang="it-IT" dirty="0"/>
              <a:t>, the Second World War. On the </a:t>
            </a:r>
            <a:r>
              <a:rPr lang="it-IT" dirty="0" err="1"/>
              <a:t>most</a:t>
            </a:r>
            <a:r>
              <a:rPr lang="it-IT" dirty="0"/>
              <a:t> </a:t>
            </a:r>
            <a:r>
              <a:rPr lang="it-IT" dirty="0" err="1"/>
              <a:t>superficial</a:t>
            </a:r>
            <a:r>
              <a:rPr lang="it-IT" dirty="0"/>
              <a:t> </a:t>
            </a:r>
            <a:r>
              <a:rPr lang="it-IT" dirty="0" err="1"/>
              <a:t>level</a:t>
            </a:r>
            <a:r>
              <a:rPr lang="it-IT" dirty="0"/>
              <a:t>, </a:t>
            </a:r>
            <a:r>
              <a:rPr lang="it-IT" dirty="0" err="1"/>
              <a:t>this</a:t>
            </a:r>
            <a:r>
              <a:rPr lang="it-IT" dirty="0"/>
              <a:t> </a:t>
            </a:r>
            <a:r>
              <a:rPr lang="it-IT" dirty="0" err="1"/>
              <a:t>myth</a:t>
            </a:r>
            <a:r>
              <a:rPr lang="it-IT" dirty="0"/>
              <a:t> </a:t>
            </a:r>
            <a:r>
              <a:rPr lang="it-IT" dirty="0" err="1"/>
              <a:t>simply</a:t>
            </a:r>
            <a:r>
              <a:rPr lang="it-IT" dirty="0"/>
              <a:t> </a:t>
            </a:r>
            <a:r>
              <a:rPr lang="it-IT" dirty="0" err="1"/>
              <a:t>seemed</a:t>
            </a:r>
            <a:r>
              <a:rPr lang="it-IT" dirty="0"/>
              <a:t> to replicate the standard </a:t>
            </a:r>
            <a:r>
              <a:rPr lang="it-IT" b="1" dirty="0" err="1">
                <a:solidFill>
                  <a:srgbClr val="FF0000"/>
                </a:solidFill>
              </a:rPr>
              <a:t>myth</a:t>
            </a:r>
            <a:r>
              <a:rPr lang="it-IT" b="1" dirty="0">
                <a:solidFill>
                  <a:srgbClr val="FF0000"/>
                </a:solidFill>
              </a:rPr>
              <a:t> of </a:t>
            </a:r>
            <a:r>
              <a:rPr lang="it-IT" b="1" dirty="0" err="1">
                <a:solidFill>
                  <a:srgbClr val="FF0000"/>
                </a:solidFill>
              </a:rPr>
              <a:t>innocence</a:t>
            </a:r>
            <a:r>
              <a:rPr lang="it-IT" b="1" dirty="0">
                <a:solidFill>
                  <a:srgbClr val="FF0000"/>
                </a:solidFill>
              </a:rPr>
              <a:t> and </a:t>
            </a:r>
            <a:r>
              <a:rPr lang="it-IT" b="1" dirty="0" err="1">
                <a:solidFill>
                  <a:srgbClr val="FF0000"/>
                </a:solidFill>
              </a:rPr>
              <a:t>rebirth</a:t>
            </a:r>
            <a:r>
              <a:rPr lang="it-IT" b="1" dirty="0">
                <a:solidFill>
                  <a:srgbClr val="FF0000"/>
                </a:solidFill>
              </a:rPr>
              <a:t> </a:t>
            </a:r>
            <a:r>
              <a:rPr lang="it-IT" dirty="0" err="1"/>
              <a:t>that</a:t>
            </a:r>
            <a:r>
              <a:rPr lang="it-IT" dirty="0"/>
              <a:t> </a:t>
            </a:r>
            <a:r>
              <a:rPr lang="it-IT" dirty="0" err="1"/>
              <a:t>is</a:t>
            </a:r>
            <a:r>
              <a:rPr lang="it-IT" dirty="0"/>
              <a:t> the </a:t>
            </a:r>
            <a:r>
              <a:rPr lang="it-IT" dirty="0" err="1"/>
              <a:t>very</a:t>
            </a:r>
            <a:r>
              <a:rPr lang="it-IT" dirty="0"/>
              <a:t> </a:t>
            </a:r>
            <a:r>
              <a:rPr lang="it-IT" dirty="0" err="1"/>
              <a:t>heart</a:t>
            </a:r>
            <a:r>
              <a:rPr lang="it-IT" dirty="0"/>
              <a:t> of the “American Dream,” </a:t>
            </a:r>
            <a:r>
              <a:rPr lang="it-IT" dirty="0" err="1"/>
              <a:t>as</a:t>
            </a:r>
            <a:r>
              <a:rPr lang="it-IT" dirty="0"/>
              <a:t> </a:t>
            </a:r>
            <a:r>
              <a:rPr lang="it-IT" dirty="0" err="1"/>
              <a:t>it</a:t>
            </a:r>
            <a:r>
              <a:rPr lang="it-IT" dirty="0"/>
              <a:t> </a:t>
            </a:r>
            <a:r>
              <a:rPr lang="it-IT" dirty="0" err="1"/>
              <a:t>apparently</a:t>
            </a:r>
            <a:r>
              <a:rPr lang="it-IT" dirty="0"/>
              <a:t> </a:t>
            </a:r>
            <a:r>
              <a:rPr lang="it-IT" dirty="0" err="1"/>
              <a:t>emerges</a:t>
            </a:r>
            <a:r>
              <a:rPr lang="it-IT" dirty="0"/>
              <a:t> from Cesare </a:t>
            </a:r>
            <a:r>
              <a:rPr lang="it-IT" dirty="0" err="1"/>
              <a:t>Pavese’s</a:t>
            </a:r>
            <a:r>
              <a:rPr lang="it-IT" dirty="0"/>
              <a:t> </a:t>
            </a:r>
            <a:r>
              <a:rPr lang="it-IT" dirty="0" err="1"/>
              <a:t>memory</a:t>
            </a:r>
            <a:r>
              <a:rPr lang="it-IT" dirty="0"/>
              <a:t> of the </a:t>
            </a:r>
            <a:r>
              <a:rPr lang="it-IT" dirty="0" err="1"/>
              <a:t>years</a:t>
            </a:r>
            <a:r>
              <a:rPr lang="it-IT" dirty="0"/>
              <a:t> </a:t>
            </a:r>
            <a:r>
              <a:rPr lang="it-IT" dirty="0" err="1"/>
              <a:t>preceding</a:t>
            </a:r>
            <a:r>
              <a:rPr lang="it-IT" dirty="0"/>
              <a:t> the </a:t>
            </a:r>
            <a:r>
              <a:rPr lang="it-IT" dirty="0" err="1"/>
              <a:t>publication</a:t>
            </a:r>
            <a:r>
              <a:rPr lang="it-IT" dirty="0"/>
              <a:t> of </a:t>
            </a:r>
            <a:r>
              <a:rPr lang="it-IT" i="1" dirty="0"/>
              <a:t>Americana</a:t>
            </a:r>
            <a:r>
              <a:rPr lang="it-IT" dirty="0"/>
              <a:t>:</a:t>
            </a:r>
          </a:p>
          <a:p>
            <a:r>
              <a:rPr lang="it-IT" dirty="0"/>
              <a:t>Verso il 1930, quando il fascismo cominciava a essere “la speranza del mondo”, accadde ad alcuni giovani di scoprire nei suoi libri l’America, una America pensosa e barbarica, felice e rissosa, dissoluta, feconda, greve di tutto il passato del mondo, e insieme giovane e innocente. Per qualche anno questi giovani lessero, tradussero e scrissero con una gioia di scoperta e di rivolta che indignò la cultura ufficiale, ma il successo fu tanto che costrinse il regime a tollerare, per salvare la faccia... Per molta gente l’incontro con Caldwell, Steinbeck, Saroyan, e perfino col vecchio Lewis, aperse il primo spiraglio di libertà, il primo sospetto che non tutto nella cultura del mondo finisse coi fasci... A questo punto la cultura americana divenne per noi qualcosa di molto serio e prezioso, divenne una sorta di </a:t>
            </a:r>
            <a:r>
              <a:rPr lang="it-IT" b="1" dirty="0">
                <a:solidFill>
                  <a:srgbClr val="FF0000"/>
                </a:solidFill>
              </a:rPr>
              <a:t>grande laboratorio </a:t>
            </a:r>
            <a:r>
              <a:rPr lang="it-IT" dirty="0"/>
              <a:t>dove con altra libertà e altri mezzi si perseguiva lo stesso compito di creare </a:t>
            </a:r>
            <a:r>
              <a:rPr lang="it-IT" b="1" dirty="0">
                <a:solidFill>
                  <a:srgbClr val="FF0000"/>
                </a:solidFill>
              </a:rPr>
              <a:t>un gusto, uno stile, un mondo moderno</a:t>
            </a:r>
            <a:r>
              <a:rPr lang="it-IT" dirty="0"/>
              <a:t> che, forse con minore immediatezza ma con altrettanta caparbia volontà, i migliori tra noi perseguivano... (Pavese, </a:t>
            </a:r>
            <a:r>
              <a:rPr lang="it-IT" i="1" dirty="0"/>
              <a:t>La letteratura americana e altri saggi</a:t>
            </a:r>
            <a:r>
              <a:rPr lang="it-IT" dirty="0"/>
              <a:t>)</a:t>
            </a:r>
          </a:p>
          <a:p>
            <a:endParaRPr lang="it-IT" dirty="0"/>
          </a:p>
        </p:txBody>
      </p:sp>
    </p:spTree>
    <p:extLst>
      <p:ext uri="{BB962C8B-B14F-4D97-AF65-F5344CB8AC3E}">
        <p14:creationId xmlns:p14="http://schemas.microsoft.com/office/powerpoint/2010/main" val="1049834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7E60CF-17A2-5AF4-A4D2-CA5AAEC1395E}"/>
              </a:ext>
            </a:extLst>
          </p:cNvPr>
          <p:cNvSpPr>
            <a:spLocks noGrp="1"/>
          </p:cNvSpPr>
          <p:nvPr>
            <p:ph type="title"/>
          </p:nvPr>
        </p:nvSpPr>
        <p:spPr>
          <a:xfrm>
            <a:off x="2992582" y="322119"/>
            <a:ext cx="9019309" cy="1634836"/>
          </a:xfrm>
        </p:spPr>
        <p:txBody>
          <a:bodyPr>
            <a:noAutofit/>
          </a:bodyPr>
          <a:lstStyle/>
          <a:p>
            <a:r>
              <a:rPr lang="it-IT" sz="4800" b="1" dirty="0"/>
              <a:t>WHAT ITALIAN LITERATURE SHOULD BE</a:t>
            </a:r>
          </a:p>
        </p:txBody>
      </p:sp>
      <p:sp>
        <p:nvSpPr>
          <p:cNvPr id="3" name="Segnaposto contenuto 2">
            <a:extLst>
              <a:ext uri="{FF2B5EF4-FFF2-40B4-BE49-F238E27FC236}">
                <a16:creationId xmlns:a16="http://schemas.microsoft.com/office/drawing/2014/main" id="{195F1EDF-F3E2-235E-0BDC-DAB123185296}"/>
              </a:ext>
            </a:extLst>
          </p:cNvPr>
          <p:cNvSpPr>
            <a:spLocks noGrp="1"/>
          </p:cNvSpPr>
          <p:nvPr>
            <p:ph idx="1"/>
          </p:nvPr>
        </p:nvSpPr>
        <p:spPr>
          <a:xfrm>
            <a:off x="2992581" y="2133599"/>
            <a:ext cx="9019309" cy="4526973"/>
          </a:xfrm>
        </p:spPr>
        <p:txBody>
          <a:bodyPr>
            <a:normAutofit/>
          </a:bodyPr>
          <a:lstStyle/>
          <a:p>
            <a:pPr marL="0" indent="0">
              <a:buNone/>
            </a:pPr>
            <a:r>
              <a:rPr lang="en-US" sz="2400" dirty="0"/>
              <a:t>Pavese’s (eminently biased) representation of the “irruption” of American literature on the Italian scene reveals that the real meaning of that literature lay not so much in its supposed “newness” and regenerative power (“America was not another country, a new beginning of history”), but in its being a screen, a mirror, where Italy could see “its own drama” played in more vivid and somehow “readable” evidence, and without running the risk, under the Fascist regime, to undergo the risk of censorship and persecution. Instead of its diversity, </a:t>
            </a:r>
            <a:r>
              <a:rPr lang="en-US" sz="2400" dirty="0" err="1"/>
              <a:t>Vittorini</a:t>
            </a:r>
            <a:r>
              <a:rPr lang="en-US" sz="2400" dirty="0"/>
              <a:t> and Pavese especially prized the almost </a:t>
            </a:r>
            <a:r>
              <a:rPr lang="en-US" sz="2400" b="1" dirty="0">
                <a:solidFill>
                  <a:srgbClr val="FF0000"/>
                </a:solidFill>
              </a:rPr>
              <a:t>eerie resemblance of American literature to what Italian literature should, be but was not yet able to become</a:t>
            </a:r>
            <a:r>
              <a:rPr lang="en-US" sz="2400" dirty="0"/>
              <a:t>.</a:t>
            </a:r>
            <a:endParaRPr lang="it-IT" sz="2400" dirty="0"/>
          </a:p>
        </p:txBody>
      </p:sp>
    </p:spTree>
    <p:extLst>
      <p:ext uri="{BB962C8B-B14F-4D97-AF65-F5344CB8AC3E}">
        <p14:creationId xmlns:p14="http://schemas.microsoft.com/office/powerpoint/2010/main" val="3933562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CE204E-6B68-0D4D-C3AE-360120B4E38B}"/>
              </a:ext>
            </a:extLst>
          </p:cNvPr>
          <p:cNvSpPr>
            <a:spLocks noGrp="1"/>
          </p:cNvSpPr>
          <p:nvPr>
            <p:ph type="title"/>
          </p:nvPr>
        </p:nvSpPr>
        <p:spPr>
          <a:xfrm>
            <a:off x="2592925" y="197428"/>
            <a:ext cx="9377402" cy="1059872"/>
          </a:xfrm>
        </p:spPr>
        <p:txBody>
          <a:bodyPr>
            <a:normAutofit/>
          </a:bodyPr>
          <a:lstStyle/>
          <a:p>
            <a:r>
              <a:rPr lang="it-IT" sz="5400" b="1" dirty="0"/>
              <a:t>A HETEROTOPIA</a:t>
            </a:r>
          </a:p>
        </p:txBody>
      </p:sp>
      <p:sp>
        <p:nvSpPr>
          <p:cNvPr id="3" name="Segnaposto contenuto 2">
            <a:extLst>
              <a:ext uri="{FF2B5EF4-FFF2-40B4-BE49-F238E27FC236}">
                <a16:creationId xmlns:a16="http://schemas.microsoft.com/office/drawing/2014/main" id="{F342A99F-B3FE-C8DD-FD10-3A98DC9DA478}"/>
              </a:ext>
            </a:extLst>
          </p:cNvPr>
          <p:cNvSpPr>
            <a:spLocks noGrp="1"/>
          </p:cNvSpPr>
          <p:nvPr>
            <p:ph idx="1"/>
          </p:nvPr>
        </p:nvSpPr>
        <p:spPr>
          <a:xfrm>
            <a:off x="2589212" y="1101436"/>
            <a:ext cx="8915400" cy="5559136"/>
          </a:xfrm>
        </p:spPr>
        <p:txBody>
          <a:bodyPr>
            <a:normAutofit lnSpcReduction="10000"/>
          </a:bodyPr>
          <a:lstStyle/>
          <a:p>
            <a:pPr marL="0" indent="0">
              <a:buNone/>
            </a:pPr>
            <a:r>
              <a:rPr lang="it-IT" dirty="0"/>
              <a:t>In </a:t>
            </a:r>
            <a:r>
              <a:rPr lang="it-IT" dirty="0" err="1"/>
              <a:t>his</a:t>
            </a:r>
            <a:r>
              <a:rPr lang="it-IT" dirty="0"/>
              <a:t> </a:t>
            </a:r>
            <a:r>
              <a:rPr lang="it-IT" dirty="0" err="1"/>
              <a:t>introduction</a:t>
            </a:r>
            <a:r>
              <a:rPr lang="it-IT" dirty="0"/>
              <a:t> to </a:t>
            </a:r>
            <a:r>
              <a:rPr lang="it-IT" dirty="0" err="1"/>
              <a:t>Pavese’s</a:t>
            </a:r>
            <a:r>
              <a:rPr lang="it-IT" dirty="0"/>
              <a:t> </a:t>
            </a:r>
            <a:r>
              <a:rPr lang="it-IT" i="1" dirty="0"/>
              <a:t>La letteratura americana e altri saggi</a:t>
            </a:r>
            <a:r>
              <a:rPr lang="it-IT" dirty="0"/>
              <a:t>, Italo Calvino </a:t>
            </a:r>
            <a:r>
              <a:rPr lang="it-IT" dirty="0" err="1"/>
              <a:t>reinforced</a:t>
            </a:r>
            <a:r>
              <a:rPr lang="it-IT" dirty="0"/>
              <a:t> the idea </a:t>
            </a:r>
            <a:r>
              <a:rPr lang="it-IT" dirty="0" err="1"/>
              <a:t>that</a:t>
            </a:r>
            <a:r>
              <a:rPr lang="it-IT" dirty="0"/>
              <a:t> the </a:t>
            </a:r>
            <a:r>
              <a:rPr lang="it-IT" dirty="0" err="1"/>
              <a:t>Italian</a:t>
            </a:r>
            <a:r>
              <a:rPr lang="it-IT" dirty="0"/>
              <a:t> writers </a:t>
            </a:r>
            <a:r>
              <a:rPr lang="it-IT" dirty="0" err="1"/>
              <a:t>who</a:t>
            </a:r>
            <a:r>
              <a:rPr lang="it-IT" dirty="0"/>
              <a:t> </a:t>
            </a:r>
            <a:r>
              <a:rPr lang="it-IT" dirty="0" err="1"/>
              <a:t>had</a:t>
            </a:r>
            <a:r>
              <a:rPr lang="it-IT" dirty="0"/>
              <a:t> </a:t>
            </a:r>
            <a:r>
              <a:rPr lang="it-IT" dirty="0" err="1"/>
              <a:t>contributed</a:t>
            </a:r>
            <a:r>
              <a:rPr lang="it-IT" dirty="0"/>
              <a:t> to the “Renaissance” – </a:t>
            </a:r>
            <a:r>
              <a:rPr lang="it-IT" dirty="0" err="1"/>
              <a:t>if</a:t>
            </a:r>
            <a:r>
              <a:rPr lang="it-IT" dirty="0"/>
              <a:t> </a:t>
            </a:r>
            <a:r>
              <a:rPr lang="it-IT" dirty="0" err="1"/>
              <a:t>not</a:t>
            </a:r>
            <a:r>
              <a:rPr lang="it-IT" dirty="0"/>
              <a:t> the </a:t>
            </a:r>
            <a:r>
              <a:rPr lang="it-IT" dirty="0" err="1"/>
              <a:t>birth</a:t>
            </a:r>
            <a:r>
              <a:rPr lang="it-IT" dirty="0"/>
              <a:t> </a:t>
            </a:r>
            <a:r>
              <a:rPr lang="it-IT" dirty="0" err="1"/>
              <a:t>itself</a:t>
            </a:r>
            <a:r>
              <a:rPr lang="it-IT" dirty="0"/>
              <a:t> – of American literature in </a:t>
            </a:r>
            <a:r>
              <a:rPr lang="it-IT" dirty="0" err="1"/>
              <a:t>Italy</a:t>
            </a:r>
            <a:r>
              <a:rPr lang="it-IT" dirty="0"/>
              <a:t> </a:t>
            </a:r>
            <a:r>
              <a:rPr lang="it-IT" dirty="0" err="1"/>
              <a:t>actually</a:t>
            </a:r>
            <a:r>
              <a:rPr lang="it-IT" dirty="0"/>
              <a:t> </a:t>
            </a:r>
            <a:r>
              <a:rPr lang="it-IT" dirty="0" err="1"/>
              <a:t>considered</a:t>
            </a:r>
            <a:r>
              <a:rPr lang="it-IT" dirty="0"/>
              <a:t> </a:t>
            </a:r>
            <a:r>
              <a:rPr lang="it-IT" dirty="0" err="1"/>
              <a:t>that</a:t>
            </a:r>
            <a:r>
              <a:rPr lang="it-IT" dirty="0"/>
              <a:t> literature and </a:t>
            </a:r>
            <a:r>
              <a:rPr lang="it-IT" dirty="0" err="1"/>
              <a:t>that</a:t>
            </a:r>
            <a:r>
              <a:rPr lang="it-IT" dirty="0"/>
              <a:t> culture </a:t>
            </a:r>
            <a:r>
              <a:rPr lang="it-IT" dirty="0" err="1"/>
              <a:t>not</a:t>
            </a:r>
            <a:r>
              <a:rPr lang="it-IT" dirty="0"/>
              <a:t> in </a:t>
            </a:r>
            <a:r>
              <a:rPr lang="it-IT" dirty="0" err="1"/>
              <a:t>their</a:t>
            </a:r>
            <a:r>
              <a:rPr lang="it-IT" dirty="0"/>
              <a:t> </a:t>
            </a:r>
            <a:r>
              <a:rPr lang="it-IT" dirty="0" err="1"/>
              <a:t>own</a:t>
            </a:r>
            <a:r>
              <a:rPr lang="it-IT" dirty="0"/>
              <a:t> </a:t>
            </a:r>
            <a:r>
              <a:rPr lang="it-IT" dirty="0" err="1"/>
              <a:t>terms</a:t>
            </a:r>
            <a:r>
              <a:rPr lang="it-IT" dirty="0"/>
              <a:t>, </a:t>
            </a:r>
            <a:r>
              <a:rPr lang="it-IT" dirty="0" err="1"/>
              <a:t>as</a:t>
            </a:r>
            <a:r>
              <a:rPr lang="it-IT" dirty="0"/>
              <a:t> </a:t>
            </a:r>
            <a:r>
              <a:rPr lang="it-IT" dirty="0" err="1"/>
              <a:t>expression</a:t>
            </a:r>
            <a:r>
              <a:rPr lang="it-IT" dirty="0"/>
              <a:t> of a </a:t>
            </a:r>
            <a:r>
              <a:rPr lang="it-IT" dirty="0" err="1"/>
              <a:t>specific</a:t>
            </a:r>
            <a:r>
              <a:rPr lang="it-IT" dirty="0"/>
              <a:t> world with </a:t>
            </a:r>
            <a:r>
              <a:rPr lang="it-IT" dirty="0" err="1"/>
              <a:t>all</a:t>
            </a:r>
            <a:r>
              <a:rPr lang="it-IT" dirty="0"/>
              <a:t> </a:t>
            </a:r>
            <a:r>
              <a:rPr lang="it-IT" dirty="0" err="1"/>
              <a:t>its</a:t>
            </a:r>
            <a:r>
              <a:rPr lang="it-IT" dirty="0"/>
              <a:t> </a:t>
            </a:r>
            <a:r>
              <a:rPr lang="it-IT" dirty="0" err="1"/>
              <a:t>idiosyncrasies</a:t>
            </a:r>
            <a:r>
              <a:rPr lang="it-IT" dirty="0"/>
              <a:t> and </a:t>
            </a:r>
            <a:r>
              <a:rPr lang="it-IT" dirty="0" err="1"/>
              <a:t>peculiarities</a:t>
            </a:r>
            <a:r>
              <a:rPr lang="it-IT" dirty="0"/>
              <a:t>, </a:t>
            </a:r>
            <a:r>
              <a:rPr lang="it-IT" dirty="0" err="1"/>
              <a:t>but</a:t>
            </a:r>
            <a:r>
              <a:rPr lang="it-IT" dirty="0"/>
              <a:t> </a:t>
            </a:r>
            <a:r>
              <a:rPr lang="it-IT" dirty="0" err="1"/>
              <a:t>as</a:t>
            </a:r>
            <a:r>
              <a:rPr lang="it-IT" dirty="0"/>
              <a:t> a complex </a:t>
            </a:r>
            <a:r>
              <a:rPr lang="it-IT" dirty="0" err="1"/>
              <a:t>symbolic</a:t>
            </a:r>
            <a:r>
              <a:rPr lang="it-IT" dirty="0"/>
              <a:t> construction </a:t>
            </a:r>
            <a:r>
              <a:rPr lang="it-IT" dirty="0" err="1"/>
              <a:t>representing</a:t>
            </a:r>
            <a:r>
              <a:rPr lang="it-IT" dirty="0"/>
              <a:t> </a:t>
            </a:r>
            <a:r>
              <a:rPr lang="it-IT" dirty="0" err="1"/>
              <a:t>what</a:t>
            </a:r>
            <a:r>
              <a:rPr lang="it-IT" dirty="0"/>
              <a:t> </a:t>
            </a:r>
            <a:r>
              <a:rPr lang="it-IT" dirty="0" err="1"/>
              <a:t>was</a:t>
            </a:r>
            <a:r>
              <a:rPr lang="it-IT" dirty="0"/>
              <a:t> </a:t>
            </a:r>
            <a:r>
              <a:rPr lang="it-IT" dirty="0" err="1"/>
              <a:t>lacking</a:t>
            </a:r>
            <a:r>
              <a:rPr lang="it-IT" dirty="0"/>
              <a:t> in </a:t>
            </a:r>
            <a:r>
              <a:rPr lang="it-IT" dirty="0" err="1"/>
              <a:t>Italian</a:t>
            </a:r>
            <a:r>
              <a:rPr lang="it-IT" dirty="0"/>
              <a:t> culture and literature:</a:t>
            </a:r>
          </a:p>
          <a:p>
            <a:r>
              <a:rPr lang="it-IT" dirty="0"/>
              <a:t>I periodi di scontento hanno spesso visto nascere il mito letterario di un paese proposto come termine di confronto, una Germania ricreata da un Tacito o da una </a:t>
            </a:r>
            <a:r>
              <a:rPr lang="it-IT" dirty="0" err="1"/>
              <a:t>Staël</a:t>
            </a:r>
            <a:r>
              <a:rPr lang="it-IT" dirty="0"/>
              <a:t>. </a:t>
            </a:r>
            <a:r>
              <a:rPr lang="it-IT" b="1" dirty="0">
                <a:solidFill>
                  <a:srgbClr val="FF0000"/>
                </a:solidFill>
              </a:rPr>
              <a:t>Spesso il paese scoperto è solo una terra d’utopia, una allegoria sociale che col paese esistente in realtà ha appena qualche dato in comune</a:t>
            </a:r>
            <a:r>
              <a:rPr lang="it-IT" dirty="0"/>
              <a:t>; ma non per questo serve di meno, anzi gli elementi che prendono risalto sono proprio quelli di cui la situazione ha bisogno... E davvero, questa </a:t>
            </a:r>
            <a:r>
              <a:rPr lang="it-IT" b="1" dirty="0">
                <a:solidFill>
                  <a:srgbClr val="FF0000"/>
                </a:solidFill>
              </a:rPr>
              <a:t>America dei letterati</a:t>
            </a:r>
            <a:r>
              <a:rPr lang="it-IT" dirty="0"/>
              <a:t>, calda di sangui di popoli diversi, fumosa di ciminiere e irrigua di campi, ribelle alle ipocrisie chiesastiche, urlante di scioperi e di masse in lotta, diventava un </a:t>
            </a:r>
            <a:r>
              <a:rPr lang="it-IT" b="1" dirty="0">
                <a:solidFill>
                  <a:srgbClr val="FF0000"/>
                </a:solidFill>
              </a:rPr>
              <a:t>simbolo complesso di tutti i fermenti e di tutte le realtà contemporanee, un misto di America, di Russia e d’Italia, con in più un sapore di terre primitive,</a:t>
            </a:r>
            <a:r>
              <a:rPr lang="it-IT" dirty="0"/>
              <a:t> una </a:t>
            </a:r>
            <a:r>
              <a:rPr lang="it-IT" dirty="0" err="1"/>
              <a:t>incomposita</a:t>
            </a:r>
            <a:r>
              <a:rPr lang="it-IT" dirty="0"/>
              <a:t> sintesi di tutto ciò che il fascismo pretendeva di negare, di escludere.</a:t>
            </a:r>
          </a:p>
          <a:p>
            <a:pPr marL="0" indent="0">
              <a:buNone/>
            </a:pPr>
            <a:r>
              <a:rPr lang="it-IT" dirty="0"/>
              <a:t>More </a:t>
            </a:r>
            <a:r>
              <a:rPr lang="it-IT" dirty="0" err="1"/>
              <a:t>than</a:t>
            </a:r>
            <a:r>
              <a:rPr lang="it-IT" dirty="0"/>
              <a:t> a utopia, </a:t>
            </a:r>
            <a:r>
              <a:rPr lang="it-IT" dirty="0" err="1"/>
              <a:t>what</a:t>
            </a:r>
            <a:r>
              <a:rPr lang="it-IT" dirty="0"/>
              <a:t> </a:t>
            </a:r>
            <a:r>
              <a:rPr lang="it-IT" dirty="0" err="1"/>
              <a:t>here</a:t>
            </a:r>
            <a:r>
              <a:rPr lang="it-IT" dirty="0"/>
              <a:t> Calvino </a:t>
            </a:r>
            <a:r>
              <a:rPr lang="it-IT" dirty="0" err="1"/>
              <a:t>evokes</a:t>
            </a:r>
            <a:r>
              <a:rPr lang="it-IT" dirty="0"/>
              <a:t> </a:t>
            </a:r>
            <a:r>
              <a:rPr lang="it-IT" dirty="0" err="1"/>
              <a:t>is</a:t>
            </a:r>
            <a:r>
              <a:rPr lang="it-IT" dirty="0"/>
              <a:t> a </a:t>
            </a:r>
            <a:r>
              <a:rPr lang="it-IT" dirty="0" err="1"/>
              <a:t>heterotopia</a:t>
            </a:r>
            <a:r>
              <a:rPr lang="it-IT" dirty="0"/>
              <a:t>, like the one </a:t>
            </a:r>
            <a:r>
              <a:rPr lang="it-IT" dirty="0" err="1"/>
              <a:t>described</a:t>
            </a:r>
            <a:r>
              <a:rPr lang="it-IT" dirty="0"/>
              <a:t> by </a:t>
            </a:r>
            <a:r>
              <a:rPr lang="it-IT" dirty="0" err="1"/>
              <a:t>Crevècoeur</a:t>
            </a:r>
            <a:r>
              <a:rPr lang="it-IT" dirty="0"/>
              <a:t> or Whitman, a </a:t>
            </a:r>
            <a:r>
              <a:rPr lang="it-IT" dirty="0" err="1"/>
              <a:t>space</a:t>
            </a:r>
            <a:r>
              <a:rPr lang="it-IT" dirty="0"/>
              <a:t>, “</a:t>
            </a:r>
            <a:r>
              <a:rPr lang="it-IT" dirty="0" err="1"/>
              <a:t>fundamentally</a:t>
            </a:r>
            <a:r>
              <a:rPr lang="it-IT" dirty="0"/>
              <a:t> </a:t>
            </a:r>
            <a:r>
              <a:rPr lang="it-IT" dirty="0" err="1"/>
              <a:t>unreal</a:t>
            </a:r>
            <a:r>
              <a:rPr lang="it-IT" dirty="0"/>
              <a:t>”, </a:t>
            </a:r>
            <a:r>
              <a:rPr lang="it-IT" dirty="0" err="1"/>
              <a:t>which</a:t>
            </a:r>
            <a:r>
              <a:rPr lang="it-IT" dirty="0"/>
              <a:t> </a:t>
            </a:r>
            <a:r>
              <a:rPr lang="it-IT" dirty="0" err="1"/>
              <a:t>is</a:t>
            </a:r>
            <a:r>
              <a:rPr lang="it-IT" dirty="0"/>
              <a:t> “</a:t>
            </a:r>
            <a:r>
              <a:rPr lang="it-IT" dirty="0" err="1"/>
              <a:t>capable</a:t>
            </a:r>
            <a:r>
              <a:rPr lang="it-IT" dirty="0"/>
              <a:t> of </a:t>
            </a:r>
            <a:r>
              <a:rPr lang="it-IT" dirty="0" err="1"/>
              <a:t>juxtaposing</a:t>
            </a:r>
            <a:r>
              <a:rPr lang="it-IT" dirty="0"/>
              <a:t> in a single </a:t>
            </a:r>
            <a:r>
              <a:rPr lang="it-IT" dirty="0" err="1"/>
              <a:t>real</a:t>
            </a:r>
            <a:r>
              <a:rPr lang="it-IT" dirty="0"/>
              <a:t> place </a:t>
            </a:r>
            <a:r>
              <a:rPr lang="it-IT" dirty="0" err="1"/>
              <a:t>several</a:t>
            </a:r>
            <a:r>
              <a:rPr lang="it-IT" dirty="0"/>
              <a:t> </a:t>
            </a:r>
            <a:r>
              <a:rPr lang="it-IT" dirty="0" err="1"/>
              <a:t>spaces</a:t>
            </a:r>
            <a:r>
              <a:rPr lang="it-IT" dirty="0"/>
              <a:t>, </a:t>
            </a:r>
            <a:r>
              <a:rPr lang="it-IT" dirty="0" err="1"/>
              <a:t>several</a:t>
            </a:r>
            <a:r>
              <a:rPr lang="it-IT" dirty="0"/>
              <a:t> </a:t>
            </a:r>
            <a:r>
              <a:rPr lang="it-IT" dirty="0" err="1"/>
              <a:t>sites</a:t>
            </a:r>
            <a:r>
              <a:rPr lang="it-IT" dirty="0"/>
              <a:t> </a:t>
            </a:r>
            <a:r>
              <a:rPr lang="it-IT" dirty="0" err="1"/>
              <a:t>that</a:t>
            </a:r>
            <a:r>
              <a:rPr lang="it-IT" dirty="0"/>
              <a:t> are in </a:t>
            </a:r>
            <a:r>
              <a:rPr lang="it-IT" dirty="0" err="1"/>
              <a:t>themselves</a:t>
            </a:r>
            <a:r>
              <a:rPr lang="it-IT" dirty="0"/>
              <a:t> </a:t>
            </a:r>
            <a:r>
              <a:rPr lang="it-IT" dirty="0" err="1"/>
              <a:t>incompatible</a:t>
            </a:r>
            <a:r>
              <a:rPr lang="it-IT" dirty="0"/>
              <a:t>” (Foucault – </a:t>
            </a:r>
            <a:r>
              <a:rPr lang="it-IT" dirty="0" err="1"/>
              <a:t>see</a:t>
            </a:r>
            <a:r>
              <a:rPr lang="it-IT" dirty="0"/>
              <a:t> </a:t>
            </a:r>
            <a:r>
              <a:rPr lang="it-IT" dirty="0" err="1"/>
              <a:t>lesson</a:t>
            </a:r>
            <a:r>
              <a:rPr lang="it-IT" dirty="0"/>
              <a:t> on </a:t>
            </a:r>
            <a:r>
              <a:rPr lang="it-IT" i="1" dirty="0"/>
              <a:t>Christ in Concrete</a:t>
            </a:r>
            <a:r>
              <a:rPr lang="it-IT" dirty="0"/>
              <a:t>).</a:t>
            </a:r>
          </a:p>
          <a:p>
            <a:endParaRPr lang="it-IT" dirty="0"/>
          </a:p>
        </p:txBody>
      </p:sp>
    </p:spTree>
    <p:extLst>
      <p:ext uri="{BB962C8B-B14F-4D97-AF65-F5344CB8AC3E}">
        <p14:creationId xmlns:p14="http://schemas.microsoft.com/office/powerpoint/2010/main" val="2651121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6D727B-F22C-90D4-E81C-1BF2241D9437}"/>
              </a:ext>
            </a:extLst>
          </p:cNvPr>
          <p:cNvSpPr>
            <a:spLocks noGrp="1"/>
          </p:cNvSpPr>
          <p:nvPr>
            <p:ph type="title"/>
          </p:nvPr>
        </p:nvSpPr>
        <p:spPr>
          <a:xfrm>
            <a:off x="2592925" y="166255"/>
            <a:ext cx="9367011" cy="1527463"/>
          </a:xfrm>
        </p:spPr>
        <p:txBody>
          <a:bodyPr>
            <a:noAutofit/>
          </a:bodyPr>
          <a:lstStyle/>
          <a:p>
            <a:r>
              <a:rPr lang="it-IT" sz="4800" b="1" dirty="0"/>
              <a:t>AN ANTHOLOGY THAT</a:t>
            </a:r>
            <a:br>
              <a:rPr lang="it-IT" sz="4800" b="1" dirty="0"/>
            </a:br>
            <a:r>
              <a:rPr lang="it-IT" sz="4800" b="1" dirty="0"/>
              <a:t>CONTAINS MULTITUDES</a:t>
            </a:r>
          </a:p>
        </p:txBody>
      </p:sp>
      <p:sp>
        <p:nvSpPr>
          <p:cNvPr id="3" name="Segnaposto contenuto 2">
            <a:extLst>
              <a:ext uri="{FF2B5EF4-FFF2-40B4-BE49-F238E27FC236}">
                <a16:creationId xmlns:a16="http://schemas.microsoft.com/office/drawing/2014/main" id="{AC879D12-91D2-9559-6630-FB9AFD14D5C8}"/>
              </a:ext>
            </a:extLst>
          </p:cNvPr>
          <p:cNvSpPr>
            <a:spLocks noGrp="1"/>
          </p:cNvSpPr>
          <p:nvPr>
            <p:ph idx="1"/>
          </p:nvPr>
        </p:nvSpPr>
        <p:spPr>
          <a:xfrm>
            <a:off x="2589212" y="1828799"/>
            <a:ext cx="9485024" cy="4862945"/>
          </a:xfrm>
        </p:spPr>
        <p:txBody>
          <a:bodyPr>
            <a:normAutofit fontScale="92500" lnSpcReduction="10000"/>
          </a:bodyPr>
          <a:lstStyle/>
          <a:p>
            <a:pPr marL="0" indent="0">
              <a:buNone/>
            </a:pPr>
            <a:r>
              <a:rPr lang="en-US" dirty="0" err="1"/>
              <a:t>Vittorini’s</a:t>
            </a:r>
            <a:r>
              <a:rPr lang="en-US" dirty="0"/>
              <a:t> America as represented in </a:t>
            </a:r>
            <a:r>
              <a:rPr lang="en-US" i="1" dirty="0"/>
              <a:t>Americana</a:t>
            </a:r>
            <a:r>
              <a:rPr lang="en-US" dirty="0"/>
              <a:t>: a “</a:t>
            </a:r>
            <a:r>
              <a:rPr lang="en-US" b="1" dirty="0">
                <a:solidFill>
                  <a:srgbClr val="FF0000"/>
                </a:solidFill>
              </a:rPr>
              <a:t>void signifier</a:t>
            </a:r>
            <a:r>
              <a:rPr lang="en-US" dirty="0"/>
              <a:t>” to be filled by his desire.</a:t>
            </a:r>
          </a:p>
          <a:p>
            <a:pPr marL="0" indent="0">
              <a:buNone/>
            </a:pPr>
            <a:r>
              <a:rPr lang="en-US" dirty="0"/>
              <a:t>Oneiric dimension of </a:t>
            </a:r>
            <a:r>
              <a:rPr lang="en-US" dirty="0" err="1"/>
              <a:t>Vittorini’s</a:t>
            </a:r>
            <a:r>
              <a:rPr lang="en-US" dirty="0"/>
              <a:t> image of America as </a:t>
            </a:r>
            <a:r>
              <a:rPr lang="en-US" b="1" dirty="0">
                <a:solidFill>
                  <a:srgbClr val="FF0000"/>
                </a:solidFill>
              </a:rPr>
              <a:t>a virtual space where everything is contained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marker of a sort of lack of interest for American culture as such, paradoxically reinforcing one of the main myths of America as it was carved for example by Whitman, the prophet of American democracy for the American people but also of a universal democracy for everyone: United States = nation of all nations, a place that can magically harbor all places, a mystical body that is the body of the (super/hyper-)nation and at the same time that of the poet, able to accept everything and its opposites as it usually happens in dreams – see Whitman’s legendary “Do I contradict myself? / Very well then I contradict myself, (I am large, I contain multitudes”). </a:t>
            </a:r>
          </a:p>
          <a:p>
            <a:pPr marL="0" indent="0">
              <a:buNone/>
            </a:pPr>
            <a:r>
              <a:rPr lang="en-US" dirty="0"/>
              <a:t>The “intertextual </a:t>
            </a:r>
            <a:r>
              <a:rPr lang="en-US" dirty="0" err="1"/>
              <a:t>oneirism</a:t>
            </a:r>
            <a:r>
              <a:rPr lang="en-US" dirty="0"/>
              <a:t>” Umberto Eco saw as a limit in </a:t>
            </a:r>
            <a:r>
              <a:rPr lang="en-US" dirty="0" err="1"/>
              <a:t>Vittorini’s</a:t>
            </a:r>
            <a:r>
              <a:rPr lang="en-US" dirty="0"/>
              <a:t> conception of what </a:t>
            </a:r>
            <a:r>
              <a:rPr lang="en-US" i="1" dirty="0"/>
              <a:t>Americana</a:t>
            </a:r>
            <a:r>
              <a:rPr lang="en-US" dirty="0"/>
              <a:t> should be was therefore a faithful Italian translation of what for Whitman was the myth not only of America but also of the American poet: </a:t>
            </a:r>
            <a:r>
              <a:rPr lang="en-US" altLang="it-IT" dirty="0"/>
              <a:t>“</a:t>
            </a:r>
            <a:r>
              <a:rPr lang="it-IT" altLang="it-IT" sz="1800" dirty="0"/>
              <a:t>Ma questa antologia non voleva essere una storia della letteratura americana bensì la costruzione di una </a:t>
            </a:r>
            <a:r>
              <a:rPr lang="it-IT" altLang="it-IT" sz="1800" b="1" dirty="0">
                <a:solidFill>
                  <a:srgbClr val="FF0000"/>
                </a:solidFill>
              </a:rPr>
              <a:t>allegoria</a:t>
            </a:r>
            <a:r>
              <a:rPr lang="it-IT" altLang="it-IT" sz="1800" dirty="0"/>
              <a:t>, una sorta di </a:t>
            </a:r>
            <a:r>
              <a:rPr lang="it-IT" altLang="it-IT" sz="1800" b="1" i="1" dirty="0">
                <a:solidFill>
                  <a:srgbClr val="FF0000"/>
                </a:solidFill>
              </a:rPr>
              <a:t>Divina Commedia</a:t>
            </a:r>
            <a:r>
              <a:rPr lang="it-IT" altLang="it-IT" sz="1800" b="1" dirty="0">
                <a:solidFill>
                  <a:srgbClr val="FF0000"/>
                </a:solidFill>
              </a:rPr>
              <a:t> dove paradiso e inferno coincidevano</a:t>
            </a:r>
            <a:r>
              <a:rPr lang="it-IT" altLang="it-IT" sz="1800" dirty="0"/>
              <a:t>. Vittorini aveva già scritto nel 1938 che la letteratura americana era una </a:t>
            </a:r>
            <a:r>
              <a:rPr lang="it-IT" altLang="it-IT" sz="1800" b="1" dirty="0">
                <a:solidFill>
                  <a:srgbClr val="FF0000"/>
                </a:solidFill>
              </a:rPr>
              <a:t>letteratura mondiale con un unico linguaggio</a:t>
            </a:r>
            <a:r>
              <a:rPr lang="it-IT" altLang="it-IT" sz="1800" dirty="0"/>
              <a:t> e che l’essere americano coincideva col non esserlo, con l’essere libero da tradizioni locali, aperto alla comune civiltà dell’umanità. [L’America di </a:t>
            </a:r>
            <a:r>
              <a:rPr lang="it-IT" altLang="it-IT" sz="1800" i="1" dirty="0"/>
              <a:t>Americana </a:t>
            </a:r>
            <a:r>
              <a:rPr lang="it-IT" altLang="it-IT" sz="1800" dirty="0"/>
              <a:t>è contraddistinta da una] innocenza litografica, alla </a:t>
            </a:r>
            <a:r>
              <a:rPr lang="it-IT" altLang="it-IT" sz="1800" dirty="0" err="1"/>
              <a:t>Courrier</a:t>
            </a:r>
            <a:r>
              <a:rPr lang="it-IT" altLang="it-IT" sz="1800" dirty="0"/>
              <a:t> e Ives, </a:t>
            </a:r>
            <a:r>
              <a:rPr lang="it-IT" altLang="it-IT" sz="1800" b="1" dirty="0">
                <a:solidFill>
                  <a:srgbClr val="FF0000"/>
                </a:solidFill>
              </a:rPr>
              <a:t>un’epica non nutrita da alcuna evidenza diretta, puro onirismo intertestuale</a:t>
            </a:r>
            <a:r>
              <a:rPr lang="en-US" dirty="0"/>
              <a:t>” (Eco, “</a:t>
            </a:r>
            <a:r>
              <a:rPr lang="it-IT" dirty="0"/>
              <a:t>Il cuore rosso del sogno americano,</a:t>
            </a:r>
            <a:r>
              <a:rPr lang="en-US" dirty="0"/>
              <a:t>”</a:t>
            </a:r>
            <a:r>
              <a:rPr lang="it-IT" dirty="0"/>
              <a:t> 2001)</a:t>
            </a:r>
            <a:r>
              <a:rPr lang="it-IT" altLang="it-IT" sz="1800" dirty="0"/>
              <a:t>.</a:t>
            </a:r>
          </a:p>
          <a:p>
            <a:pPr marL="0" indent="0">
              <a:buNone/>
            </a:pPr>
            <a:endParaRPr lang="it-IT" dirty="0"/>
          </a:p>
        </p:txBody>
      </p:sp>
    </p:spTree>
    <p:extLst>
      <p:ext uri="{BB962C8B-B14F-4D97-AF65-F5344CB8AC3E}">
        <p14:creationId xmlns:p14="http://schemas.microsoft.com/office/powerpoint/2010/main" val="1598761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58A465-7ED9-658F-C9B1-A471A0AD3019}"/>
              </a:ext>
            </a:extLst>
          </p:cNvPr>
          <p:cNvSpPr>
            <a:spLocks noGrp="1"/>
          </p:cNvSpPr>
          <p:nvPr>
            <p:ph type="title"/>
          </p:nvPr>
        </p:nvSpPr>
        <p:spPr>
          <a:xfrm>
            <a:off x="2592925" y="218210"/>
            <a:ext cx="9429357" cy="1101435"/>
          </a:xfrm>
        </p:spPr>
        <p:txBody>
          <a:bodyPr>
            <a:normAutofit/>
          </a:bodyPr>
          <a:lstStyle/>
          <a:p>
            <a:r>
              <a:rPr lang="it-IT" sz="4800" b="1" dirty="0"/>
              <a:t>VITTORINI’S AMERICAN OTHERNESS</a:t>
            </a:r>
          </a:p>
        </p:txBody>
      </p:sp>
      <p:sp>
        <p:nvSpPr>
          <p:cNvPr id="3" name="Segnaposto contenuto 2">
            <a:extLst>
              <a:ext uri="{FF2B5EF4-FFF2-40B4-BE49-F238E27FC236}">
                <a16:creationId xmlns:a16="http://schemas.microsoft.com/office/drawing/2014/main" id="{B64D5994-01FF-7075-2534-53F64299D6AC}"/>
              </a:ext>
            </a:extLst>
          </p:cNvPr>
          <p:cNvSpPr>
            <a:spLocks noGrp="1"/>
          </p:cNvSpPr>
          <p:nvPr>
            <p:ph idx="1"/>
          </p:nvPr>
        </p:nvSpPr>
        <p:spPr>
          <a:xfrm>
            <a:off x="2589211" y="1465118"/>
            <a:ext cx="9429357" cy="5174671"/>
          </a:xfrm>
        </p:spPr>
        <p:txBody>
          <a:bodyPr>
            <a:normAutofit/>
          </a:bodyPr>
          <a:lstStyle/>
          <a:p>
            <a:pPr marL="0" indent="0">
              <a:buNone/>
            </a:pPr>
            <a:r>
              <a:rPr lang="en-US" sz="2400" dirty="0" err="1"/>
              <a:t>Vittorini’s</a:t>
            </a:r>
            <a:r>
              <a:rPr lang="en-US" sz="2400" dirty="0"/>
              <a:t> project in </a:t>
            </a:r>
            <a:r>
              <a:rPr lang="en-US" sz="2400" i="1" dirty="0"/>
              <a:t>Americana</a:t>
            </a:r>
            <a:r>
              <a:rPr lang="en-US" sz="2400" dirty="0"/>
              <a:t> was therefore founded on many levels on a concept of </a:t>
            </a:r>
            <a:r>
              <a:rPr lang="en-US" sz="2400" b="1" dirty="0">
                <a:solidFill>
                  <a:srgbClr val="FF0000"/>
                </a:solidFill>
              </a:rPr>
              <a:t>cultural translation </a:t>
            </a:r>
            <a:r>
              <a:rPr lang="en-US" sz="2400" dirty="0"/>
              <a:t>that without even being fully aware of it pays homage to the strategy Whitman adopts in his own linguistic-literary project, that of creating </a:t>
            </a:r>
            <a:r>
              <a:rPr lang="en-US" sz="2400" b="1" dirty="0">
                <a:solidFill>
                  <a:srgbClr val="FF0000"/>
                </a:solidFill>
              </a:rPr>
              <a:t>a distinct literary language </a:t>
            </a:r>
            <a:r>
              <a:rPr lang="en-US" sz="2400" dirty="0"/>
              <a:t>for America by </a:t>
            </a:r>
            <a:r>
              <a:rPr lang="en-US" sz="2400" b="1" dirty="0">
                <a:solidFill>
                  <a:srgbClr val="FF0000"/>
                </a:solidFill>
              </a:rPr>
              <a:t>“absorbing” and appropriating other languages and cultures </a:t>
            </a:r>
            <a:r>
              <a:rPr lang="en-US" sz="2400" dirty="0"/>
              <a:t>(potentially, all of them). What somehow distinguishes </a:t>
            </a:r>
            <a:r>
              <a:rPr lang="en-US" sz="2400" dirty="0" err="1"/>
              <a:t>Vittorini’s</a:t>
            </a:r>
            <a:r>
              <a:rPr lang="en-US" sz="2400" dirty="0"/>
              <a:t> strategies of cultural translation from Whitman’s is that while the American poet preserves traces of the other languages and cultures that destabilize the reader and force him or her to experience at least some sense of the other, of the foreign and distant, </a:t>
            </a:r>
            <a:r>
              <a:rPr lang="en-US" sz="2400" dirty="0" err="1"/>
              <a:t>Vittorini</a:t>
            </a:r>
            <a:r>
              <a:rPr lang="en-US" sz="2400" dirty="0"/>
              <a:t> opts for a clearly </a:t>
            </a:r>
            <a:r>
              <a:rPr lang="en-US" sz="2400" b="1" dirty="0">
                <a:solidFill>
                  <a:srgbClr val="FF0000"/>
                </a:solidFill>
              </a:rPr>
              <a:t>domesticating approach </a:t>
            </a:r>
            <a:r>
              <a:rPr lang="en-US" sz="2400" dirty="0"/>
              <a:t>(as opposed, by the way, to the much more foreignizing attitude Pavese </a:t>
            </a:r>
            <a:r>
              <a:rPr lang="en-US" sz="2400"/>
              <a:t>often shows). </a:t>
            </a:r>
            <a:r>
              <a:rPr lang="en-US" sz="2400" dirty="0"/>
              <a:t>The </a:t>
            </a:r>
            <a:r>
              <a:rPr lang="en-US" sz="2400" b="1" dirty="0">
                <a:solidFill>
                  <a:srgbClr val="FF0000"/>
                </a:solidFill>
              </a:rPr>
              <a:t>otherness of America </a:t>
            </a:r>
            <a:r>
              <a:rPr lang="en-US" sz="2400" dirty="0"/>
              <a:t>was translated by </a:t>
            </a:r>
            <a:r>
              <a:rPr lang="en-US" sz="2400" dirty="0" err="1"/>
              <a:t>Vittorini</a:t>
            </a:r>
            <a:r>
              <a:rPr lang="en-US" sz="2400" dirty="0"/>
              <a:t> into </a:t>
            </a:r>
            <a:r>
              <a:rPr lang="en-US" sz="2400" b="1" dirty="0">
                <a:solidFill>
                  <a:srgbClr val="FF0000"/>
                </a:solidFill>
              </a:rPr>
              <a:t>his own otherness</a:t>
            </a:r>
            <a:r>
              <a:rPr lang="en-US" sz="2400" dirty="0"/>
              <a:t>, his not being at home in Italian culture.</a:t>
            </a:r>
            <a:endParaRPr lang="it-IT" sz="2400" dirty="0"/>
          </a:p>
        </p:txBody>
      </p:sp>
    </p:spTree>
    <p:extLst>
      <p:ext uri="{BB962C8B-B14F-4D97-AF65-F5344CB8AC3E}">
        <p14:creationId xmlns:p14="http://schemas.microsoft.com/office/powerpoint/2010/main" val="523984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BE9D61-E42C-5D2F-EA67-C14C8E84184B}"/>
              </a:ext>
            </a:extLst>
          </p:cNvPr>
          <p:cNvSpPr>
            <a:spLocks noGrp="1"/>
          </p:cNvSpPr>
          <p:nvPr>
            <p:ph type="title"/>
          </p:nvPr>
        </p:nvSpPr>
        <p:spPr>
          <a:xfrm>
            <a:off x="2592925" y="166255"/>
            <a:ext cx="9418966" cy="1142999"/>
          </a:xfrm>
        </p:spPr>
        <p:txBody>
          <a:bodyPr>
            <a:normAutofit/>
          </a:bodyPr>
          <a:lstStyle/>
          <a:p>
            <a:r>
              <a:rPr lang="it-IT" sz="5400" b="1" dirty="0"/>
              <a:t>AN ALTERNATIVE SPACE</a:t>
            </a:r>
            <a:endParaRPr lang="it-IT" sz="5400" dirty="0"/>
          </a:p>
        </p:txBody>
      </p:sp>
      <p:sp>
        <p:nvSpPr>
          <p:cNvPr id="3" name="Segnaposto contenuto 2">
            <a:extLst>
              <a:ext uri="{FF2B5EF4-FFF2-40B4-BE49-F238E27FC236}">
                <a16:creationId xmlns:a16="http://schemas.microsoft.com/office/drawing/2014/main" id="{C51FC13B-9917-3269-C6B5-F7C6E51FBF13}"/>
              </a:ext>
            </a:extLst>
          </p:cNvPr>
          <p:cNvSpPr>
            <a:spLocks noGrp="1"/>
          </p:cNvSpPr>
          <p:nvPr>
            <p:ph idx="1"/>
          </p:nvPr>
        </p:nvSpPr>
        <p:spPr>
          <a:xfrm>
            <a:off x="2589212" y="1454726"/>
            <a:ext cx="9418966" cy="5237017"/>
          </a:xfrm>
        </p:spPr>
        <p:txBody>
          <a:bodyPr>
            <a:normAutofit/>
          </a:bodyPr>
          <a:lstStyle/>
          <a:p>
            <a:pPr marL="0" indent="0">
              <a:buNone/>
            </a:pPr>
            <a:r>
              <a:rPr lang="en-US" sz="2000" i="1" dirty="0"/>
              <a:t>Americana</a:t>
            </a:r>
            <a:r>
              <a:rPr lang="en-US" sz="2000" dirty="0"/>
              <a:t>’s cultural work = not so much making Italian readers acquainted with American literature, but the creation of </a:t>
            </a:r>
            <a:r>
              <a:rPr lang="en-US" sz="2000" b="1" dirty="0">
                <a:solidFill>
                  <a:srgbClr val="FF0000"/>
                </a:solidFill>
              </a:rPr>
              <a:t>an alternative space for the self-expression of Italian writers </a:t>
            </a:r>
            <a:r>
              <a:rPr lang="en-US" sz="2000" dirty="0"/>
              <a:t>who wanted to take a </a:t>
            </a:r>
            <a:r>
              <a:rPr lang="en-US" sz="2000" b="1" dirty="0">
                <a:solidFill>
                  <a:srgbClr val="FF0000"/>
                </a:solidFill>
              </a:rPr>
              <a:t>radical distance from both Fascist and bourgeois traditional Italian culture</a:t>
            </a:r>
            <a:r>
              <a:rPr lang="en-US" sz="2000" dirty="0"/>
              <a:t>.</a:t>
            </a:r>
          </a:p>
          <a:p>
            <a:pPr marL="0" indent="0">
              <a:buNone/>
            </a:pPr>
            <a:r>
              <a:rPr lang="en-US" sz="2000" dirty="0" err="1"/>
              <a:t>Vittorini’s</a:t>
            </a:r>
            <a:r>
              <a:rPr lang="en-US" sz="2000" dirty="0"/>
              <a:t> letter to </a:t>
            </a:r>
            <a:r>
              <a:rPr lang="en-US" sz="2000" b="1" dirty="0">
                <a:solidFill>
                  <a:srgbClr val="FF0000"/>
                </a:solidFill>
              </a:rPr>
              <a:t>Enrico </a:t>
            </a:r>
            <a:r>
              <a:rPr lang="en-US" sz="2000" b="1" dirty="0" err="1">
                <a:solidFill>
                  <a:srgbClr val="FF0000"/>
                </a:solidFill>
              </a:rPr>
              <a:t>Falqui</a:t>
            </a:r>
            <a:r>
              <a:rPr lang="en-US" sz="2000" b="1" dirty="0">
                <a:solidFill>
                  <a:srgbClr val="FF0000"/>
                </a:solidFill>
              </a:rPr>
              <a:t> </a:t>
            </a:r>
            <a:r>
              <a:rPr lang="en-US" sz="2000" dirty="0"/>
              <a:t>(1941): “</a:t>
            </a:r>
            <a:r>
              <a:rPr lang="en-US" sz="2000" dirty="0" err="1"/>
              <a:t>Riguardo</a:t>
            </a:r>
            <a:r>
              <a:rPr lang="en-US" sz="2000" dirty="0"/>
              <a:t> </a:t>
            </a:r>
            <a:r>
              <a:rPr lang="en-US" sz="2000" dirty="0" err="1"/>
              <a:t>agli</a:t>
            </a:r>
            <a:r>
              <a:rPr lang="en-US" sz="2000" dirty="0"/>
              <a:t> </a:t>
            </a:r>
            <a:r>
              <a:rPr lang="en-US" sz="2000" dirty="0" err="1"/>
              <a:t>americani</a:t>
            </a:r>
            <a:r>
              <a:rPr lang="en-US" sz="2000" dirty="0"/>
              <a:t> io non </a:t>
            </a:r>
            <a:r>
              <a:rPr lang="en-US" sz="2000" dirty="0" err="1"/>
              <a:t>rinnego</a:t>
            </a:r>
            <a:r>
              <a:rPr lang="en-US" sz="2000" dirty="0"/>
              <a:t> </a:t>
            </a:r>
            <a:r>
              <a:rPr lang="en-US" sz="2000" dirty="0" err="1"/>
              <a:t>affatto</a:t>
            </a:r>
            <a:r>
              <a:rPr lang="en-US" sz="2000" dirty="0"/>
              <a:t> la loro influenza: so </a:t>
            </a:r>
            <a:r>
              <a:rPr lang="en-US" sz="2000" dirty="0" err="1"/>
              <a:t>che</a:t>
            </a:r>
            <a:r>
              <a:rPr lang="en-US" sz="2000" dirty="0"/>
              <a:t> </a:t>
            </a:r>
            <a:r>
              <a:rPr lang="en-US" sz="2000" dirty="0" err="1"/>
              <a:t>traducendoli</a:t>
            </a:r>
            <a:r>
              <a:rPr lang="en-US" sz="2000" dirty="0"/>
              <a:t> ho </a:t>
            </a:r>
            <a:r>
              <a:rPr lang="en-US" sz="2000" dirty="0" err="1"/>
              <a:t>ricevuto</a:t>
            </a:r>
            <a:r>
              <a:rPr lang="en-US" sz="2000" dirty="0"/>
              <a:t> </a:t>
            </a:r>
            <a:r>
              <a:rPr lang="en-US" sz="2000" dirty="0" err="1"/>
              <a:t>grande</a:t>
            </a:r>
            <a:r>
              <a:rPr lang="en-US" sz="2000" dirty="0"/>
              <a:t> </a:t>
            </a:r>
            <a:r>
              <a:rPr lang="en-US" sz="2000" dirty="0" err="1"/>
              <a:t>aiuto</a:t>
            </a:r>
            <a:r>
              <a:rPr lang="en-US" sz="2000" dirty="0"/>
              <a:t> </a:t>
            </a:r>
            <a:r>
              <a:rPr lang="en-US" sz="2000" dirty="0" err="1"/>
              <a:t>nella</a:t>
            </a:r>
            <a:r>
              <a:rPr lang="en-US" sz="2000" dirty="0"/>
              <a:t> </a:t>
            </a:r>
            <a:r>
              <a:rPr lang="en-US" sz="2000" b="1" dirty="0" err="1">
                <a:solidFill>
                  <a:srgbClr val="FF0000"/>
                </a:solidFill>
              </a:rPr>
              <a:t>formazione</a:t>
            </a:r>
            <a:r>
              <a:rPr lang="en-US" sz="2000" b="1" dirty="0">
                <a:solidFill>
                  <a:srgbClr val="FF0000"/>
                </a:solidFill>
              </a:rPr>
              <a:t> del </a:t>
            </a:r>
            <a:r>
              <a:rPr lang="en-US" sz="2000" b="1" dirty="0" err="1">
                <a:solidFill>
                  <a:srgbClr val="FF0000"/>
                </a:solidFill>
              </a:rPr>
              <a:t>mio</a:t>
            </a:r>
            <a:r>
              <a:rPr lang="en-US" sz="2000" b="1" dirty="0">
                <a:solidFill>
                  <a:srgbClr val="FF0000"/>
                </a:solidFill>
              </a:rPr>
              <a:t> </a:t>
            </a:r>
            <a:r>
              <a:rPr lang="en-US" sz="2000" b="1" dirty="0" err="1">
                <a:solidFill>
                  <a:srgbClr val="FF0000"/>
                </a:solidFill>
              </a:rPr>
              <a:t>linguaggio</a:t>
            </a:r>
            <a:r>
              <a:rPr lang="en-US" sz="2000" dirty="0"/>
              <a:t>. Ma </a:t>
            </a:r>
            <a:r>
              <a:rPr lang="en-US" sz="2000" dirty="0" err="1"/>
              <a:t>allo</a:t>
            </a:r>
            <a:r>
              <a:rPr lang="en-US" sz="2000" dirty="0"/>
              <a:t> </a:t>
            </a:r>
            <a:r>
              <a:rPr lang="en-US" sz="2000" dirty="0" err="1"/>
              <a:t>stesso</a:t>
            </a:r>
            <a:r>
              <a:rPr lang="en-US" sz="2000" dirty="0"/>
              <a:t> tempo so di </a:t>
            </a:r>
            <a:r>
              <a:rPr lang="en-US" sz="2000" dirty="0" err="1"/>
              <a:t>averli</a:t>
            </a:r>
            <a:r>
              <a:rPr lang="en-US" sz="2000" dirty="0"/>
              <a:t> </a:t>
            </a:r>
            <a:r>
              <a:rPr lang="en-US" sz="2000" b="1" dirty="0" err="1">
                <a:solidFill>
                  <a:srgbClr val="FF0000"/>
                </a:solidFill>
              </a:rPr>
              <a:t>tradotti</a:t>
            </a:r>
            <a:r>
              <a:rPr lang="en-US" sz="2000" b="1" dirty="0">
                <a:solidFill>
                  <a:srgbClr val="FF0000"/>
                </a:solidFill>
              </a:rPr>
              <a:t> in un </a:t>
            </a:r>
            <a:r>
              <a:rPr lang="en-US" sz="2000" b="1" dirty="0" err="1">
                <a:solidFill>
                  <a:srgbClr val="FF0000"/>
                </a:solidFill>
              </a:rPr>
              <a:t>mio</a:t>
            </a:r>
            <a:r>
              <a:rPr lang="en-US" sz="2000" b="1" dirty="0">
                <a:solidFill>
                  <a:srgbClr val="FF0000"/>
                </a:solidFill>
              </a:rPr>
              <a:t> </a:t>
            </a:r>
            <a:r>
              <a:rPr lang="en-US" sz="2000" b="1" dirty="0" err="1">
                <a:solidFill>
                  <a:srgbClr val="FF0000"/>
                </a:solidFill>
              </a:rPr>
              <a:t>linguaggio</a:t>
            </a:r>
            <a:r>
              <a:rPr lang="en-US" sz="2000" dirty="0"/>
              <a:t>: non </a:t>
            </a:r>
            <a:r>
              <a:rPr lang="en-US" sz="2000" dirty="0" err="1"/>
              <a:t>preesistente</a:t>
            </a:r>
            <a:r>
              <a:rPr lang="en-US" sz="2000" dirty="0"/>
              <a:t> e non </a:t>
            </a:r>
            <a:r>
              <a:rPr lang="en-US" sz="2000" dirty="0" err="1"/>
              <a:t>fisso</a:t>
            </a:r>
            <a:r>
              <a:rPr lang="en-US" sz="2000" dirty="0"/>
              <a:t>; </a:t>
            </a:r>
            <a:r>
              <a:rPr lang="en-US" sz="2000" dirty="0" err="1"/>
              <a:t>bensì</a:t>
            </a:r>
            <a:r>
              <a:rPr lang="en-US" sz="2000" dirty="0"/>
              <a:t> in </a:t>
            </a:r>
            <a:r>
              <a:rPr lang="en-US" sz="2000" dirty="0" err="1"/>
              <a:t>evoluzione</a:t>
            </a:r>
            <a:r>
              <a:rPr lang="en-US" sz="2000" dirty="0"/>
              <a:t>.”</a:t>
            </a:r>
          </a:p>
          <a:p>
            <a:pPr marL="0" indent="0">
              <a:buNone/>
            </a:pPr>
            <a:r>
              <a:rPr lang="en-US" sz="2000" dirty="0"/>
              <a:t>A lot got lost in </a:t>
            </a:r>
            <a:r>
              <a:rPr lang="en-US" sz="2000" dirty="0" err="1"/>
              <a:t>Vittorini’s</a:t>
            </a:r>
            <a:r>
              <a:rPr lang="en-US" sz="2000" dirty="0"/>
              <a:t> translation, but much was added as well – not something that could help understand the original value of the texts he translated and made known to the Italian audience, but an idea of </a:t>
            </a:r>
            <a:r>
              <a:rPr lang="en-US" sz="2000" b="1" dirty="0">
                <a:solidFill>
                  <a:srgbClr val="FF0000"/>
                </a:solidFill>
              </a:rPr>
              <a:t>expressive freedom </a:t>
            </a:r>
            <a:r>
              <a:rPr lang="en-US" sz="2000" dirty="0"/>
              <a:t>(more that of social or political democracy) that he wanted to literally and literarily migrate to Italy and allow him to become what authors like Whitman – through the creation of a </a:t>
            </a:r>
            <a:r>
              <a:rPr lang="en-US" sz="2000" b="1" dirty="0">
                <a:solidFill>
                  <a:srgbClr val="FF0000"/>
                </a:solidFill>
              </a:rPr>
              <a:t>continually changing  language</a:t>
            </a:r>
            <a:r>
              <a:rPr lang="en-US" sz="2000" dirty="0"/>
              <a:t>, absolutely </a:t>
            </a:r>
            <a:r>
              <a:rPr lang="en-US" sz="2000" b="1" dirty="0">
                <a:solidFill>
                  <a:srgbClr val="FF0000"/>
                </a:solidFill>
              </a:rPr>
              <a:t>personal</a:t>
            </a:r>
            <a:r>
              <a:rPr lang="en-US" sz="2000" dirty="0"/>
              <a:t> and at the same time the </a:t>
            </a:r>
            <a:r>
              <a:rPr lang="en-US" sz="2000" b="1" dirty="0">
                <a:solidFill>
                  <a:srgbClr val="FF0000"/>
                </a:solidFill>
              </a:rPr>
              <a:t>result of numberless contaminations </a:t>
            </a:r>
            <a:r>
              <a:rPr lang="en-US" sz="2000" dirty="0"/>
              <a:t>– had been for America.</a:t>
            </a:r>
            <a:endParaRPr lang="it-IT" sz="2000" dirty="0"/>
          </a:p>
        </p:txBody>
      </p:sp>
    </p:spTree>
    <p:extLst>
      <p:ext uri="{BB962C8B-B14F-4D97-AF65-F5344CB8AC3E}">
        <p14:creationId xmlns:p14="http://schemas.microsoft.com/office/powerpoint/2010/main" val="3376658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B6F384-C105-40AD-614F-85A037B313D3}"/>
              </a:ext>
            </a:extLst>
          </p:cNvPr>
          <p:cNvSpPr>
            <a:spLocks noGrp="1"/>
          </p:cNvSpPr>
          <p:nvPr>
            <p:ph type="title"/>
          </p:nvPr>
        </p:nvSpPr>
        <p:spPr>
          <a:xfrm>
            <a:off x="2592925" y="0"/>
            <a:ext cx="8911687" cy="802433"/>
          </a:xfrm>
        </p:spPr>
        <p:txBody>
          <a:bodyPr>
            <a:normAutofit/>
          </a:bodyPr>
          <a:lstStyle/>
          <a:p>
            <a:r>
              <a:rPr lang="it-IT" sz="4400" b="1" dirty="0"/>
              <a:t>THE CULTURAL POLITICS OF FASCISM</a:t>
            </a:r>
          </a:p>
        </p:txBody>
      </p:sp>
      <p:sp>
        <p:nvSpPr>
          <p:cNvPr id="3" name="Segnaposto contenuto 2">
            <a:extLst>
              <a:ext uri="{FF2B5EF4-FFF2-40B4-BE49-F238E27FC236}">
                <a16:creationId xmlns:a16="http://schemas.microsoft.com/office/drawing/2014/main" id="{6DCD4A1F-9A3C-9C19-F638-9D996090137E}"/>
              </a:ext>
            </a:extLst>
          </p:cNvPr>
          <p:cNvSpPr>
            <a:spLocks noGrp="1"/>
          </p:cNvSpPr>
          <p:nvPr>
            <p:ph idx="1"/>
          </p:nvPr>
        </p:nvSpPr>
        <p:spPr>
          <a:xfrm>
            <a:off x="2381250" y="933061"/>
            <a:ext cx="9505950" cy="5810639"/>
          </a:xfrm>
        </p:spPr>
        <p:txBody>
          <a:bodyPr>
            <a:noAutofit/>
          </a:bodyPr>
          <a:lstStyle/>
          <a:p>
            <a:pPr marL="0" indent="0">
              <a:buNone/>
            </a:pPr>
            <a:r>
              <a:rPr lang="en-US" sz="2000" dirty="0"/>
              <a:t>After the </a:t>
            </a:r>
            <a:r>
              <a:rPr lang="en-US" sz="2000" b="1" dirty="0">
                <a:solidFill>
                  <a:srgbClr val="FF0000"/>
                </a:solidFill>
              </a:rPr>
              <a:t>murder of Giacomo Matteotti </a:t>
            </a:r>
            <a:r>
              <a:rPr lang="en-US" sz="2000" dirty="0"/>
              <a:t>in 1924, the strong reaction of the non-Fascist press convinced Mussolini that he had to put public opinion under control, but In the first phase the politics of censorship was erratic and uneven. If the press was more rigorously checked, the publishing houses maintained a certain amount of freedom </a:t>
            </a:r>
            <a:r>
              <a:rPr lang="it-IT" sz="2000" dirty="0"/>
              <a:t>of </a:t>
            </a:r>
            <a:r>
              <a:rPr lang="it-IT" sz="2000" dirty="0" err="1"/>
              <a:t>movement</a:t>
            </a:r>
            <a:r>
              <a:rPr lang="it-IT" sz="2000" dirty="0"/>
              <a:t>, and </a:t>
            </a:r>
            <a:r>
              <a:rPr lang="it-IT" sz="2000" dirty="0" err="1"/>
              <a:t>this</a:t>
            </a:r>
            <a:r>
              <a:rPr lang="it-IT" sz="2000" dirty="0"/>
              <a:t> </a:t>
            </a:r>
            <a:r>
              <a:rPr lang="it-IT" sz="2000" dirty="0" err="1"/>
              <a:t>somehow</a:t>
            </a:r>
            <a:r>
              <a:rPr lang="it-IT" sz="2000" dirty="0"/>
              <a:t> </a:t>
            </a:r>
            <a:r>
              <a:rPr lang="it-IT" sz="2000" dirty="0" err="1"/>
              <a:t>persisted</a:t>
            </a:r>
            <a:r>
              <a:rPr lang="it-IT" sz="2000" dirty="0"/>
              <a:t> </a:t>
            </a:r>
            <a:r>
              <a:rPr lang="it-IT" sz="2000" dirty="0" err="1"/>
              <a:t>also</a:t>
            </a:r>
            <a:r>
              <a:rPr lang="it-IT" sz="2000" dirty="0"/>
              <a:t> in the 1930s.</a:t>
            </a:r>
          </a:p>
          <a:p>
            <a:pPr marL="0" indent="0">
              <a:buNone/>
            </a:pPr>
            <a:r>
              <a:rPr lang="en-US" sz="2000" dirty="0"/>
              <a:t>A gradual </a:t>
            </a:r>
            <a:r>
              <a:rPr lang="en-US" sz="2000" b="1" dirty="0">
                <a:solidFill>
                  <a:srgbClr val="FF0000"/>
                </a:solidFill>
              </a:rPr>
              <a:t>centralization of the Fascist cultural politics </a:t>
            </a:r>
            <a:r>
              <a:rPr lang="en-US" sz="2000" dirty="0"/>
              <a:t>started in 1927, when the </a:t>
            </a:r>
            <a:r>
              <a:rPr lang="en-US" sz="2000" b="1" i="1" dirty="0" err="1">
                <a:solidFill>
                  <a:srgbClr val="FF0000"/>
                </a:solidFill>
              </a:rPr>
              <a:t>Ufficio</a:t>
            </a:r>
            <a:r>
              <a:rPr lang="en-US" sz="2000" b="1" i="1" dirty="0">
                <a:solidFill>
                  <a:srgbClr val="FF0000"/>
                </a:solidFill>
              </a:rPr>
              <a:t> Stampa </a:t>
            </a:r>
            <a:r>
              <a:rPr lang="en-US" sz="2000" dirty="0"/>
              <a:t>of the Head of the Government became the organ that authorized any publication. In 1933, the same year when Mussolini met the Nazi Minister of Public Education and Propaganda, Joseph Goebbels, </a:t>
            </a:r>
            <a:r>
              <a:rPr lang="en-US" sz="2000" b="1" dirty="0" err="1">
                <a:solidFill>
                  <a:srgbClr val="FF0000"/>
                </a:solidFill>
              </a:rPr>
              <a:t>Galeazzio</a:t>
            </a:r>
            <a:r>
              <a:rPr lang="en-US" sz="2000" b="1" dirty="0">
                <a:solidFill>
                  <a:srgbClr val="FF0000"/>
                </a:solidFill>
              </a:rPr>
              <a:t> Ciano</a:t>
            </a:r>
            <a:r>
              <a:rPr lang="en-US" sz="2000" dirty="0"/>
              <a:t>, Mussolini’s son in law, was put at the head of the </a:t>
            </a:r>
            <a:r>
              <a:rPr lang="en-US" sz="2000" i="1" dirty="0" err="1"/>
              <a:t>Ufficio</a:t>
            </a:r>
            <a:r>
              <a:rPr lang="en-US" sz="2000" i="1" dirty="0"/>
              <a:t> Stampa</a:t>
            </a:r>
            <a:r>
              <a:rPr lang="en-US" sz="2000" dirty="0"/>
              <a:t>, and the process of centralization took a further impulse.</a:t>
            </a:r>
            <a:r>
              <a:rPr lang="en-US" sz="2000" i="1" dirty="0"/>
              <a:t> </a:t>
            </a:r>
            <a:r>
              <a:rPr lang="en-US" sz="2000" dirty="0"/>
              <a:t>In 1935 the </a:t>
            </a:r>
            <a:r>
              <a:rPr lang="en-US" sz="2000" b="1" i="1" dirty="0" err="1">
                <a:solidFill>
                  <a:srgbClr val="FF0000"/>
                </a:solidFill>
              </a:rPr>
              <a:t>Ministero</a:t>
            </a:r>
            <a:r>
              <a:rPr lang="en-US" sz="2000" b="1" i="1" dirty="0">
                <a:solidFill>
                  <a:srgbClr val="FF0000"/>
                </a:solidFill>
              </a:rPr>
              <a:t> per la Stampa e la Propa</a:t>
            </a:r>
            <a:r>
              <a:rPr lang="en-US" sz="2000" i="1" dirty="0"/>
              <a:t>ganda </a:t>
            </a:r>
            <a:r>
              <a:rPr lang="en-US" sz="2000" dirty="0"/>
              <a:t>was created, and in 1937 it was renamed </a:t>
            </a:r>
            <a:r>
              <a:rPr lang="en-US" sz="2000" b="1" i="1" dirty="0" err="1">
                <a:solidFill>
                  <a:srgbClr val="FF0000"/>
                </a:solidFill>
              </a:rPr>
              <a:t>Ministero</a:t>
            </a:r>
            <a:r>
              <a:rPr lang="en-US" sz="2000" b="1" i="1" dirty="0">
                <a:solidFill>
                  <a:srgbClr val="FF0000"/>
                </a:solidFill>
              </a:rPr>
              <a:t> </a:t>
            </a:r>
            <a:r>
              <a:rPr lang="en-US" sz="2000" b="1" i="1" dirty="0" err="1">
                <a:solidFill>
                  <a:srgbClr val="FF0000"/>
                </a:solidFill>
              </a:rPr>
              <a:t>della</a:t>
            </a:r>
            <a:r>
              <a:rPr lang="en-US" sz="2000" b="1" i="1" dirty="0">
                <a:solidFill>
                  <a:srgbClr val="FF0000"/>
                </a:solidFill>
              </a:rPr>
              <a:t> </a:t>
            </a:r>
            <a:r>
              <a:rPr lang="en-US" sz="2000" b="1" i="1" dirty="0" err="1">
                <a:solidFill>
                  <a:srgbClr val="FF0000"/>
                </a:solidFill>
              </a:rPr>
              <a:t>Cultura</a:t>
            </a:r>
            <a:r>
              <a:rPr lang="en-US" sz="2000" b="1" i="1" dirty="0">
                <a:solidFill>
                  <a:srgbClr val="FF0000"/>
                </a:solidFill>
              </a:rPr>
              <a:t> </a:t>
            </a:r>
            <a:r>
              <a:rPr lang="en-US" sz="2000" b="1" i="1" dirty="0" err="1">
                <a:solidFill>
                  <a:srgbClr val="FF0000"/>
                </a:solidFill>
              </a:rPr>
              <a:t>Popolare</a:t>
            </a:r>
            <a:r>
              <a:rPr lang="en-US" sz="2000" b="1" i="1" dirty="0">
                <a:solidFill>
                  <a:srgbClr val="FF0000"/>
                </a:solidFill>
              </a:rPr>
              <a:t> </a:t>
            </a:r>
            <a:r>
              <a:rPr lang="en-US" sz="2000" dirty="0"/>
              <a:t>(</a:t>
            </a:r>
            <a:r>
              <a:rPr lang="en-US" sz="2000" b="1" dirty="0" err="1">
                <a:solidFill>
                  <a:srgbClr val="FF0000"/>
                </a:solidFill>
              </a:rPr>
              <a:t>MinCulPop</a:t>
            </a:r>
            <a:r>
              <a:rPr lang="en-US" sz="2000" dirty="0"/>
              <a:t>).</a:t>
            </a:r>
          </a:p>
          <a:p>
            <a:pPr marL="0" indent="0">
              <a:buNone/>
            </a:pPr>
            <a:r>
              <a:rPr lang="en-US" sz="2000" dirty="0"/>
              <a:t>Fascist cultural politics followed a double strategy: severe censorship and repression of any anti-Fascist opinion on the on hand, and on the other the </a:t>
            </a:r>
            <a:r>
              <a:rPr lang="en-US" sz="2000" b="1" dirty="0">
                <a:solidFill>
                  <a:srgbClr val="FF0000"/>
                </a:solidFill>
              </a:rPr>
              <a:t>recognition of the central role of intellectuals </a:t>
            </a:r>
            <a:r>
              <a:rPr lang="en-US" sz="2000" dirty="0"/>
              <a:t>in Italian culture, who were given some freedom of expression, provide that they did not directly criticized the regime. Many intellectuals appreciated this politics, which gave them fame and authority, and supported the regime. </a:t>
            </a:r>
          </a:p>
        </p:txBody>
      </p:sp>
    </p:spTree>
    <p:extLst>
      <p:ext uri="{BB962C8B-B14F-4D97-AF65-F5344CB8AC3E}">
        <p14:creationId xmlns:p14="http://schemas.microsoft.com/office/powerpoint/2010/main" val="833251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1EBE7F-6825-4B52-05E4-F3A5FD945666}"/>
              </a:ext>
            </a:extLst>
          </p:cNvPr>
          <p:cNvSpPr>
            <a:spLocks noGrp="1"/>
          </p:cNvSpPr>
          <p:nvPr>
            <p:ph type="title"/>
          </p:nvPr>
        </p:nvSpPr>
        <p:spPr>
          <a:xfrm>
            <a:off x="2592925" y="223936"/>
            <a:ext cx="8911687" cy="1511558"/>
          </a:xfrm>
        </p:spPr>
        <p:txBody>
          <a:bodyPr>
            <a:noAutofit/>
          </a:bodyPr>
          <a:lstStyle/>
          <a:p>
            <a:r>
              <a:rPr lang="it-IT" sz="4800" b="1" dirty="0"/>
              <a:t>MUSSOLINI’S </a:t>
            </a:r>
            <a:r>
              <a:rPr lang="en-US" sz="4800" b="1" dirty="0"/>
              <a:t>“CULTURAL TOLERANCE”</a:t>
            </a:r>
            <a:endParaRPr lang="it-IT" sz="4800" b="1" dirty="0"/>
          </a:p>
        </p:txBody>
      </p:sp>
      <p:sp>
        <p:nvSpPr>
          <p:cNvPr id="3" name="Segnaposto contenuto 2">
            <a:extLst>
              <a:ext uri="{FF2B5EF4-FFF2-40B4-BE49-F238E27FC236}">
                <a16:creationId xmlns:a16="http://schemas.microsoft.com/office/drawing/2014/main" id="{189B6FB4-EF08-B521-2155-0898CEF81FCD}"/>
              </a:ext>
            </a:extLst>
          </p:cNvPr>
          <p:cNvSpPr>
            <a:spLocks noGrp="1"/>
          </p:cNvSpPr>
          <p:nvPr>
            <p:ph idx="1"/>
          </p:nvPr>
        </p:nvSpPr>
        <p:spPr>
          <a:xfrm>
            <a:off x="2589211" y="2071396"/>
            <a:ext cx="9158029" cy="4665305"/>
          </a:xfrm>
        </p:spPr>
        <p:txBody>
          <a:bodyPr>
            <a:normAutofit/>
          </a:bodyPr>
          <a:lstStyle/>
          <a:p>
            <a:pPr marL="0" indent="0">
              <a:buNone/>
            </a:pPr>
            <a:r>
              <a:rPr lang="en-US" sz="2800" dirty="0"/>
              <a:t>Almost until the end, Mussolini tried to project an image of “cultural tolerance” that allowed the most famous intellectuals who did not collaborate with Fascism (</a:t>
            </a:r>
            <a:r>
              <a:rPr lang="en-US" sz="2800" b="1" dirty="0">
                <a:solidFill>
                  <a:srgbClr val="FF0000"/>
                </a:solidFill>
              </a:rPr>
              <a:t>Benedetto Croce and </a:t>
            </a:r>
            <a:r>
              <a:rPr lang="en-US" sz="2800" b="1" dirty="0" err="1">
                <a:solidFill>
                  <a:srgbClr val="FF0000"/>
                </a:solidFill>
              </a:rPr>
              <a:t>Trilussa</a:t>
            </a:r>
            <a:r>
              <a:rPr lang="en-US" sz="2800" dirty="0"/>
              <a:t>, for example) to keep expressing their discomfort (not </a:t>
            </a:r>
            <a:r>
              <a:rPr lang="en-US" sz="2800" b="1" dirty="0">
                <a:solidFill>
                  <a:srgbClr val="FF0000"/>
                </a:solidFill>
              </a:rPr>
              <a:t>Antonio Gramsci</a:t>
            </a:r>
            <a:r>
              <a:rPr lang="en-US" sz="2800" dirty="0"/>
              <a:t>, anyway, who was first sent to the </a:t>
            </a:r>
            <a:r>
              <a:rPr lang="en-US" sz="2800" i="1" dirty="0" err="1"/>
              <a:t>confino</a:t>
            </a:r>
            <a:r>
              <a:rPr lang="en-US" sz="2800" dirty="0"/>
              <a:t> in </a:t>
            </a:r>
            <a:r>
              <a:rPr lang="en-US" sz="2800" dirty="0" err="1"/>
              <a:t>Ustica</a:t>
            </a:r>
            <a:r>
              <a:rPr lang="en-US" sz="2800" dirty="0"/>
              <a:t>, in 1926, and then put in jail, where he died in 1937, just when he was about to be released). Mussolini repeatedly made shows of his </a:t>
            </a:r>
            <a:r>
              <a:rPr lang="en-US" sz="2800" b="1" dirty="0">
                <a:solidFill>
                  <a:srgbClr val="FF0000"/>
                </a:solidFill>
              </a:rPr>
              <a:t>clemency</a:t>
            </a:r>
            <a:r>
              <a:rPr lang="en-US" sz="2800" dirty="0"/>
              <a:t>, in order to convince foreign public opinion that he was not an oppressive tyrant.</a:t>
            </a:r>
          </a:p>
        </p:txBody>
      </p:sp>
    </p:spTree>
    <p:extLst>
      <p:ext uri="{BB962C8B-B14F-4D97-AF65-F5344CB8AC3E}">
        <p14:creationId xmlns:p14="http://schemas.microsoft.com/office/powerpoint/2010/main" val="1152182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7C89B9-FC4C-64A1-4EF2-20BFB4D889BC}"/>
              </a:ext>
            </a:extLst>
          </p:cNvPr>
          <p:cNvSpPr>
            <a:spLocks noGrp="1"/>
          </p:cNvSpPr>
          <p:nvPr>
            <p:ph type="title"/>
          </p:nvPr>
        </p:nvSpPr>
        <p:spPr/>
        <p:txBody>
          <a:bodyPr/>
          <a:lstStyle/>
          <a:p>
            <a:r>
              <a:rPr lang="en-US" b="1" dirty="0"/>
              <a:t>“OPENNESS” TO FOREIGN</a:t>
            </a:r>
            <a:br>
              <a:rPr lang="en-US" b="1" dirty="0"/>
            </a:br>
            <a:r>
              <a:rPr lang="en-US" b="1" dirty="0"/>
              <a:t>CULTURES AND LITERATURE</a:t>
            </a:r>
          </a:p>
        </p:txBody>
      </p:sp>
      <p:sp>
        <p:nvSpPr>
          <p:cNvPr id="3" name="Segnaposto contenuto 2">
            <a:extLst>
              <a:ext uri="{FF2B5EF4-FFF2-40B4-BE49-F238E27FC236}">
                <a16:creationId xmlns:a16="http://schemas.microsoft.com/office/drawing/2014/main" id="{2AFA4FA0-F1EE-1E5E-F9BC-21E6F30F5272}"/>
              </a:ext>
            </a:extLst>
          </p:cNvPr>
          <p:cNvSpPr>
            <a:spLocks noGrp="1"/>
          </p:cNvSpPr>
          <p:nvPr>
            <p:ph idx="1"/>
          </p:nvPr>
        </p:nvSpPr>
        <p:spPr>
          <a:xfrm>
            <a:off x="2589212" y="2133600"/>
            <a:ext cx="8915400" cy="4537788"/>
          </a:xfrm>
        </p:spPr>
        <p:txBody>
          <a:bodyPr>
            <a:normAutofit/>
          </a:bodyPr>
          <a:lstStyle/>
          <a:p>
            <a:pPr marL="0" indent="0">
              <a:buNone/>
            </a:pPr>
            <a:r>
              <a:rPr lang="en-US" dirty="0"/>
              <a:t>Until 1937 the Fascist regime did not overtly discriminate foreign literatures, and it only censored explicitly “</a:t>
            </a:r>
            <a:r>
              <a:rPr lang="en-US" b="1" dirty="0">
                <a:solidFill>
                  <a:srgbClr val="FF0000"/>
                </a:solidFill>
              </a:rPr>
              <a:t>offensive material</a:t>
            </a:r>
            <a:r>
              <a:rPr lang="en-US" dirty="0"/>
              <a:t>” – but the list of this material was fairly long:</a:t>
            </a:r>
          </a:p>
          <a:p>
            <a:pPr marL="0" indent="0">
              <a:buNone/>
            </a:pPr>
            <a:r>
              <a:rPr lang="en-US" dirty="0"/>
              <a:t>“Fascist domestic policies provided publishers with a series of official and unofficial censorship criteria: </a:t>
            </a:r>
            <a:r>
              <a:rPr lang="en-US" b="1" dirty="0">
                <a:solidFill>
                  <a:srgbClr val="FF0000"/>
                </a:solidFill>
              </a:rPr>
              <a:t>anti-Fascism, socialism, Communism </a:t>
            </a:r>
            <a:r>
              <a:rPr lang="en-US" dirty="0"/>
              <a:t>or anything culturally related to the </a:t>
            </a:r>
            <a:r>
              <a:rPr lang="en-US" dirty="0">
                <a:solidFill>
                  <a:srgbClr val="FF0000"/>
                </a:solidFill>
              </a:rPr>
              <a:t>Enlightenment or the French Revolution, liberalism or the bourgeois revolutions</a:t>
            </a:r>
            <a:r>
              <a:rPr lang="en-US" dirty="0"/>
              <a:t>; disrespect for the </a:t>
            </a:r>
            <a:r>
              <a:rPr lang="en-US" b="1" dirty="0">
                <a:solidFill>
                  <a:srgbClr val="FF0000"/>
                </a:solidFill>
              </a:rPr>
              <a:t>Savoy royal family </a:t>
            </a:r>
            <a:r>
              <a:rPr lang="en-US" dirty="0"/>
              <a:t>or the </a:t>
            </a:r>
            <a:r>
              <a:rPr lang="en-US" b="1" dirty="0">
                <a:solidFill>
                  <a:srgbClr val="FF0000"/>
                </a:solidFill>
              </a:rPr>
              <a:t>Roman Catholic Church</a:t>
            </a:r>
            <a:r>
              <a:rPr lang="en-US" dirty="0"/>
              <a:t>; incompatibility with Fascist moral principles or policies on </a:t>
            </a:r>
            <a:r>
              <a:rPr lang="en-US" b="1" dirty="0">
                <a:solidFill>
                  <a:srgbClr val="FF0000"/>
                </a:solidFill>
              </a:rPr>
              <a:t>family, birth control and sexuality</a:t>
            </a:r>
            <a:r>
              <a:rPr lang="en-US" dirty="0"/>
              <a:t>. There could be no negative reference to the </a:t>
            </a:r>
            <a:r>
              <a:rPr lang="en-US" b="1" dirty="0">
                <a:solidFill>
                  <a:srgbClr val="FF0000"/>
                </a:solidFill>
              </a:rPr>
              <a:t>Roman Empire </a:t>
            </a:r>
            <a:r>
              <a:rPr lang="en-US" dirty="0"/>
              <a:t>or to </a:t>
            </a:r>
            <a:r>
              <a:rPr lang="en-US" dirty="0">
                <a:solidFill>
                  <a:srgbClr val="FF0000"/>
                </a:solidFill>
              </a:rPr>
              <a:t>Napoleon</a:t>
            </a:r>
            <a:r>
              <a:rPr lang="en-US" dirty="0"/>
              <a:t> and </a:t>
            </a:r>
            <a:r>
              <a:rPr lang="en-US" b="1" dirty="0">
                <a:solidFill>
                  <a:srgbClr val="FF0000"/>
                </a:solidFill>
              </a:rPr>
              <a:t>no criticism to war</a:t>
            </a:r>
            <a:r>
              <a:rPr lang="en-US" dirty="0"/>
              <a:t>. Finally, </a:t>
            </a:r>
            <a:r>
              <a:rPr lang="en-US" b="1" dirty="0">
                <a:solidFill>
                  <a:srgbClr val="FF0000"/>
                </a:solidFill>
              </a:rPr>
              <a:t>Freud</a:t>
            </a:r>
            <a:r>
              <a:rPr lang="en-US" dirty="0"/>
              <a:t> and psychoanalysis were regarded with suspicion. Foreign policy also provided publishers and translators with new censorship criteria: </a:t>
            </a:r>
            <a:r>
              <a:rPr lang="en-US" b="1" dirty="0">
                <a:solidFill>
                  <a:srgbClr val="FF0000"/>
                </a:solidFill>
              </a:rPr>
              <a:t>no criticism of allies </a:t>
            </a:r>
            <a:r>
              <a:rPr lang="en-US" dirty="0"/>
              <a:t>(Germany, Portugal, Spain), </a:t>
            </a:r>
            <a:r>
              <a:rPr lang="en-US" b="1" dirty="0">
                <a:solidFill>
                  <a:srgbClr val="FF0000"/>
                </a:solidFill>
              </a:rPr>
              <a:t>no praise of enemy states</a:t>
            </a:r>
            <a:r>
              <a:rPr lang="en-US" dirty="0"/>
              <a:t>, particularly Britain and the US, especially after they supported and implemented the League of Nations sanctions against Italy in 1935. </a:t>
            </a:r>
            <a:r>
              <a:rPr lang="en-US" b="1" dirty="0">
                <a:solidFill>
                  <a:srgbClr val="FF0000"/>
                </a:solidFill>
              </a:rPr>
              <a:t>No criticism of Italy </a:t>
            </a:r>
            <a:r>
              <a:rPr lang="en-US" dirty="0"/>
              <a:t>or any mention of its economic and social problems […]. Authors unwelcome in Nazi Germany because they were </a:t>
            </a:r>
            <a:r>
              <a:rPr lang="en-US" b="1" dirty="0">
                <a:solidFill>
                  <a:srgbClr val="FF0000"/>
                </a:solidFill>
              </a:rPr>
              <a:t>Jews or political dissidents</a:t>
            </a:r>
            <a:r>
              <a:rPr lang="en-US" dirty="0"/>
              <a:t>, officially became unwelcome in Italy as well” (Francesca </a:t>
            </a:r>
            <a:r>
              <a:rPr lang="en-US" dirty="0" err="1"/>
              <a:t>Nottola</a:t>
            </a:r>
            <a:r>
              <a:rPr lang="en-US" dirty="0"/>
              <a:t>).</a:t>
            </a:r>
          </a:p>
        </p:txBody>
      </p:sp>
    </p:spTree>
    <p:extLst>
      <p:ext uri="{BB962C8B-B14F-4D97-AF65-F5344CB8AC3E}">
        <p14:creationId xmlns:p14="http://schemas.microsoft.com/office/powerpoint/2010/main" val="179925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C54ADA-EA55-136F-5848-CA8155A115F5}"/>
              </a:ext>
            </a:extLst>
          </p:cNvPr>
          <p:cNvSpPr>
            <a:spLocks noGrp="1"/>
          </p:cNvSpPr>
          <p:nvPr>
            <p:ph type="title"/>
          </p:nvPr>
        </p:nvSpPr>
        <p:spPr>
          <a:xfrm>
            <a:off x="2592925" y="223935"/>
            <a:ext cx="8911687" cy="1110343"/>
          </a:xfrm>
        </p:spPr>
        <p:txBody>
          <a:bodyPr>
            <a:normAutofit/>
          </a:bodyPr>
          <a:lstStyle/>
          <a:p>
            <a:r>
              <a:rPr lang="it-IT" sz="5400" b="1" dirty="0"/>
              <a:t>A FOREIGN INVASION?</a:t>
            </a:r>
          </a:p>
        </p:txBody>
      </p:sp>
      <p:sp>
        <p:nvSpPr>
          <p:cNvPr id="3" name="Segnaposto contenuto 2">
            <a:extLst>
              <a:ext uri="{FF2B5EF4-FFF2-40B4-BE49-F238E27FC236}">
                <a16:creationId xmlns:a16="http://schemas.microsoft.com/office/drawing/2014/main" id="{A9582897-AC82-4A71-FF33-DAE7E0D94C70}"/>
              </a:ext>
            </a:extLst>
          </p:cNvPr>
          <p:cNvSpPr>
            <a:spLocks noGrp="1"/>
          </p:cNvSpPr>
          <p:nvPr>
            <p:ph idx="1"/>
          </p:nvPr>
        </p:nvSpPr>
        <p:spPr>
          <a:xfrm>
            <a:off x="2589211" y="1548881"/>
            <a:ext cx="9288657" cy="5085183"/>
          </a:xfrm>
        </p:spPr>
        <p:txBody>
          <a:bodyPr/>
          <a:lstStyle/>
          <a:p>
            <a:pPr marL="0" indent="0">
              <a:buNone/>
            </a:pPr>
            <a:r>
              <a:rPr lang="en-US" dirty="0"/>
              <a:t>Foreign literatures were widely translated and published in the second half of the 1920s, and if a resistance took place was not directly from the regime, but from the press, which denounced the excessive diffusion of translations of foreign books, which were </a:t>
            </a:r>
            <a:r>
              <a:rPr lang="en-US" b="1" dirty="0">
                <a:solidFill>
                  <a:srgbClr val="FF0000"/>
                </a:solidFill>
              </a:rPr>
              <a:t>“impoverishing” Italian language and culture</a:t>
            </a:r>
            <a:r>
              <a:rPr lang="en-US" dirty="0"/>
              <a:t>. </a:t>
            </a:r>
          </a:p>
          <a:p>
            <a:pPr marL="0" indent="0">
              <a:buNone/>
            </a:pPr>
            <a:r>
              <a:rPr lang="en-US" dirty="0"/>
              <a:t>Translators were the main target of these criticisms: they were accused to be inaccurate and sloppy, and in establishing an </a:t>
            </a:r>
            <a:r>
              <a:rPr lang="en-US" b="1" dirty="0">
                <a:solidFill>
                  <a:srgbClr val="FF0000"/>
                </a:solidFill>
              </a:rPr>
              <a:t>unfair competition with “real” Italian authors</a:t>
            </a:r>
            <a:r>
              <a:rPr lang="en-US" dirty="0"/>
              <a:t>, due to the low fares which were paid to them.</a:t>
            </a:r>
          </a:p>
          <a:p>
            <a:pPr marL="0" indent="0">
              <a:buNone/>
            </a:pPr>
            <a:r>
              <a:rPr lang="en-US" dirty="0"/>
              <a:t>In this first phase the regime avoided strong direct interventions, because it wanted to maintain a certain degree of collaboration with the publishing houses – if they did not attack Fascism, they could enjoy a certain degree of freedom of choice as regarded what they published.</a:t>
            </a:r>
          </a:p>
          <a:p>
            <a:pPr marL="0" indent="0">
              <a:buNone/>
            </a:pPr>
            <a:r>
              <a:rPr lang="en-US" dirty="0"/>
              <a:t>Things changed with the 1936 </a:t>
            </a:r>
            <a:r>
              <a:rPr lang="en-US" b="1" dirty="0">
                <a:solidFill>
                  <a:srgbClr val="FF0000"/>
                </a:solidFill>
              </a:rPr>
              <a:t>Italo-Ethiopian War</a:t>
            </a:r>
            <a:r>
              <a:rPr lang="en-US" dirty="0"/>
              <a:t>, which brought Italy in political conflict with France and England and isolated the country. A new campaign against the invasion of foreign literature erupted, led by Marinetti and backed by the regime., which started a new cultural politics, that of “</a:t>
            </a:r>
            <a:r>
              <a:rPr lang="en-US" b="1" dirty="0">
                <a:solidFill>
                  <a:srgbClr val="FF0000"/>
                </a:solidFill>
              </a:rPr>
              <a:t>controlled reciprocity</a:t>
            </a:r>
            <a:r>
              <a:rPr lang="en-US" dirty="0"/>
              <a:t>” – the guarantee that an equal number of Italian books were translated abroad.</a:t>
            </a:r>
          </a:p>
        </p:txBody>
      </p:sp>
    </p:spTree>
    <p:extLst>
      <p:ext uri="{BB962C8B-B14F-4D97-AF65-F5344CB8AC3E}">
        <p14:creationId xmlns:p14="http://schemas.microsoft.com/office/powerpoint/2010/main" val="246713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50B110-439E-5DD4-6F99-D8306A8D85F4}"/>
              </a:ext>
            </a:extLst>
          </p:cNvPr>
          <p:cNvSpPr>
            <a:spLocks noGrp="1"/>
          </p:cNvSpPr>
          <p:nvPr>
            <p:ph type="title"/>
          </p:nvPr>
        </p:nvSpPr>
        <p:spPr>
          <a:xfrm>
            <a:off x="2592925" y="121298"/>
            <a:ext cx="8911687" cy="1744824"/>
          </a:xfrm>
        </p:spPr>
        <p:txBody>
          <a:bodyPr>
            <a:noAutofit/>
          </a:bodyPr>
          <a:lstStyle/>
          <a:p>
            <a:r>
              <a:rPr lang="en-US" sz="4800" b="1" dirty="0"/>
              <a:t>THE POLITICS OF</a:t>
            </a:r>
            <a:br>
              <a:rPr lang="en-US" sz="4800" b="1" dirty="0"/>
            </a:br>
            <a:r>
              <a:rPr lang="en-US" sz="4800" b="1" dirty="0"/>
              <a:t>“CULTURAL BALANCE”</a:t>
            </a:r>
          </a:p>
        </p:txBody>
      </p:sp>
      <p:sp>
        <p:nvSpPr>
          <p:cNvPr id="3" name="Segnaposto contenuto 2">
            <a:extLst>
              <a:ext uri="{FF2B5EF4-FFF2-40B4-BE49-F238E27FC236}">
                <a16:creationId xmlns:a16="http://schemas.microsoft.com/office/drawing/2014/main" id="{182159F8-4699-48F7-46E4-D20897A460F5}"/>
              </a:ext>
            </a:extLst>
          </p:cNvPr>
          <p:cNvSpPr>
            <a:spLocks noGrp="1"/>
          </p:cNvSpPr>
          <p:nvPr>
            <p:ph idx="1"/>
          </p:nvPr>
        </p:nvSpPr>
        <p:spPr>
          <a:xfrm>
            <a:off x="2589211" y="1707502"/>
            <a:ext cx="9437947" cy="5029200"/>
          </a:xfrm>
        </p:spPr>
        <p:txBody>
          <a:bodyPr>
            <a:normAutofit lnSpcReduction="10000"/>
          </a:bodyPr>
          <a:lstStyle/>
          <a:p>
            <a:pPr marL="0" indent="0">
              <a:buNone/>
            </a:pPr>
            <a:r>
              <a:rPr lang="en-US" dirty="0"/>
              <a:t>The politics of “</a:t>
            </a:r>
            <a:r>
              <a:rPr lang="en-US" b="1" dirty="0" err="1">
                <a:solidFill>
                  <a:srgbClr val="FF0000"/>
                </a:solidFill>
              </a:rPr>
              <a:t>bilancia</a:t>
            </a:r>
            <a:r>
              <a:rPr lang="en-US" b="1" dirty="0">
                <a:solidFill>
                  <a:srgbClr val="FF0000"/>
                </a:solidFill>
              </a:rPr>
              <a:t> </a:t>
            </a:r>
            <a:r>
              <a:rPr lang="en-US" b="1" dirty="0" err="1">
                <a:solidFill>
                  <a:srgbClr val="FF0000"/>
                </a:solidFill>
              </a:rPr>
              <a:t>culturale</a:t>
            </a:r>
            <a:r>
              <a:rPr lang="en-US" dirty="0"/>
              <a:t>” aimed at ensuring that Italian culture, and especially Italian </a:t>
            </a:r>
            <a:r>
              <a:rPr lang="en-US" i="1" dirty="0"/>
              <a:t>Fascist</a:t>
            </a:r>
            <a:r>
              <a:rPr lang="en-US" dirty="0"/>
              <a:t> culture, could be promoted and disseminated abroad. Since this strategy did not really work, the regime started to turn towards a politics of “</a:t>
            </a:r>
            <a:r>
              <a:rPr lang="en-US" b="1" dirty="0" err="1">
                <a:solidFill>
                  <a:srgbClr val="FF0000"/>
                </a:solidFill>
              </a:rPr>
              <a:t>autarchia</a:t>
            </a:r>
            <a:r>
              <a:rPr lang="en-US" dirty="0"/>
              <a:t>,” resembling the one already established on the economic level:</a:t>
            </a:r>
          </a:p>
          <a:p>
            <a:pPr marL="0" indent="0">
              <a:buNone/>
            </a:pPr>
            <a:r>
              <a:rPr lang="en-US" dirty="0"/>
              <a:t>“In cultural as in economic affairs, autarchy involved the reduction of exports and the substitution of national products and tastes with foreign ones. Although Italian literary and film markets continued to depend heavily on translations and importations, an openly xenophobic atmosphere took place in the late thirties that further reduced support for cultural tendencies with a foreign flavor” (</a:t>
            </a:r>
            <a:r>
              <a:rPr lang="en-US" b="1" dirty="0">
                <a:solidFill>
                  <a:srgbClr val="FF0000"/>
                </a:solidFill>
              </a:rPr>
              <a:t>Christopher Rundle, “Translation in Fascist Italy”</a:t>
            </a:r>
            <a:r>
              <a:rPr lang="en-US" dirty="0"/>
              <a:t>).</a:t>
            </a:r>
          </a:p>
          <a:p>
            <a:pPr marL="0" indent="0">
              <a:buNone/>
            </a:pPr>
            <a:r>
              <a:rPr lang="en-US" dirty="0"/>
              <a:t>In the period of the “</a:t>
            </a:r>
            <a:r>
              <a:rPr lang="en-US" b="1" dirty="0">
                <a:solidFill>
                  <a:srgbClr val="FF0000"/>
                </a:solidFill>
              </a:rPr>
              <a:t>debate on translation</a:t>
            </a:r>
            <a:r>
              <a:rPr lang="en-US" dirty="0"/>
              <a:t>,” the regime also enforced a much more careful censorship of translations: “The period in which this debate on translations took place was also a time when the attitude of the Ministry for Popular Culture towards translation began to change. In December 1936 the minister Alfieri sent a long circular to the Prefects which was intended to unite in a single document all those issued since April 1934, when the unofficial system of preventive censorship was put in place” (</a:t>
            </a:r>
            <a:r>
              <a:rPr lang="en-US" b="1" dirty="0">
                <a:solidFill>
                  <a:srgbClr val="FF0000"/>
                </a:solidFill>
              </a:rPr>
              <a:t>Rundle, </a:t>
            </a:r>
            <a:r>
              <a:rPr lang="en-US" b="1" i="1" dirty="0">
                <a:solidFill>
                  <a:srgbClr val="FF0000"/>
                </a:solidFill>
              </a:rPr>
              <a:t>Publishing Translations in Mussolini’s Italy</a:t>
            </a:r>
            <a:r>
              <a:rPr lang="en-US" dirty="0"/>
              <a:t>).</a:t>
            </a:r>
          </a:p>
          <a:p>
            <a:pPr marL="0" indent="0">
              <a:buNone/>
            </a:pPr>
            <a:r>
              <a:rPr lang="en-US" dirty="0"/>
              <a:t>In 1938, a </a:t>
            </a:r>
            <a:r>
              <a:rPr lang="it-IT" b="1" i="1" dirty="0">
                <a:solidFill>
                  <a:srgbClr val="FF0000"/>
                </a:solidFill>
              </a:rPr>
              <a:t>Commissione per la bonifica libraria</a:t>
            </a:r>
            <a:r>
              <a:rPr lang="it-IT" b="1" dirty="0">
                <a:solidFill>
                  <a:srgbClr val="FF0000"/>
                </a:solidFill>
              </a:rPr>
              <a:t> </a:t>
            </a:r>
            <a:r>
              <a:rPr lang="it-IT" dirty="0" err="1"/>
              <a:t>was</a:t>
            </a:r>
            <a:r>
              <a:rPr lang="it-IT" dirty="0"/>
              <a:t> </a:t>
            </a:r>
            <a:r>
              <a:rPr lang="it-IT" dirty="0" err="1"/>
              <a:t>created</a:t>
            </a:r>
            <a:r>
              <a:rPr lang="it-IT" dirty="0"/>
              <a:t>, with the </a:t>
            </a:r>
            <a:r>
              <a:rPr lang="it-IT" dirty="0" err="1"/>
              <a:t>aim</a:t>
            </a:r>
            <a:r>
              <a:rPr lang="it-IT" dirty="0"/>
              <a:t> of </a:t>
            </a:r>
            <a:r>
              <a:rPr lang="en-US" dirty="0"/>
              <a:t>“purifying” Italian culture from the corrupting influence of foreign cultures, and especially of </a:t>
            </a:r>
            <a:r>
              <a:rPr lang="en-US" i="1" dirty="0"/>
              <a:t>Jewish </a:t>
            </a:r>
            <a:r>
              <a:rPr lang="en-US" dirty="0"/>
              <a:t>culture (1938 is the year of the infamous “</a:t>
            </a:r>
            <a:r>
              <a:rPr lang="en-US" b="1" dirty="0">
                <a:solidFill>
                  <a:srgbClr val="FF0000"/>
                </a:solidFill>
              </a:rPr>
              <a:t>Racial Laws</a:t>
            </a:r>
            <a:r>
              <a:rPr lang="en-US" dirty="0"/>
              <a:t>”).</a:t>
            </a:r>
            <a:endParaRPr lang="en-US" i="1" dirty="0"/>
          </a:p>
        </p:txBody>
      </p:sp>
    </p:spTree>
    <p:extLst>
      <p:ext uri="{BB962C8B-B14F-4D97-AF65-F5344CB8AC3E}">
        <p14:creationId xmlns:p14="http://schemas.microsoft.com/office/powerpoint/2010/main" val="3238436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1185A2-B6BE-31B6-8E4D-CBE85DAB0DBE}"/>
              </a:ext>
            </a:extLst>
          </p:cNvPr>
          <p:cNvSpPr>
            <a:spLocks noGrp="1"/>
          </p:cNvSpPr>
          <p:nvPr>
            <p:ph type="title"/>
          </p:nvPr>
        </p:nvSpPr>
        <p:spPr>
          <a:xfrm>
            <a:off x="2592924" y="167951"/>
            <a:ext cx="9599075" cy="1082351"/>
          </a:xfrm>
        </p:spPr>
        <p:txBody>
          <a:bodyPr>
            <a:noAutofit/>
          </a:bodyPr>
          <a:lstStyle/>
          <a:p>
            <a:r>
              <a:rPr lang="it-IT" sz="5400" b="1" dirty="0"/>
              <a:t>THE SURVIVAL OF TRANSLATION</a:t>
            </a:r>
          </a:p>
        </p:txBody>
      </p:sp>
      <p:sp>
        <p:nvSpPr>
          <p:cNvPr id="3" name="Segnaposto contenuto 2">
            <a:extLst>
              <a:ext uri="{FF2B5EF4-FFF2-40B4-BE49-F238E27FC236}">
                <a16:creationId xmlns:a16="http://schemas.microsoft.com/office/drawing/2014/main" id="{63FAF758-16D0-4189-0534-BEB490CC0897}"/>
              </a:ext>
            </a:extLst>
          </p:cNvPr>
          <p:cNvSpPr>
            <a:spLocks noGrp="1"/>
          </p:cNvSpPr>
          <p:nvPr>
            <p:ph idx="1"/>
          </p:nvPr>
        </p:nvSpPr>
        <p:spPr>
          <a:xfrm>
            <a:off x="2589212" y="1063691"/>
            <a:ext cx="9456608" cy="5626358"/>
          </a:xfrm>
        </p:spPr>
        <p:txBody>
          <a:bodyPr>
            <a:normAutofit lnSpcReduction="10000"/>
          </a:bodyPr>
          <a:lstStyle/>
          <a:p>
            <a:pPr marL="0" indent="0">
              <a:buNone/>
            </a:pPr>
            <a:r>
              <a:rPr lang="en-US" sz="2400" dirty="0"/>
              <a:t>Notwithstanding its politics of “cultural autarchy,” it was precisely the</a:t>
            </a:r>
            <a:r>
              <a:rPr lang="en-US" sz="2400" dirty="0">
                <a:solidFill>
                  <a:srgbClr val="FF0000"/>
                </a:solidFill>
              </a:rPr>
              <a:t> </a:t>
            </a:r>
            <a:r>
              <a:rPr lang="en-US" sz="2400" b="1" dirty="0" err="1">
                <a:solidFill>
                  <a:srgbClr val="FF0000"/>
                </a:solidFill>
              </a:rPr>
              <a:t>anti-semitic</a:t>
            </a:r>
            <a:r>
              <a:rPr lang="en-US" sz="2400" b="1" dirty="0">
                <a:solidFill>
                  <a:srgbClr val="FF0000"/>
                </a:solidFill>
              </a:rPr>
              <a:t> turn </a:t>
            </a:r>
            <a:r>
              <a:rPr lang="en-US" sz="2400" dirty="0"/>
              <a:t>of the Fascist regime that allowed the industry of translation to survive, because censorship was much more concentrated on finding any thing that could jeopardize the project of total erasure of Jewish culture (lists of proscription of Jewish writers were made) than to check the vast amount of translations of foreign literary works which were still being published.</a:t>
            </a:r>
          </a:p>
          <a:p>
            <a:pPr marL="0" indent="0">
              <a:buNone/>
            </a:pPr>
            <a:r>
              <a:rPr lang="en-US" sz="2400" dirty="0"/>
              <a:t>Even after </a:t>
            </a:r>
            <a:r>
              <a:rPr lang="en-US" sz="2400" b="1" dirty="0">
                <a:solidFill>
                  <a:srgbClr val="FF0000"/>
                </a:solidFill>
              </a:rPr>
              <a:t>Alessandro </a:t>
            </a:r>
            <a:r>
              <a:rPr lang="en-US" sz="2400" b="1" dirty="0" err="1">
                <a:solidFill>
                  <a:srgbClr val="FF0000"/>
                </a:solidFill>
              </a:rPr>
              <a:t>Pavolini</a:t>
            </a:r>
            <a:r>
              <a:rPr lang="en-US" sz="2400" b="1" dirty="0">
                <a:solidFill>
                  <a:srgbClr val="FF0000"/>
                </a:solidFill>
              </a:rPr>
              <a:t> </a:t>
            </a:r>
            <a:r>
              <a:rPr lang="en-US" sz="2400" dirty="0"/>
              <a:t>became the head of </a:t>
            </a:r>
            <a:r>
              <a:rPr lang="en-US" sz="2400" dirty="0" err="1"/>
              <a:t>MinCulPop</a:t>
            </a:r>
            <a:r>
              <a:rPr lang="en-US" sz="2400" dirty="0"/>
              <a:t> in 1939, and engaged in a strategy of reduction of translations, the Italian publishers managed to convince him not to force them to renounce to such a source of income. Only in 1941, after Italy’s entrance in World War II in 1940, an active politics of contrast to the invasion of especially British and American literatures (the “</a:t>
            </a:r>
            <a:r>
              <a:rPr lang="en-US" sz="2400" b="1" dirty="0">
                <a:solidFill>
                  <a:srgbClr val="FF0000"/>
                </a:solidFill>
              </a:rPr>
              <a:t>literatures of the enemy</a:t>
            </a:r>
            <a:r>
              <a:rPr lang="en-US" sz="2400" dirty="0"/>
              <a:t>”) was strictly followed – but even this only retarded, not avoided, Elio </a:t>
            </a:r>
            <a:r>
              <a:rPr lang="en-US" sz="2400" dirty="0" err="1"/>
              <a:t>Vittorini’s</a:t>
            </a:r>
            <a:r>
              <a:rPr lang="en-US" sz="2400" dirty="0"/>
              <a:t> anthology of Italian translations of US fiction, </a:t>
            </a:r>
            <a:r>
              <a:rPr lang="en-US" sz="2400" i="1" dirty="0"/>
              <a:t>Americana</a:t>
            </a:r>
            <a:r>
              <a:rPr lang="en-US" sz="2400" dirty="0"/>
              <a:t>, to be finally published in 1942</a:t>
            </a:r>
            <a:r>
              <a:rPr lang="en-US" dirty="0"/>
              <a:t>.</a:t>
            </a:r>
          </a:p>
        </p:txBody>
      </p:sp>
    </p:spTree>
    <p:extLst>
      <p:ext uri="{BB962C8B-B14F-4D97-AF65-F5344CB8AC3E}">
        <p14:creationId xmlns:p14="http://schemas.microsoft.com/office/powerpoint/2010/main" val="1680904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58684C-BE50-C6E0-DBE1-9EB6A313FC51}"/>
              </a:ext>
            </a:extLst>
          </p:cNvPr>
          <p:cNvSpPr>
            <a:spLocks noGrp="1"/>
          </p:cNvSpPr>
          <p:nvPr>
            <p:ph type="title"/>
          </p:nvPr>
        </p:nvSpPr>
        <p:spPr>
          <a:xfrm>
            <a:off x="2592925" y="121298"/>
            <a:ext cx="9294275" cy="1352939"/>
          </a:xfrm>
        </p:spPr>
        <p:txBody>
          <a:bodyPr>
            <a:noAutofit/>
          </a:bodyPr>
          <a:lstStyle/>
          <a:p>
            <a:r>
              <a:rPr lang="it-IT" sz="5400" b="1" dirty="0"/>
              <a:t>A HISTORY IN FOUR PERIODS</a:t>
            </a:r>
          </a:p>
        </p:txBody>
      </p:sp>
      <p:sp>
        <p:nvSpPr>
          <p:cNvPr id="3" name="Segnaposto contenuto 2">
            <a:extLst>
              <a:ext uri="{FF2B5EF4-FFF2-40B4-BE49-F238E27FC236}">
                <a16:creationId xmlns:a16="http://schemas.microsoft.com/office/drawing/2014/main" id="{D7DC89A5-0563-7923-A9E7-A25AF3F41B11}"/>
              </a:ext>
            </a:extLst>
          </p:cNvPr>
          <p:cNvSpPr>
            <a:spLocks noGrp="1"/>
          </p:cNvSpPr>
          <p:nvPr>
            <p:ph idx="1"/>
          </p:nvPr>
        </p:nvSpPr>
        <p:spPr>
          <a:xfrm>
            <a:off x="2589212" y="1287623"/>
            <a:ext cx="9419286" cy="5365103"/>
          </a:xfrm>
        </p:spPr>
        <p:txBody>
          <a:bodyPr>
            <a:normAutofit/>
          </a:bodyPr>
          <a:lstStyle/>
          <a:p>
            <a:pPr marL="0" indent="0">
              <a:buNone/>
            </a:pPr>
            <a:r>
              <a:rPr lang="en-US" sz="2400" dirty="0"/>
              <a:t>The history of translation of foreign literature under Fascism can be, broadly speaking, divided into four periods: </a:t>
            </a:r>
          </a:p>
          <a:p>
            <a:pPr marL="0" indent="0">
              <a:buNone/>
            </a:pPr>
            <a:r>
              <a:rPr lang="en-US" sz="2400" dirty="0"/>
              <a:t>“the first period up to the end of the 1920s in which translation was essentially a </a:t>
            </a:r>
            <a:r>
              <a:rPr lang="en-US" sz="2400" b="1" dirty="0">
                <a:solidFill>
                  <a:srgbClr val="FF0000"/>
                </a:solidFill>
              </a:rPr>
              <a:t>literary and aesthetic question </a:t>
            </a:r>
            <a:r>
              <a:rPr lang="en-US" sz="2400" dirty="0"/>
              <a:t>that was really only of concern to those in the literary establishment; a second period from 1928 to 1934 in which the literary establishment began to feel threatened by the </a:t>
            </a:r>
            <a:r>
              <a:rPr lang="en-US" sz="2400" b="1" dirty="0">
                <a:solidFill>
                  <a:srgbClr val="FF0000"/>
                </a:solidFill>
              </a:rPr>
              <a:t>increasing success of translations </a:t>
            </a:r>
            <a:r>
              <a:rPr lang="en-US" sz="2400" dirty="0"/>
              <a:t>[…]; a third period from 1935 to 1937 in which translations first became a clearly </a:t>
            </a:r>
            <a:r>
              <a:rPr lang="en-US" sz="2400" b="1" dirty="0">
                <a:solidFill>
                  <a:srgbClr val="FF0000"/>
                </a:solidFill>
              </a:rPr>
              <a:t>ideological question</a:t>
            </a:r>
            <a:r>
              <a:rPr lang="en-US" sz="2400" dirty="0"/>
              <a:t>, both as they were caught up in the call for autarchy […] and as they came to be seen as a weapon in an ideal battle for cultural expansion and dominion; and a final period, from 1938 to 1943, in which </a:t>
            </a:r>
            <a:r>
              <a:rPr lang="en-US" sz="2400" b="1" dirty="0">
                <a:solidFill>
                  <a:srgbClr val="FF0000"/>
                </a:solidFill>
              </a:rPr>
              <a:t>racist ideology </a:t>
            </a:r>
            <a:r>
              <a:rPr lang="en-US" sz="2400" dirty="0"/>
              <a:t>imposed itself on the regime’s perception of translations” (Rundle, “Translation”).</a:t>
            </a:r>
            <a:endParaRPr lang="it-IT" sz="2400" dirty="0"/>
          </a:p>
        </p:txBody>
      </p:sp>
    </p:spTree>
    <p:extLst>
      <p:ext uri="{BB962C8B-B14F-4D97-AF65-F5344CB8AC3E}">
        <p14:creationId xmlns:p14="http://schemas.microsoft.com/office/powerpoint/2010/main" val="1216932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E0E836-701F-A21D-ADD0-8E7064E0532F}"/>
              </a:ext>
            </a:extLst>
          </p:cNvPr>
          <p:cNvSpPr>
            <a:spLocks noGrp="1"/>
          </p:cNvSpPr>
          <p:nvPr>
            <p:ph type="title"/>
          </p:nvPr>
        </p:nvSpPr>
        <p:spPr>
          <a:xfrm>
            <a:off x="2592925" y="223936"/>
            <a:ext cx="9378251" cy="1614196"/>
          </a:xfrm>
        </p:spPr>
        <p:txBody>
          <a:bodyPr>
            <a:normAutofit/>
          </a:bodyPr>
          <a:lstStyle/>
          <a:p>
            <a:r>
              <a:rPr lang="it-IT" sz="4800" b="1" dirty="0"/>
              <a:t>ITALIAN WRITERS AND</a:t>
            </a:r>
            <a:br>
              <a:rPr lang="it-IT" sz="4800" b="1" dirty="0"/>
            </a:br>
            <a:r>
              <a:rPr lang="it-IT" sz="4800" b="1" dirty="0"/>
              <a:t>AMERICAN LITERATURE</a:t>
            </a:r>
          </a:p>
        </p:txBody>
      </p:sp>
      <p:sp>
        <p:nvSpPr>
          <p:cNvPr id="3" name="Segnaposto contenuto 2">
            <a:extLst>
              <a:ext uri="{FF2B5EF4-FFF2-40B4-BE49-F238E27FC236}">
                <a16:creationId xmlns:a16="http://schemas.microsoft.com/office/drawing/2014/main" id="{CECFA7A2-2934-9582-B68B-8722DE4EB23B}"/>
              </a:ext>
            </a:extLst>
          </p:cNvPr>
          <p:cNvSpPr>
            <a:spLocks noGrp="1"/>
          </p:cNvSpPr>
          <p:nvPr>
            <p:ph idx="1"/>
          </p:nvPr>
        </p:nvSpPr>
        <p:spPr>
          <a:xfrm>
            <a:off x="2589211" y="2133600"/>
            <a:ext cx="9503261" cy="4603102"/>
          </a:xfrm>
        </p:spPr>
        <p:txBody>
          <a:bodyPr/>
          <a:lstStyle/>
          <a:p>
            <a:pPr marL="0" indent="0">
              <a:buNone/>
            </a:pPr>
            <a:r>
              <a:rPr lang="en-US" dirty="0"/>
              <a:t>In the 1930s, the massive influx of US literature was directly mediated by many Italian writers who chose to translate their (especially contemporary) American colleagues, and this provided them with a vast array of new perspectives, themes, and stylistic innovations, that were central in the Italian writers’ subsequent careers after World War II.</a:t>
            </a:r>
          </a:p>
          <a:p>
            <a:pPr marL="0" indent="0">
              <a:buNone/>
            </a:pPr>
            <a:r>
              <a:rPr lang="en-US" dirty="0"/>
              <a:t>Major US writers translated into Italian in the 1930s: </a:t>
            </a:r>
            <a:r>
              <a:rPr lang="en-US" b="1" dirty="0">
                <a:solidFill>
                  <a:srgbClr val="FF0000"/>
                </a:solidFill>
              </a:rPr>
              <a:t>Poe, </a:t>
            </a:r>
            <a:r>
              <a:rPr lang="it-IT" b="1" dirty="0">
                <a:solidFill>
                  <a:srgbClr val="FF0000"/>
                </a:solidFill>
              </a:rPr>
              <a:t>Whitman, Melville, Steinbeck, Hemingway, Faulkner, Caldwell, Saroyan, Lewis </a:t>
            </a:r>
            <a:r>
              <a:rPr lang="it-IT" dirty="0"/>
              <a:t>(</a:t>
            </a:r>
            <a:r>
              <a:rPr lang="it-IT" dirty="0" err="1"/>
              <a:t>but</a:t>
            </a:r>
            <a:r>
              <a:rPr lang="it-IT" dirty="0"/>
              <a:t> </a:t>
            </a:r>
            <a:r>
              <a:rPr lang="it-IT" dirty="0" err="1"/>
              <a:t>also</a:t>
            </a:r>
            <a:r>
              <a:rPr lang="it-IT" dirty="0"/>
              <a:t> </a:t>
            </a:r>
            <a:r>
              <a:rPr lang="it-IT" b="1" dirty="0">
                <a:solidFill>
                  <a:srgbClr val="FF0000"/>
                </a:solidFill>
              </a:rPr>
              <a:t>Margaret Mitchell</a:t>
            </a:r>
            <a:r>
              <a:rPr lang="it-IT" dirty="0"/>
              <a:t>...).</a:t>
            </a:r>
          </a:p>
          <a:p>
            <a:pPr marL="0" indent="0">
              <a:buNone/>
            </a:pPr>
            <a:r>
              <a:rPr lang="en-US" dirty="0"/>
              <a:t>Cesare Pavese: “Ci </a:t>
            </a:r>
            <a:r>
              <a:rPr lang="en-US" dirty="0" err="1"/>
              <a:t>si</a:t>
            </a:r>
            <a:r>
              <a:rPr lang="en-US" dirty="0"/>
              <a:t> </a:t>
            </a:r>
            <a:r>
              <a:rPr lang="en-US" dirty="0" err="1"/>
              <a:t>accorse</a:t>
            </a:r>
            <a:r>
              <a:rPr lang="en-US" dirty="0"/>
              <a:t> </a:t>
            </a:r>
            <a:r>
              <a:rPr lang="en-US" dirty="0" err="1"/>
              <a:t>durante</a:t>
            </a:r>
            <a:r>
              <a:rPr lang="en-US" dirty="0"/>
              <a:t> </a:t>
            </a:r>
            <a:r>
              <a:rPr lang="en-US" dirty="0" err="1"/>
              <a:t>quegli</a:t>
            </a:r>
            <a:r>
              <a:rPr lang="en-US" dirty="0"/>
              <a:t> anni di studio, </a:t>
            </a:r>
            <a:r>
              <a:rPr lang="en-US" dirty="0" err="1"/>
              <a:t>che</a:t>
            </a:r>
            <a:r>
              <a:rPr lang="en-US" dirty="0"/>
              <a:t> </a:t>
            </a:r>
            <a:r>
              <a:rPr lang="en-US" dirty="0" err="1"/>
              <a:t>l’America</a:t>
            </a:r>
            <a:r>
              <a:rPr lang="en-US" dirty="0"/>
              <a:t> non era un </a:t>
            </a:r>
            <a:r>
              <a:rPr lang="en-US" dirty="0" err="1"/>
              <a:t>altro</a:t>
            </a:r>
            <a:r>
              <a:rPr lang="en-US" dirty="0"/>
              <a:t> </a:t>
            </a:r>
            <a:r>
              <a:rPr lang="en-US" dirty="0" err="1"/>
              <a:t>paese</a:t>
            </a:r>
            <a:r>
              <a:rPr lang="en-US" dirty="0"/>
              <a:t>, un nuovo </a:t>
            </a:r>
            <a:r>
              <a:rPr lang="en-US" dirty="0" err="1"/>
              <a:t>inizio</a:t>
            </a:r>
            <a:r>
              <a:rPr lang="en-US" dirty="0"/>
              <a:t> </a:t>
            </a:r>
            <a:r>
              <a:rPr lang="en-US" dirty="0" err="1"/>
              <a:t>della</a:t>
            </a:r>
            <a:r>
              <a:rPr lang="en-US" dirty="0"/>
              <a:t> </a:t>
            </a:r>
            <a:r>
              <a:rPr lang="en-US" dirty="0" err="1"/>
              <a:t>storia</a:t>
            </a:r>
            <a:r>
              <a:rPr lang="en-US" dirty="0"/>
              <a:t>, ma </a:t>
            </a:r>
            <a:r>
              <a:rPr lang="en-US" dirty="0" err="1"/>
              <a:t>soltanto</a:t>
            </a:r>
            <a:r>
              <a:rPr lang="en-US" dirty="0"/>
              <a:t> il </a:t>
            </a:r>
            <a:r>
              <a:rPr lang="en-US" dirty="0" err="1"/>
              <a:t>gigantesco</a:t>
            </a:r>
            <a:r>
              <a:rPr lang="en-US" dirty="0"/>
              <a:t> </a:t>
            </a:r>
            <a:r>
              <a:rPr lang="en-US" dirty="0" err="1"/>
              <a:t>teatro</a:t>
            </a:r>
            <a:r>
              <a:rPr lang="en-US" dirty="0"/>
              <a:t> dove con </a:t>
            </a:r>
            <a:r>
              <a:rPr lang="en-US" dirty="0" err="1"/>
              <a:t>maggiore</a:t>
            </a:r>
            <a:r>
              <a:rPr lang="en-US" dirty="0"/>
              <a:t> </a:t>
            </a:r>
            <a:r>
              <a:rPr lang="en-US" dirty="0" err="1"/>
              <a:t>franchezza</a:t>
            </a:r>
            <a:r>
              <a:rPr lang="en-US" dirty="0"/>
              <a:t> </a:t>
            </a:r>
            <a:r>
              <a:rPr lang="en-US" dirty="0" err="1"/>
              <a:t>che</a:t>
            </a:r>
            <a:r>
              <a:rPr lang="en-US" dirty="0"/>
              <a:t> </a:t>
            </a:r>
            <a:r>
              <a:rPr lang="en-US" dirty="0" err="1"/>
              <a:t>altrove</a:t>
            </a:r>
            <a:r>
              <a:rPr lang="en-US" dirty="0"/>
              <a:t> </a:t>
            </a:r>
            <a:r>
              <a:rPr lang="en-US" dirty="0" err="1"/>
              <a:t>veniva</a:t>
            </a:r>
            <a:r>
              <a:rPr lang="en-US" dirty="0"/>
              <a:t> </a:t>
            </a:r>
            <a:r>
              <a:rPr lang="en-US" dirty="0" err="1"/>
              <a:t>recitato</a:t>
            </a:r>
            <a:r>
              <a:rPr lang="en-US" dirty="0"/>
              <a:t> il </a:t>
            </a:r>
            <a:r>
              <a:rPr lang="en-US" dirty="0" err="1"/>
              <a:t>dramma</a:t>
            </a:r>
            <a:r>
              <a:rPr lang="en-US" dirty="0"/>
              <a:t> di tutti […]. La </a:t>
            </a:r>
            <a:r>
              <a:rPr lang="en-US" dirty="0" err="1"/>
              <a:t>cultura</a:t>
            </a:r>
            <a:r>
              <a:rPr lang="en-US" dirty="0"/>
              <a:t> americana ci </a:t>
            </a:r>
            <a:r>
              <a:rPr lang="en-US" dirty="0" err="1"/>
              <a:t>permise</a:t>
            </a:r>
            <a:r>
              <a:rPr lang="en-US" dirty="0"/>
              <a:t> in </a:t>
            </a:r>
            <a:r>
              <a:rPr lang="en-US" dirty="0" err="1"/>
              <a:t>quegli</a:t>
            </a:r>
            <a:r>
              <a:rPr lang="en-US" dirty="0"/>
              <a:t> anni di </a:t>
            </a:r>
            <a:r>
              <a:rPr lang="en-US" dirty="0" err="1"/>
              <a:t>vedere</a:t>
            </a:r>
            <a:r>
              <a:rPr lang="en-US" dirty="0"/>
              <a:t> </a:t>
            </a:r>
            <a:r>
              <a:rPr lang="en-US" dirty="0" err="1"/>
              <a:t>svolgersi</a:t>
            </a:r>
            <a:r>
              <a:rPr lang="en-US" dirty="0"/>
              <a:t> </a:t>
            </a:r>
            <a:r>
              <a:rPr lang="en-US" b="1" dirty="0">
                <a:solidFill>
                  <a:srgbClr val="FF0000"/>
                </a:solidFill>
              </a:rPr>
              <a:t>come </a:t>
            </a:r>
            <a:r>
              <a:rPr lang="en-US" b="1" dirty="0" err="1">
                <a:solidFill>
                  <a:srgbClr val="FF0000"/>
                </a:solidFill>
              </a:rPr>
              <a:t>su</a:t>
            </a:r>
            <a:r>
              <a:rPr lang="en-US" b="1" dirty="0">
                <a:solidFill>
                  <a:srgbClr val="FF0000"/>
                </a:solidFill>
              </a:rPr>
              <a:t> uno </a:t>
            </a:r>
            <a:r>
              <a:rPr lang="en-US" b="1" dirty="0" err="1">
                <a:solidFill>
                  <a:srgbClr val="FF0000"/>
                </a:solidFill>
              </a:rPr>
              <a:t>schermo</a:t>
            </a:r>
            <a:r>
              <a:rPr lang="en-US" b="1" dirty="0">
                <a:solidFill>
                  <a:srgbClr val="FF0000"/>
                </a:solidFill>
              </a:rPr>
              <a:t> </a:t>
            </a:r>
            <a:r>
              <a:rPr lang="en-US" b="1" dirty="0" err="1">
                <a:solidFill>
                  <a:srgbClr val="FF0000"/>
                </a:solidFill>
              </a:rPr>
              <a:t>gigante</a:t>
            </a:r>
            <a:r>
              <a:rPr lang="en-US" b="1" dirty="0">
                <a:solidFill>
                  <a:srgbClr val="FF0000"/>
                </a:solidFill>
              </a:rPr>
              <a:t> il nostro </a:t>
            </a:r>
            <a:r>
              <a:rPr lang="en-US" b="1" dirty="0" err="1">
                <a:solidFill>
                  <a:srgbClr val="FF0000"/>
                </a:solidFill>
              </a:rPr>
              <a:t>stesso</a:t>
            </a:r>
            <a:r>
              <a:rPr lang="en-US" b="1" dirty="0">
                <a:solidFill>
                  <a:srgbClr val="FF0000"/>
                </a:solidFill>
              </a:rPr>
              <a:t> </a:t>
            </a:r>
            <a:r>
              <a:rPr lang="en-US" b="1" dirty="0" err="1">
                <a:solidFill>
                  <a:srgbClr val="FF0000"/>
                </a:solidFill>
              </a:rPr>
              <a:t>dramma</a:t>
            </a:r>
            <a:r>
              <a:rPr lang="en-US" dirty="0"/>
              <a:t>” (</a:t>
            </a:r>
            <a:r>
              <a:rPr lang="en-US" i="1" dirty="0"/>
              <a:t>La </a:t>
            </a:r>
            <a:r>
              <a:rPr lang="en-US" i="1" dirty="0" err="1"/>
              <a:t>letteratura</a:t>
            </a:r>
            <a:r>
              <a:rPr lang="en-US" i="1" dirty="0"/>
              <a:t> americana e </a:t>
            </a:r>
            <a:r>
              <a:rPr lang="en-US" i="1" dirty="0" err="1"/>
              <a:t>altri</a:t>
            </a:r>
            <a:r>
              <a:rPr lang="en-US" i="1" dirty="0"/>
              <a:t> </a:t>
            </a:r>
            <a:r>
              <a:rPr lang="en-US" i="1" dirty="0" err="1"/>
              <a:t>saggi</a:t>
            </a:r>
            <a:r>
              <a:rPr lang="en-US" dirty="0"/>
              <a:t>).</a:t>
            </a:r>
          </a:p>
          <a:p>
            <a:pPr marL="0" indent="0">
              <a:buNone/>
            </a:pPr>
            <a:r>
              <a:rPr lang="en-US" dirty="0"/>
              <a:t>Italian writers and critics who translated and studied American authors: besides Pavese and </a:t>
            </a:r>
            <a:r>
              <a:rPr lang="en-US" dirty="0" err="1"/>
              <a:t>Vittorini</a:t>
            </a:r>
            <a:r>
              <a:rPr lang="en-US" dirty="0"/>
              <a:t>, </a:t>
            </a:r>
            <a:r>
              <a:rPr lang="en-US" b="1" dirty="0">
                <a:solidFill>
                  <a:srgbClr val="FF0000"/>
                </a:solidFill>
              </a:rPr>
              <a:t>Emilio Cecchi, Eugenio Montale, Carlo </a:t>
            </a:r>
            <a:r>
              <a:rPr lang="en-US" b="1" dirty="0" err="1">
                <a:solidFill>
                  <a:srgbClr val="FF0000"/>
                </a:solidFill>
              </a:rPr>
              <a:t>Linati</a:t>
            </a:r>
            <a:r>
              <a:rPr lang="en-US" b="1" dirty="0">
                <a:solidFill>
                  <a:srgbClr val="FF0000"/>
                </a:solidFill>
              </a:rPr>
              <a:t>, Guido </a:t>
            </a:r>
            <a:r>
              <a:rPr lang="en-US" b="1" dirty="0" err="1">
                <a:solidFill>
                  <a:srgbClr val="FF0000"/>
                </a:solidFill>
              </a:rPr>
              <a:t>Piovene</a:t>
            </a:r>
            <a:r>
              <a:rPr lang="en-US" b="1" dirty="0">
                <a:solidFill>
                  <a:srgbClr val="FF0000"/>
                </a:solidFill>
              </a:rPr>
              <a:t>, Alberto Moravia, Fernanda </a:t>
            </a:r>
            <a:r>
              <a:rPr lang="en-US" b="1" dirty="0" err="1">
                <a:solidFill>
                  <a:srgbClr val="FF0000"/>
                </a:solidFill>
              </a:rPr>
              <a:t>Pivano</a:t>
            </a:r>
            <a:r>
              <a:rPr lang="en-US" dirty="0"/>
              <a:t>.</a:t>
            </a:r>
          </a:p>
        </p:txBody>
      </p:sp>
    </p:spTree>
    <p:extLst>
      <p:ext uri="{BB962C8B-B14F-4D97-AF65-F5344CB8AC3E}">
        <p14:creationId xmlns:p14="http://schemas.microsoft.com/office/powerpoint/2010/main" val="263078647"/>
      </p:ext>
    </p:extLst>
  </p:cSld>
  <p:clrMapOvr>
    <a:masterClrMapping/>
  </p:clrMapOvr>
</p:sld>
</file>

<file path=ppt/theme/theme1.xml><?xml version="1.0" encoding="utf-8"?>
<a:theme xmlns:a="http://schemas.openxmlformats.org/drawingml/2006/main" name="Filo">
  <a:themeElements>
    <a:clrScheme name="Rosso viola">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355</TotalTime>
  <Words>3571</Words>
  <Application>Microsoft Office PowerPoint</Application>
  <PresentationFormat>Widescreen</PresentationFormat>
  <Paragraphs>60</Paragraphs>
  <Slides>18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vt:i4>
      </vt:variant>
    </vt:vector>
  </HeadingPairs>
  <TitlesOfParts>
    <vt:vector size="22" baseType="lpstr">
      <vt:lpstr>Arial</vt:lpstr>
      <vt:lpstr>Calibri</vt:lpstr>
      <vt:lpstr>Wingdings 3</vt:lpstr>
      <vt:lpstr>Filo</vt:lpstr>
      <vt:lpstr>ELIO VITTORINI’S AMERICANA</vt:lpstr>
      <vt:lpstr>THE CULTURAL POLITICS OF FASCISM</vt:lpstr>
      <vt:lpstr>MUSSOLINI’S “CULTURAL TOLERANCE”</vt:lpstr>
      <vt:lpstr>“OPENNESS” TO FOREIGN CULTURES AND LITERATURE</vt:lpstr>
      <vt:lpstr>A FOREIGN INVASION?</vt:lpstr>
      <vt:lpstr>THE POLITICS OF “CULTURAL BALANCE”</vt:lpstr>
      <vt:lpstr>THE SURVIVAL OF TRANSLATION</vt:lpstr>
      <vt:lpstr>A HISTORY IN FOUR PERIODS</vt:lpstr>
      <vt:lpstr>ITALIAN WRITERS AND AMERICAN LITERATURE</vt:lpstr>
      <vt:lpstr>THE “CULTURAL WORK” OF ELIO VITTORINI’S AMERICANA </vt:lpstr>
      <vt:lpstr>THE THREE STEPS OF VITTORINI’S EVOLUTION BEFORE AMERICANA</vt:lpstr>
      <vt:lpstr>THE AMERICAN PROPHETIC MIRROR OF VITTORINI’S NEW POETICS</vt:lpstr>
      <vt:lpstr>A USABLE MYTH</vt:lpstr>
      <vt:lpstr>WHAT ITALIAN LITERATURE SHOULD BE</vt:lpstr>
      <vt:lpstr>A HETEROTOPIA</vt:lpstr>
      <vt:lpstr>AN ANTHOLOGY THAT CONTAINS MULTITUDES</vt:lpstr>
      <vt:lpstr>VITTORINI’S AMERICAN OTHERNESS</vt:lpstr>
      <vt:lpstr>AN ALTERNATIVE SPACE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valerio.deangelis@unimc.it</dc:creator>
  <cp:lastModifiedBy>valerio.deangelis@unimc.it</cp:lastModifiedBy>
  <cp:revision>28</cp:revision>
  <dcterms:created xsi:type="dcterms:W3CDTF">2023-03-06T21:08:41Z</dcterms:created>
  <dcterms:modified xsi:type="dcterms:W3CDTF">2023-03-16T17:03:13Z</dcterms:modified>
</cp:coreProperties>
</file>