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5"/>
  </p:notesMasterIdLst>
  <p:sldIdLst>
    <p:sldId id="256" r:id="rId2"/>
    <p:sldId id="257" r:id="rId3"/>
    <p:sldId id="259" r:id="rId4"/>
    <p:sldId id="260" r:id="rId5"/>
    <p:sldId id="266" r:id="rId6"/>
    <p:sldId id="280" r:id="rId7"/>
    <p:sldId id="267" r:id="rId8"/>
    <p:sldId id="268" r:id="rId9"/>
    <p:sldId id="269" r:id="rId10"/>
    <p:sldId id="272" r:id="rId11"/>
    <p:sldId id="273" r:id="rId12"/>
    <p:sldId id="274" r:id="rId13"/>
    <p:sldId id="275" r:id="rId14"/>
    <p:sldId id="276" r:id="rId15"/>
    <p:sldId id="278" r:id="rId16"/>
    <p:sldId id="281" r:id="rId17"/>
    <p:sldId id="282" r:id="rId18"/>
    <p:sldId id="277" r:id="rId19"/>
    <p:sldId id="271" r:id="rId20"/>
    <p:sldId id="283"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0A8"/>
    <a:srgbClr val="12B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53CB72-E9C2-4A4D-A89A-D679070537D5}" type="datetimeFigureOut">
              <a:rPr lang="it-IT" smtClean="0"/>
              <a:t>14/03/2023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0897C-8E52-4FB9-B78E-50DA715F9129}" type="slidenum">
              <a:rPr lang="it-IT" smtClean="0"/>
              <a:t>‹N›</a:t>
            </a:fld>
            <a:endParaRPr lang="it-IT"/>
          </a:p>
        </p:txBody>
      </p:sp>
    </p:spTree>
    <p:extLst>
      <p:ext uri="{BB962C8B-B14F-4D97-AF65-F5344CB8AC3E}">
        <p14:creationId xmlns:p14="http://schemas.microsoft.com/office/powerpoint/2010/main" val="13973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A90897C-8E52-4FB9-B78E-50DA715F9129}" type="slidenum">
              <a:rPr lang="it-IT" smtClean="0"/>
              <a:t>21</a:t>
            </a:fld>
            <a:endParaRPr lang="it-IT"/>
          </a:p>
        </p:txBody>
      </p:sp>
    </p:spTree>
    <p:extLst>
      <p:ext uri="{BB962C8B-B14F-4D97-AF65-F5344CB8AC3E}">
        <p14:creationId xmlns:p14="http://schemas.microsoft.com/office/powerpoint/2010/main" val="21258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A90897C-8E52-4FB9-B78E-50DA715F9129}" type="slidenum">
              <a:rPr lang="it-IT" smtClean="0"/>
              <a:t>22</a:t>
            </a:fld>
            <a:endParaRPr lang="it-IT"/>
          </a:p>
        </p:txBody>
      </p:sp>
    </p:spTree>
    <p:extLst>
      <p:ext uri="{BB962C8B-B14F-4D97-AF65-F5344CB8AC3E}">
        <p14:creationId xmlns:p14="http://schemas.microsoft.com/office/powerpoint/2010/main" val="2288525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66608799-BEC1-4C6C-AC2B-D69E31296607}" type="datetimeFigureOut">
              <a:rPr lang="en-US" smtClean="0"/>
              <a:pPr/>
              <a:t>3/14/2023</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94B04B42-31B7-4E39-94AC-02CCCE9FC788}" type="slidenum">
              <a:rPr lang="en-US" smtClean="0"/>
              <a:pPr/>
              <a:t>‹N›</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08799-BEC1-4C6C-AC2B-D69E31296607}"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08799-BEC1-4C6C-AC2B-D69E31296607}"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08799-BEC1-4C6C-AC2B-D69E31296607}"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608799-BEC1-4C6C-AC2B-D69E31296607}"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6608799-BEC1-4C6C-AC2B-D69E31296607}" type="datetimeFigureOut">
              <a:rPr lang="en-US" smtClean="0"/>
              <a:pPr/>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04B42-31B7-4E39-94AC-02CCCE9FC788}" type="slidenum">
              <a:rPr lang="en-US" smtClean="0"/>
              <a:pPr/>
              <a:t>‹N›</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608799-BEC1-4C6C-AC2B-D69E31296607}" type="datetimeFigureOut">
              <a:rPr lang="en-US" smtClean="0"/>
              <a:pPr/>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04B42-31B7-4E39-94AC-02CCCE9FC788}" type="slidenum">
              <a:rPr lang="en-US" smtClean="0"/>
              <a:pPr/>
              <a:t>‹N›</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608799-BEC1-4C6C-AC2B-D69E31296607}" type="datetimeFigureOut">
              <a:rPr lang="en-US" smtClean="0"/>
              <a:pPr/>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08799-BEC1-4C6C-AC2B-D69E31296607}" type="datetimeFigureOut">
              <a:rPr lang="en-US" smtClean="0"/>
              <a:pPr/>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608799-BEC1-4C6C-AC2B-D69E31296607}" type="datetimeFigureOut">
              <a:rPr lang="en-US" smtClean="0"/>
              <a:pPr/>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608799-BEC1-4C6C-AC2B-D69E31296607}" type="datetimeFigureOut">
              <a:rPr lang="en-US" smtClean="0"/>
              <a:pPr/>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6608799-BEC1-4C6C-AC2B-D69E31296607}" type="datetimeFigureOut">
              <a:rPr lang="en-US" smtClean="0"/>
              <a:pPr/>
              <a:t>3/14/2023</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94B04B42-31B7-4E39-94AC-02CCCE9FC78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601511" y="2833634"/>
            <a:ext cx="4830576" cy="1190731"/>
          </a:xfrm>
        </p:spPr>
        <p:txBody>
          <a:bodyPr/>
          <a:lstStyle/>
          <a:p>
            <a:r>
              <a:rPr lang="en-US" sz="3600" b="1" dirty="0">
                <a:solidFill>
                  <a:srgbClr val="12B664"/>
                </a:solidFill>
              </a:rPr>
              <a:t>Spike Lee’s</a:t>
            </a:r>
            <a:br>
              <a:rPr lang="en-US" sz="3600" b="1" dirty="0">
                <a:solidFill>
                  <a:srgbClr val="12B664"/>
                </a:solidFill>
              </a:rPr>
            </a:br>
            <a:r>
              <a:rPr lang="en-US" sz="3600" b="1" i="1" dirty="0">
                <a:solidFill>
                  <a:srgbClr val="12B664"/>
                </a:solidFill>
              </a:rPr>
              <a:t>Do The Right Thing</a:t>
            </a:r>
          </a:p>
        </p:txBody>
      </p:sp>
      <p:sp>
        <p:nvSpPr>
          <p:cNvPr id="3" name="Subtitle 2"/>
          <p:cNvSpPr>
            <a:spLocks noGrp="1"/>
          </p:cNvSpPr>
          <p:nvPr>
            <p:ph type="subTitle" idx="1"/>
          </p:nvPr>
        </p:nvSpPr>
        <p:spPr>
          <a:xfrm rot="360000">
            <a:off x="3542591" y="4050860"/>
            <a:ext cx="4647270" cy="1780875"/>
          </a:xfrm>
        </p:spPr>
        <p:txBody>
          <a:bodyPr>
            <a:noAutofit/>
          </a:bodyPr>
          <a:lstStyle/>
          <a:p>
            <a:r>
              <a:rPr lang="en-US" sz="3200" b="1" dirty="0">
                <a:solidFill>
                  <a:srgbClr val="7370A8"/>
                </a:solidFill>
              </a:rPr>
              <a:t>Italian Americans and African Americans (and Other Ethnicities…)</a:t>
            </a:r>
          </a:p>
        </p:txBody>
      </p:sp>
      <p:pic>
        <p:nvPicPr>
          <p:cNvPr id="1026" name="Picture 2" descr="C:\Users\Utente\Downloads\91Hi3gkjDVL._SY445_.jpg"/>
          <p:cNvPicPr>
            <a:picLocks noChangeAspect="1" noChangeArrowheads="1"/>
          </p:cNvPicPr>
          <p:nvPr/>
        </p:nvPicPr>
        <p:blipFill>
          <a:blip r:embed="rId2"/>
          <a:srcRect/>
          <a:stretch>
            <a:fillRect/>
          </a:stretch>
        </p:blipFill>
        <p:spPr bwMode="auto">
          <a:xfrm>
            <a:off x="442819" y="702672"/>
            <a:ext cx="3019425" cy="4238625"/>
          </a:xfrm>
          <a:prstGeom prst="rect">
            <a:avLst/>
          </a:prstGeom>
          <a:noFill/>
        </p:spPr>
      </p:pic>
    </p:spTree>
    <p:extLst>
      <p:ext uri="{BB962C8B-B14F-4D97-AF65-F5344CB8AC3E}">
        <p14:creationId xmlns:p14="http://schemas.microsoft.com/office/powerpoint/2010/main" val="210117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976213"/>
          </a:xfrm>
        </p:spPr>
        <p:txBody>
          <a:bodyPr/>
          <a:lstStyle/>
          <a:p>
            <a:r>
              <a:rPr lang="en-US" b="1" dirty="0"/>
              <a:t>THE WALL OF FAME</a:t>
            </a:r>
          </a:p>
        </p:txBody>
      </p:sp>
      <p:sp>
        <p:nvSpPr>
          <p:cNvPr id="4" name="Segnaposto contenuto 3"/>
          <p:cNvSpPr>
            <a:spLocks noGrp="1"/>
          </p:cNvSpPr>
          <p:nvPr>
            <p:ph sz="quarter" idx="14"/>
          </p:nvPr>
        </p:nvSpPr>
        <p:spPr>
          <a:xfrm>
            <a:off x="4499991" y="1879237"/>
            <a:ext cx="4140511" cy="4143221"/>
          </a:xfrm>
        </p:spPr>
        <p:txBody>
          <a:bodyPr>
            <a:normAutofit lnSpcReduction="10000"/>
          </a:bodyPr>
          <a:lstStyle/>
          <a:p>
            <a:pPr marL="0" indent="0">
              <a:buNone/>
            </a:pPr>
            <a:r>
              <a:rPr lang="en-US" dirty="0"/>
              <a:t>Sal’s has a wall of fame full of white (Italian) Americans. </a:t>
            </a:r>
            <a:r>
              <a:rPr lang="en-US" dirty="0" err="1"/>
              <a:t>Buggin</a:t>
            </a:r>
            <a:r>
              <a:rPr lang="en-US" dirty="0"/>
              <a:t> Out (Giancarlo Esposito) is offended by the </a:t>
            </a:r>
            <a:r>
              <a:rPr lang="en-US" b="1" dirty="0">
                <a:solidFill>
                  <a:srgbClr val="0070C0"/>
                </a:solidFill>
              </a:rPr>
              <a:t>lack of African Americans </a:t>
            </a:r>
            <a:r>
              <a:rPr lang="en-US" dirty="0"/>
              <a:t>on the wall and asks for pictures of Africans be hanged (19’). Sal refuses and </a:t>
            </a:r>
            <a:r>
              <a:rPr lang="en-US" dirty="0" err="1"/>
              <a:t>Buggin</a:t>
            </a:r>
            <a:r>
              <a:rPr lang="en-US" dirty="0"/>
              <a:t> Out is “expelled” from the pizzeria, with </a:t>
            </a:r>
            <a:r>
              <a:rPr lang="en-US" dirty="0" err="1"/>
              <a:t>Mookie</a:t>
            </a:r>
            <a:r>
              <a:rPr lang="en-US" dirty="0"/>
              <a:t> trying not to lose his job – </a:t>
            </a:r>
            <a:r>
              <a:rPr lang="en-US" dirty="0" err="1"/>
              <a:t>Buggin</a:t>
            </a:r>
            <a:r>
              <a:rPr lang="en-US" dirty="0"/>
              <a:t> Out tells him to “</a:t>
            </a:r>
            <a:r>
              <a:rPr lang="en-US" b="1" dirty="0">
                <a:solidFill>
                  <a:srgbClr val="0070C0"/>
                </a:solidFill>
              </a:rPr>
              <a:t>stay black</a:t>
            </a:r>
            <a:r>
              <a:rPr lang="en-US" dirty="0"/>
              <a:t>.”</a:t>
            </a:r>
          </a:p>
        </p:txBody>
      </p:sp>
      <p:pic>
        <p:nvPicPr>
          <p:cNvPr id="2050" name="Picture 2" descr="C:\Users\Utente\Downloads\DoTRThing_047Pyxurz.jpg"/>
          <p:cNvPicPr>
            <a:picLocks noChangeAspect="1" noChangeArrowheads="1"/>
          </p:cNvPicPr>
          <p:nvPr/>
        </p:nvPicPr>
        <p:blipFill>
          <a:blip r:embed="rId2" cstate="print"/>
          <a:srcRect/>
          <a:stretch>
            <a:fillRect/>
          </a:stretch>
        </p:blipFill>
        <p:spPr bwMode="auto">
          <a:xfrm>
            <a:off x="899592" y="1729100"/>
            <a:ext cx="3048000" cy="1864995"/>
          </a:xfrm>
          <a:prstGeom prst="rect">
            <a:avLst/>
          </a:prstGeom>
          <a:noFill/>
        </p:spPr>
      </p:pic>
      <p:pic>
        <p:nvPicPr>
          <p:cNvPr id="2051" name="Picture 3" descr="C:\Users\Utente\Downloads\34b220bf2f68a8cf26bb8cdb49b1e50d.500x305x1.jpg"/>
          <p:cNvPicPr>
            <a:picLocks noChangeAspect="1" noChangeArrowheads="1"/>
          </p:cNvPicPr>
          <p:nvPr/>
        </p:nvPicPr>
        <p:blipFill>
          <a:blip r:embed="rId3"/>
          <a:srcRect/>
          <a:stretch>
            <a:fillRect/>
          </a:stretch>
        </p:blipFill>
        <p:spPr bwMode="auto">
          <a:xfrm>
            <a:off x="503497" y="3770991"/>
            <a:ext cx="3690930" cy="225146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063611"/>
          </a:xfrm>
        </p:spPr>
        <p:txBody>
          <a:bodyPr/>
          <a:lstStyle/>
          <a:p>
            <a:r>
              <a:rPr lang="en-US" b="1" dirty="0"/>
              <a:t>A MUSICAL FIGHT</a:t>
            </a:r>
          </a:p>
        </p:txBody>
      </p:sp>
      <p:sp>
        <p:nvSpPr>
          <p:cNvPr id="3" name="Segnaposto contenuto 2"/>
          <p:cNvSpPr>
            <a:spLocks noGrp="1"/>
          </p:cNvSpPr>
          <p:nvPr>
            <p:ph sz="quarter" idx="13"/>
          </p:nvPr>
        </p:nvSpPr>
        <p:spPr>
          <a:xfrm>
            <a:off x="467544" y="1844824"/>
            <a:ext cx="3960440" cy="4536504"/>
          </a:xfrm>
        </p:spPr>
        <p:txBody>
          <a:bodyPr>
            <a:normAutofit/>
          </a:bodyPr>
          <a:lstStyle/>
          <a:p>
            <a:pPr marL="0" indent="0">
              <a:buNone/>
            </a:pPr>
            <a:r>
              <a:rPr lang="en-US" dirty="0"/>
              <a:t>When Mookie brings food to Love Daddy, he is asked to choose a song, and he picks up a </a:t>
            </a:r>
            <a:r>
              <a:rPr lang="en-US" b="1" dirty="0">
                <a:solidFill>
                  <a:srgbClr val="0070C0"/>
                </a:solidFill>
              </a:rPr>
              <a:t>salsa</a:t>
            </a:r>
            <a:r>
              <a:rPr lang="en-US" dirty="0"/>
              <a:t> for Tina (Rosie Perez), which resonates through the Latin area of the neighborhood (30’), kindling a skirmish with Radio Raheem’s (Bill Nunn’s) </a:t>
            </a:r>
            <a:r>
              <a:rPr lang="en-US" b="1" dirty="0">
                <a:solidFill>
                  <a:srgbClr val="0070C0"/>
                </a:solidFill>
              </a:rPr>
              <a:t>rap</a:t>
            </a:r>
            <a:r>
              <a:rPr lang="en-US" dirty="0"/>
              <a:t> on his boombox.</a:t>
            </a:r>
          </a:p>
        </p:txBody>
      </p:sp>
      <p:pic>
        <p:nvPicPr>
          <p:cNvPr id="3074" name="Picture 2" descr="C:\Users\Utente\Downloads\do-the-right-thing-1989-03-g.jpg"/>
          <p:cNvPicPr>
            <a:picLocks noGrp="1" noChangeAspect="1" noChangeArrowheads="1"/>
          </p:cNvPicPr>
          <p:nvPr>
            <p:ph sz="quarter" idx="14"/>
          </p:nvPr>
        </p:nvPicPr>
        <p:blipFill>
          <a:blip r:embed="rId2"/>
          <a:srcRect/>
          <a:stretch>
            <a:fillRect/>
          </a:stretch>
        </p:blipFill>
        <p:spPr bwMode="auto">
          <a:xfrm>
            <a:off x="4923288" y="1648052"/>
            <a:ext cx="3657600" cy="2218944"/>
          </a:xfrm>
          <a:prstGeom prst="rect">
            <a:avLst/>
          </a:prstGeom>
          <a:noFill/>
        </p:spPr>
      </p:pic>
      <p:pic>
        <p:nvPicPr>
          <p:cNvPr id="3075" name="Picture 3" descr="C:\Users\Utente\Downloads\dotherightthing.jpg"/>
          <p:cNvPicPr>
            <a:picLocks noChangeAspect="1" noChangeArrowheads="1"/>
          </p:cNvPicPr>
          <p:nvPr/>
        </p:nvPicPr>
        <p:blipFill>
          <a:blip r:embed="rId3"/>
          <a:srcRect/>
          <a:stretch>
            <a:fillRect/>
          </a:stretch>
        </p:blipFill>
        <p:spPr bwMode="auto">
          <a:xfrm>
            <a:off x="4842650" y="4033091"/>
            <a:ext cx="3833806" cy="218526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9791"/>
            <a:ext cx="8041440" cy="1443594"/>
          </a:xfrm>
        </p:spPr>
        <p:txBody>
          <a:bodyPr/>
          <a:lstStyle/>
          <a:p>
            <a:r>
              <a:rPr lang="en-US" b="1" dirty="0"/>
              <a:t>REVERSED RACISM</a:t>
            </a:r>
          </a:p>
        </p:txBody>
      </p:sp>
      <p:sp>
        <p:nvSpPr>
          <p:cNvPr id="4" name="Segnaposto contenuto 3"/>
          <p:cNvSpPr>
            <a:spLocks noGrp="1"/>
          </p:cNvSpPr>
          <p:nvPr>
            <p:ph sz="quarter" idx="14"/>
          </p:nvPr>
        </p:nvSpPr>
        <p:spPr>
          <a:xfrm>
            <a:off x="5338286" y="1463385"/>
            <a:ext cx="2964466" cy="4917943"/>
          </a:xfrm>
        </p:spPr>
        <p:txBody>
          <a:bodyPr>
            <a:normAutofit fontScale="85000" lnSpcReduction="20000"/>
          </a:bodyPr>
          <a:lstStyle/>
          <a:p>
            <a:pPr marL="0" indent="0">
              <a:buNone/>
            </a:pPr>
            <a:r>
              <a:rPr lang="en-US" dirty="0"/>
              <a:t>In the following scene (34’), a white cyclist (John Savage) ruins </a:t>
            </a:r>
            <a:r>
              <a:rPr lang="en-US" dirty="0" err="1"/>
              <a:t>Buggin</a:t>
            </a:r>
            <a:r>
              <a:rPr lang="en-US" dirty="0"/>
              <a:t> Out’s (white…) sneakers, and the crowd reacts with a </a:t>
            </a:r>
            <a:r>
              <a:rPr lang="en-US" b="1" dirty="0">
                <a:solidFill>
                  <a:srgbClr val="0070C0"/>
                </a:solidFill>
              </a:rPr>
              <a:t>parody of white racism</a:t>
            </a:r>
            <a:r>
              <a:rPr lang="en-US" dirty="0"/>
              <a:t>, telling him to go back to Boston (the birthplace of WASP America) –  and the cyclist replies that he is Brooklyn-born.</a:t>
            </a:r>
          </a:p>
          <a:p>
            <a:pPr marL="0" indent="0">
              <a:buNone/>
            </a:pPr>
            <a:r>
              <a:rPr lang="en-US" dirty="0"/>
              <a:t>Then the same racist attitude is shown by three cronies (who look like a black version of the Jewish-American Three Stooges) towards a Korean shopkeeper.</a:t>
            </a:r>
          </a:p>
        </p:txBody>
      </p:sp>
      <p:pic>
        <p:nvPicPr>
          <p:cNvPr id="4098" name="Picture 2" descr="C:\Users\Utente\Downloads\mqdefault.jpg"/>
          <p:cNvPicPr>
            <a:picLocks noGrp="1" noChangeAspect="1" noChangeArrowheads="1"/>
          </p:cNvPicPr>
          <p:nvPr>
            <p:ph sz="quarter" idx="13"/>
          </p:nvPr>
        </p:nvPicPr>
        <p:blipFill>
          <a:blip r:embed="rId2"/>
          <a:srcRect/>
          <a:stretch>
            <a:fillRect/>
          </a:stretch>
        </p:blipFill>
        <p:spPr bwMode="auto">
          <a:xfrm>
            <a:off x="500034" y="1643050"/>
            <a:ext cx="3305682" cy="1859446"/>
          </a:xfrm>
          <a:prstGeom prst="rect">
            <a:avLst/>
          </a:prstGeom>
          <a:noFill/>
        </p:spPr>
      </p:pic>
      <p:pic>
        <p:nvPicPr>
          <p:cNvPr id="4099" name="Picture 3" descr="C:\Users\Utente\Downloads\hqdefault.jpg"/>
          <p:cNvPicPr>
            <a:picLocks noChangeAspect="1" noChangeArrowheads="1"/>
          </p:cNvPicPr>
          <p:nvPr/>
        </p:nvPicPr>
        <p:blipFill>
          <a:blip r:embed="rId3"/>
          <a:srcRect/>
          <a:stretch>
            <a:fillRect/>
          </a:stretch>
        </p:blipFill>
        <p:spPr bwMode="auto">
          <a:xfrm>
            <a:off x="1907704" y="2833886"/>
            <a:ext cx="3262351" cy="2446764"/>
          </a:xfrm>
          <a:prstGeom prst="rect">
            <a:avLst/>
          </a:prstGeom>
          <a:noFill/>
        </p:spPr>
      </p:pic>
      <p:pic>
        <p:nvPicPr>
          <p:cNvPr id="4100" name="Picture 4" descr="C:\Users\Utente\Downloads\Three_Stooges_1937.jpg"/>
          <p:cNvPicPr>
            <a:picLocks noChangeAspect="1" noChangeArrowheads="1"/>
          </p:cNvPicPr>
          <p:nvPr/>
        </p:nvPicPr>
        <p:blipFill>
          <a:blip r:embed="rId4"/>
          <a:srcRect/>
          <a:stretch>
            <a:fillRect/>
          </a:stretch>
        </p:blipFill>
        <p:spPr bwMode="auto">
          <a:xfrm>
            <a:off x="500034" y="3997095"/>
            <a:ext cx="1611306" cy="262642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16633"/>
            <a:ext cx="8041440" cy="1083672"/>
          </a:xfrm>
        </p:spPr>
        <p:txBody>
          <a:bodyPr/>
          <a:lstStyle/>
          <a:p>
            <a:r>
              <a:rPr lang="en-US" b="1" dirty="0"/>
              <a:t>RACISM EVERYWHERE</a:t>
            </a:r>
          </a:p>
        </p:txBody>
      </p:sp>
      <p:sp>
        <p:nvSpPr>
          <p:cNvPr id="3" name="Segnaposto contenuto 2"/>
          <p:cNvSpPr>
            <a:spLocks noGrp="1"/>
          </p:cNvSpPr>
          <p:nvPr>
            <p:ph sz="quarter" idx="13"/>
          </p:nvPr>
        </p:nvSpPr>
        <p:spPr>
          <a:xfrm>
            <a:off x="285720" y="1412776"/>
            <a:ext cx="4357718" cy="4873744"/>
          </a:xfrm>
        </p:spPr>
        <p:txBody>
          <a:bodyPr>
            <a:normAutofit fontScale="85000" lnSpcReduction="20000"/>
          </a:bodyPr>
          <a:lstStyle/>
          <a:p>
            <a:r>
              <a:rPr lang="en-US" dirty="0"/>
              <a:t>After </a:t>
            </a:r>
            <a:r>
              <a:rPr lang="en-US" dirty="0" err="1"/>
              <a:t>Pino’s</a:t>
            </a:r>
            <a:r>
              <a:rPr lang="en-US" dirty="0"/>
              <a:t> list of </a:t>
            </a:r>
            <a:r>
              <a:rPr lang="en-US" b="1" dirty="0">
                <a:solidFill>
                  <a:srgbClr val="0070C0"/>
                </a:solidFill>
              </a:rPr>
              <a:t>Blacks who are not Blacks, or are more than Blacks</a:t>
            </a:r>
            <a:r>
              <a:rPr lang="en-US" dirty="0"/>
              <a:t>, a series of </a:t>
            </a:r>
            <a:r>
              <a:rPr lang="en-US" b="1" dirty="0">
                <a:solidFill>
                  <a:srgbClr val="0070C0"/>
                </a:solidFill>
              </a:rPr>
              <a:t>racist stereotypes </a:t>
            </a:r>
            <a:r>
              <a:rPr lang="en-US" dirty="0"/>
              <a:t>are pronounced by members of an ethnic community against the members of another (44’). The last are the Korean shopkeeper’s, and the target is the Jewish-American community (</a:t>
            </a:r>
            <a:r>
              <a:rPr lang="en-US" i="1" dirty="0"/>
              <a:t>not</a:t>
            </a:r>
            <a:r>
              <a:rPr lang="en-US" dirty="0"/>
              <a:t> portrayed in the movie), whose main representative is the city Mayor himself at that time, Ed Koch. So the shopkeeper identifies Jews with the system of power (a common anti-Semitic stereotype), as if they were simply “white,” and nobody actually  denounces the “true” whites’ responsibilities – </a:t>
            </a:r>
            <a:r>
              <a:rPr lang="en-US" b="1" dirty="0">
                <a:solidFill>
                  <a:srgbClr val="0070C0"/>
                </a:solidFill>
              </a:rPr>
              <a:t>nobody really “fights the power”</a:t>
            </a:r>
            <a:r>
              <a:rPr lang="en-US" dirty="0"/>
              <a:t>…</a:t>
            </a:r>
          </a:p>
        </p:txBody>
      </p:sp>
      <p:pic>
        <p:nvPicPr>
          <p:cNvPr id="6147" name="Picture 3" descr="C:\Users\Utente\Downloads\image.jpg"/>
          <p:cNvPicPr>
            <a:picLocks noGrp="1" noChangeAspect="1" noChangeArrowheads="1"/>
          </p:cNvPicPr>
          <p:nvPr>
            <p:ph sz="quarter" idx="14"/>
          </p:nvPr>
        </p:nvPicPr>
        <p:blipFill>
          <a:blip r:embed="rId2" cstate="print"/>
          <a:srcRect/>
          <a:stretch>
            <a:fillRect/>
          </a:stretch>
        </p:blipFill>
        <p:spPr bwMode="auto">
          <a:xfrm>
            <a:off x="4572000" y="1157907"/>
            <a:ext cx="4105026" cy="52719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16633"/>
            <a:ext cx="8041440" cy="1296144"/>
          </a:xfrm>
        </p:spPr>
        <p:txBody>
          <a:bodyPr/>
          <a:lstStyle/>
          <a:p>
            <a:r>
              <a:rPr lang="en-US" b="1" dirty="0"/>
              <a:t>LOVE/HATE</a:t>
            </a:r>
          </a:p>
        </p:txBody>
      </p:sp>
      <p:sp>
        <p:nvSpPr>
          <p:cNvPr id="3" name="Segnaposto contenuto 2"/>
          <p:cNvSpPr>
            <a:spLocks noGrp="1"/>
          </p:cNvSpPr>
          <p:nvPr>
            <p:ph sz="quarter" idx="13"/>
          </p:nvPr>
        </p:nvSpPr>
        <p:spPr>
          <a:xfrm>
            <a:off x="551280" y="1556791"/>
            <a:ext cx="4308752" cy="4821005"/>
          </a:xfrm>
        </p:spPr>
        <p:txBody>
          <a:bodyPr>
            <a:normAutofit lnSpcReduction="10000"/>
          </a:bodyPr>
          <a:lstStyle/>
          <a:p>
            <a:pPr marL="0" indent="0">
              <a:buNone/>
            </a:pPr>
            <a:r>
              <a:rPr lang="en-US" dirty="0"/>
              <a:t>Radio Raheem makes his speech on the  relationships between love and hate, implicitly introducing the dichotomy represented in the Martin Luther King and Malcolm X photo, repeatedly shown by Smiley, and the double quotation at the end of the movie. But the words on his knuckles also recall the preacher/serial killer played by Robert </a:t>
            </a:r>
            <a:r>
              <a:rPr lang="en-US" dirty="0" err="1"/>
              <a:t>Mitchum</a:t>
            </a:r>
            <a:r>
              <a:rPr lang="en-US" dirty="0"/>
              <a:t> in </a:t>
            </a:r>
            <a:r>
              <a:rPr lang="en-US" b="1" i="1" dirty="0">
                <a:solidFill>
                  <a:srgbClr val="0070C0"/>
                </a:solidFill>
              </a:rPr>
              <a:t>The Night of the Hunter</a:t>
            </a:r>
            <a:r>
              <a:rPr lang="en-US" dirty="0"/>
              <a:t> (1955).</a:t>
            </a:r>
          </a:p>
        </p:txBody>
      </p:sp>
      <p:pic>
        <p:nvPicPr>
          <p:cNvPr id="5122" name="Picture 2" descr="C:\Users\Utente\Downloads\989fb4caedb46a42e1595e88eeb38e36.jpg"/>
          <p:cNvPicPr>
            <a:picLocks noGrp="1" noChangeAspect="1" noChangeArrowheads="1"/>
          </p:cNvPicPr>
          <p:nvPr>
            <p:ph sz="quarter" idx="14"/>
          </p:nvPr>
        </p:nvPicPr>
        <p:blipFill>
          <a:blip r:embed="rId2"/>
          <a:srcRect/>
          <a:stretch>
            <a:fillRect/>
          </a:stretch>
        </p:blipFill>
        <p:spPr bwMode="auto">
          <a:xfrm>
            <a:off x="5580112" y="3645024"/>
            <a:ext cx="2732773" cy="2732773"/>
          </a:xfrm>
          <a:prstGeom prst="rect">
            <a:avLst/>
          </a:prstGeom>
          <a:noFill/>
        </p:spPr>
      </p:pic>
      <p:pic>
        <p:nvPicPr>
          <p:cNvPr id="5123" name="Picture 3" descr="C:\Users\Utente\Downloads\index.jpg"/>
          <p:cNvPicPr>
            <a:picLocks noChangeAspect="1" noChangeArrowheads="1"/>
          </p:cNvPicPr>
          <p:nvPr/>
        </p:nvPicPr>
        <p:blipFill>
          <a:blip r:embed="rId3"/>
          <a:srcRect/>
          <a:stretch>
            <a:fillRect/>
          </a:stretch>
        </p:blipFill>
        <p:spPr bwMode="auto">
          <a:xfrm>
            <a:off x="5214942" y="1556792"/>
            <a:ext cx="3521804" cy="197221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16632"/>
            <a:ext cx="8041440" cy="1164716"/>
          </a:xfrm>
        </p:spPr>
        <p:txBody>
          <a:bodyPr/>
          <a:lstStyle/>
          <a:p>
            <a:r>
              <a:rPr lang="en-US" b="1" dirty="0"/>
              <a:t>A HISTORY OF SUSPICION</a:t>
            </a:r>
          </a:p>
        </p:txBody>
      </p:sp>
      <p:sp>
        <p:nvSpPr>
          <p:cNvPr id="3" name="Segnaposto contenuto 2"/>
          <p:cNvSpPr>
            <a:spLocks noGrp="1"/>
          </p:cNvSpPr>
          <p:nvPr>
            <p:ph sz="quarter" idx="13"/>
          </p:nvPr>
        </p:nvSpPr>
        <p:spPr>
          <a:xfrm>
            <a:off x="395536" y="1412776"/>
            <a:ext cx="3888432" cy="5112568"/>
          </a:xfrm>
        </p:spPr>
        <p:txBody>
          <a:bodyPr>
            <a:normAutofit fontScale="92500"/>
          </a:bodyPr>
          <a:lstStyle/>
          <a:p>
            <a:r>
              <a:rPr lang="en-US" dirty="0"/>
              <a:t>In the dialogue with Vito </a:t>
            </a:r>
            <a:r>
              <a:rPr lang="en-US" dirty="0" err="1"/>
              <a:t>Pino</a:t>
            </a:r>
            <a:r>
              <a:rPr lang="en-US" dirty="0"/>
              <a:t> tells him not to trust </a:t>
            </a:r>
            <a:r>
              <a:rPr lang="en-US" dirty="0" err="1"/>
              <a:t>Mookie</a:t>
            </a:r>
            <a:r>
              <a:rPr lang="en-US" dirty="0"/>
              <a:t>, because history teaches that </a:t>
            </a:r>
            <a:r>
              <a:rPr lang="en-US" b="1" dirty="0">
                <a:solidFill>
                  <a:srgbClr val="0070C0"/>
                </a:solidFill>
              </a:rPr>
              <a:t>Blacks are treacherous </a:t>
            </a:r>
            <a:r>
              <a:rPr lang="en-US" dirty="0"/>
              <a:t>(1h22’).</a:t>
            </a:r>
          </a:p>
          <a:p>
            <a:r>
              <a:rPr lang="en-US" dirty="0"/>
              <a:t>Outside Sal’s, </a:t>
            </a:r>
            <a:r>
              <a:rPr lang="en-US" dirty="0" err="1"/>
              <a:t>Buggin</a:t>
            </a:r>
            <a:r>
              <a:rPr lang="en-US" dirty="0"/>
              <a:t> Out and Radio </a:t>
            </a:r>
            <a:r>
              <a:rPr lang="en-US" dirty="0" err="1"/>
              <a:t>Raheem</a:t>
            </a:r>
            <a:r>
              <a:rPr lang="en-US" dirty="0"/>
              <a:t> plan a boycott of the pizzeria (which nobody adheres to…).</a:t>
            </a:r>
          </a:p>
          <a:p>
            <a:r>
              <a:rPr lang="en-US" dirty="0"/>
              <a:t>The conflict between “</a:t>
            </a:r>
            <a:r>
              <a:rPr lang="en-US" b="1" dirty="0">
                <a:solidFill>
                  <a:srgbClr val="0070C0"/>
                </a:solidFill>
              </a:rPr>
              <a:t>noise</a:t>
            </a:r>
            <a:r>
              <a:rPr lang="en-US" dirty="0"/>
              <a:t>” (</a:t>
            </a:r>
            <a:r>
              <a:rPr lang="en-US" dirty="0" err="1"/>
              <a:t>Raheem’s</a:t>
            </a:r>
            <a:r>
              <a:rPr lang="en-US" dirty="0"/>
              <a:t> Public Enemy) and “</a:t>
            </a:r>
            <a:r>
              <a:rPr lang="en-US" b="1" dirty="0">
                <a:solidFill>
                  <a:srgbClr val="0070C0"/>
                </a:solidFill>
              </a:rPr>
              <a:t>pictures</a:t>
            </a:r>
            <a:r>
              <a:rPr lang="en-US" dirty="0"/>
              <a:t>” (Sal’s Wall of Fame) erupts when Sal destroys </a:t>
            </a:r>
            <a:r>
              <a:rPr lang="en-US" dirty="0" err="1"/>
              <a:t>Raheem’s</a:t>
            </a:r>
            <a:r>
              <a:rPr lang="en-US" dirty="0"/>
              <a:t> </a:t>
            </a:r>
            <a:r>
              <a:rPr lang="en-US" dirty="0" err="1"/>
              <a:t>boombox</a:t>
            </a:r>
            <a:r>
              <a:rPr lang="en-US" dirty="0"/>
              <a:t>.</a:t>
            </a:r>
          </a:p>
        </p:txBody>
      </p:sp>
      <p:pic>
        <p:nvPicPr>
          <p:cNvPr id="7170" name="Picture 2" descr="C:\Users\Utente\Downloads\index.jpg"/>
          <p:cNvPicPr>
            <a:picLocks noGrp="1" noChangeAspect="1" noChangeArrowheads="1"/>
          </p:cNvPicPr>
          <p:nvPr>
            <p:ph sz="quarter" idx="14"/>
          </p:nvPr>
        </p:nvPicPr>
        <p:blipFill>
          <a:blip r:embed="rId2"/>
          <a:srcRect/>
          <a:stretch>
            <a:fillRect/>
          </a:stretch>
        </p:blipFill>
        <p:spPr bwMode="auto">
          <a:xfrm>
            <a:off x="4498848" y="2420888"/>
            <a:ext cx="4504490" cy="24288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15688"/>
            <a:ext cx="8041440" cy="1153071"/>
          </a:xfrm>
        </p:spPr>
        <p:txBody>
          <a:bodyPr/>
          <a:lstStyle/>
          <a:p>
            <a:r>
              <a:rPr lang="en-US" b="1" dirty="0"/>
              <a:t>THE RIOT</a:t>
            </a:r>
          </a:p>
        </p:txBody>
      </p:sp>
      <p:sp>
        <p:nvSpPr>
          <p:cNvPr id="3" name="Segnaposto contenuto 2"/>
          <p:cNvSpPr>
            <a:spLocks noGrp="1"/>
          </p:cNvSpPr>
          <p:nvPr>
            <p:ph sz="quarter" idx="13"/>
          </p:nvPr>
        </p:nvSpPr>
        <p:spPr>
          <a:xfrm>
            <a:off x="467544" y="1628800"/>
            <a:ext cx="4031304" cy="4536504"/>
          </a:xfrm>
        </p:spPr>
        <p:txBody>
          <a:bodyPr>
            <a:normAutofit fontScale="92500"/>
          </a:bodyPr>
          <a:lstStyle/>
          <a:p>
            <a:pPr marL="0" indent="0">
              <a:buNone/>
            </a:pPr>
            <a:r>
              <a:rPr lang="en-US" dirty="0"/>
              <a:t>When the police kills Radio Raheem, who is trying to kill Sal, the crowd turns against Sal and the other “</a:t>
            </a:r>
            <a:r>
              <a:rPr lang="en-US" dirty="0" err="1"/>
              <a:t>Eytalians</a:t>
            </a:r>
            <a:r>
              <a:rPr lang="en-US" dirty="0"/>
              <a:t>.” Mookie throws a trashcan into Sal’s pizzeria, and the crowd assaults the joint, destroying it, chanting “</a:t>
            </a:r>
            <a:r>
              <a:rPr lang="en-US" b="1" dirty="0">
                <a:solidFill>
                  <a:srgbClr val="0070C0"/>
                </a:solidFill>
              </a:rPr>
              <a:t>Howard Beach, Howard Beach</a:t>
            </a:r>
            <a:r>
              <a:rPr lang="en-US" dirty="0"/>
              <a:t>.” The scene closes with Smiley sticking the photo of Martin Luther King and Malcolm X together on the ruins of the Wall of Fame.  </a:t>
            </a:r>
          </a:p>
        </p:txBody>
      </p:sp>
      <p:pic>
        <p:nvPicPr>
          <p:cNvPr id="8194" name="Picture 2" descr="C:\Users\Utente\Downloads\index.jpg"/>
          <p:cNvPicPr>
            <a:picLocks noGrp="1" noChangeAspect="1" noChangeArrowheads="1"/>
          </p:cNvPicPr>
          <p:nvPr>
            <p:ph sz="quarter" idx="14"/>
          </p:nvPr>
        </p:nvPicPr>
        <p:blipFill>
          <a:blip r:embed="rId2"/>
          <a:srcRect/>
          <a:stretch>
            <a:fillRect/>
          </a:stretch>
        </p:blipFill>
        <p:spPr bwMode="auto">
          <a:xfrm>
            <a:off x="4857752" y="3071810"/>
            <a:ext cx="3028950" cy="1514475"/>
          </a:xfrm>
          <a:prstGeom prst="rect">
            <a:avLst/>
          </a:prstGeom>
          <a:noFill/>
        </p:spPr>
      </p:pic>
      <p:pic>
        <p:nvPicPr>
          <p:cNvPr id="8195" name="Picture 3" descr="C:\Users\Utente\Downloads\radio-raheem-1561501866.jpg"/>
          <p:cNvPicPr>
            <a:picLocks noChangeAspect="1" noChangeArrowheads="1"/>
          </p:cNvPicPr>
          <p:nvPr/>
        </p:nvPicPr>
        <p:blipFill>
          <a:blip r:embed="rId3"/>
          <a:srcRect/>
          <a:stretch>
            <a:fillRect/>
          </a:stretch>
        </p:blipFill>
        <p:spPr bwMode="auto">
          <a:xfrm>
            <a:off x="5286380" y="1500174"/>
            <a:ext cx="3053976" cy="1628787"/>
          </a:xfrm>
          <a:prstGeom prst="rect">
            <a:avLst/>
          </a:prstGeom>
          <a:noFill/>
        </p:spPr>
      </p:pic>
      <p:pic>
        <p:nvPicPr>
          <p:cNvPr id="8196" name="Picture 4" descr="C:\Users\Utente\Downloads\1293208680-dotherightthing-780844.jpg"/>
          <p:cNvPicPr>
            <a:picLocks noChangeAspect="1" noChangeArrowheads="1"/>
          </p:cNvPicPr>
          <p:nvPr/>
        </p:nvPicPr>
        <p:blipFill>
          <a:blip r:embed="rId4"/>
          <a:srcRect/>
          <a:stretch>
            <a:fillRect/>
          </a:stretch>
        </p:blipFill>
        <p:spPr bwMode="auto">
          <a:xfrm>
            <a:off x="5715008" y="4286256"/>
            <a:ext cx="3167058" cy="181314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260649"/>
            <a:ext cx="8041440" cy="864095"/>
          </a:xfrm>
        </p:spPr>
        <p:txBody>
          <a:bodyPr/>
          <a:lstStyle/>
          <a:p>
            <a:r>
              <a:rPr lang="en-US" b="1" dirty="0"/>
              <a:t>THE AFTERMATH</a:t>
            </a:r>
          </a:p>
        </p:txBody>
      </p:sp>
      <p:sp>
        <p:nvSpPr>
          <p:cNvPr id="3" name="Segnaposto contenuto 2"/>
          <p:cNvSpPr>
            <a:spLocks noGrp="1"/>
          </p:cNvSpPr>
          <p:nvPr>
            <p:ph sz="quarter" idx="13"/>
          </p:nvPr>
        </p:nvSpPr>
        <p:spPr>
          <a:xfrm>
            <a:off x="323528" y="1340768"/>
            <a:ext cx="4175320" cy="5256583"/>
          </a:xfrm>
        </p:spPr>
        <p:txBody>
          <a:bodyPr>
            <a:noAutofit/>
          </a:bodyPr>
          <a:lstStyle/>
          <a:p>
            <a:pPr marL="0" indent="0">
              <a:buNone/>
            </a:pPr>
            <a:r>
              <a:rPr lang="en-US" sz="2800" dirty="0"/>
              <a:t>The morning after, </a:t>
            </a:r>
            <a:r>
              <a:rPr lang="en-US" sz="2800" dirty="0" err="1"/>
              <a:t>Mookie</a:t>
            </a:r>
            <a:r>
              <a:rPr lang="en-US" sz="2800" dirty="0"/>
              <a:t> and Sal have the last confrontation (1h43’) – Sal claims his right to live there because he has literally built the place, and </a:t>
            </a:r>
            <a:r>
              <a:rPr lang="en-US" sz="2800" dirty="0" err="1"/>
              <a:t>Mookie</a:t>
            </a:r>
            <a:r>
              <a:rPr lang="en-US" sz="2800" dirty="0"/>
              <a:t> wants to get paid by his former employer, stressing their power relationships. They end up with a sort of </a:t>
            </a:r>
            <a:r>
              <a:rPr lang="en-US" sz="2800" b="1" dirty="0">
                <a:solidFill>
                  <a:srgbClr val="0070C0"/>
                </a:solidFill>
              </a:rPr>
              <a:t>truce</a:t>
            </a:r>
            <a:r>
              <a:rPr lang="en-US" sz="2800" dirty="0"/>
              <a:t>.</a:t>
            </a:r>
          </a:p>
        </p:txBody>
      </p:sp>
      <p:pic>
        <p:nvPicPr>
          <p:cNvPr id="9218" name="Picture 2" descr="C:\Users\Utente\Downloads\right_thing_1.png"/>
          <p:cNvPicPr>
            <a:picLocks noGrp="1" noChangeAspect="1" noChangeArrowheads="1"/>
          </p:cNvPicPr>
          <p:nvPr>
            <p:ph sz="quarter" idx="14"/>
          </p:nvPr>
        </p:nvPicPr>
        <p:blipFill>
          <a:blip r:embed="rId2"/>
          <a:srcRect/>
          <a:stretch>
            <a:fillRect/>
          </a:stretch>
        </p:blipFill>
        <p:spPr bwMode="auto">
          <a:xfrm>
            <a:off x="4554700" y="2492896"/>
            <a:ext cx="4421609" cy="245952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88641"/>
            <a:ext cx="8041440" cy="1240096"/>
          </a:xfrm>
        </p:spPr>
        <p:txBody>
          <a:bodyPr/>
          <a:lstStyle/>
          <a:p>
            <a:r>
              <a:rPr lang="en-US" sz="4000" b="1" dirty="0"/>
              <a:t>THE KILLINGS OF MICHAEL GRIFFITH AND YUSEF HAWKINS</a:t>
            </a:r>
          </a:p>
        </p:txBody>
      </p:sp>
      <p:sp>
        <p:nvSpPr>
          <p:cNvPr id="3" name="Segnaposto contenuto 2"/>
          <p:cNvSpPr>
            <a:spLocks noGrp="1"/>
          </p:cNvSpPr>
          <p:nvPr>
            <p:ph sz="quarter" idx="13"/>
          </p:nvPr>
        </p:nvSpPr>
        <p:spPr>
          <a:xfrm>
            <a:off x="571472" y="1714488"/>
            <a:ext cx="3657600" cy="3950208"/>
          </a:xfrm>
        </p:spPr>
        <p:txBody>
          <a:bodyPr>
            <a:normAutofit/>
          </a:bodyPr>
          <a:lstStyle/>
          <a:p>
            <a:pPr>
              <a:buNone/>
            </a:pPr>
            <a:r>
              <a:rPr lang="en-US" sz="2800" dirty="0"/>
              <a:t>On December 20, 1986, African American Michael Griffith was killed in a racist attack by a group of white men in Howard Beach, in the Queens borough of New York.</a:t>
            </a:r>
          </a:p>
        </p:txBody>
      </p:sp>
      <p:sp>
        <p:nvSpPr>
          <p:cNvPr id="4" name="Segnaposto contenuto 3"/>
          <p:cNvSpPr>
            <a:spLocks noGrp="1"/>
          </p:cNvSpPr>
          <p:nvPr>
            <p:ph sz="quarter" idx="14"/>
          </p:nvPr>
        </p:nvSpPr>
        <p:spPr>
          <a:xfrm>
            <a:off x="4357686" y="1571612"/>
            <a:ext cx="4429156" cy="4417708"/>
          </a:xfrm>
        </p:spPr>
        <p:txBody>
          <a:bodyPr>
            <a:noAutofit/>
          </a:bodyPr>
          <a:lstStyle/>
          <a:p>
            <a:pPr>
              <a:buNone/>
            </a:pPr>
            <a:r>
              <a:rPr lang="en-US" sz="1800" dirty="0"/>
              <a:t>On August 23, 1989, black teenager </a:t>
            </a:r>
            <a:r>
              <a:rPr lang="en-US" sz="1800" dirty="0" err="1"/>
              <a:t>Yusef</a:t>
            </a:r>
            <a:r>
              <a:rPr lang="en-US" sz="1800" dirty="0"/>
              <a:t> </a:t>
            </a:r>
            <a:r>
              <a:rPr lang="en-US" sz="1800" dirty="0" err="1"/>
              <a:t>Kirriem</a:t>
            </a:r>
            <a:r>
              <a:rPr lang="en-US" sz="1800" dirty="0"/>
              <a:t> Hawkins was shot to death in the predominantly Italian-American working-class Brooklyn neighborhood of </a:t>
            </a:r>
            <a:r>
              <a:rPr lang="en-US" sz="1800" dirty="0" err="1"/>
              <a:t>Besonhurst</a:t>
            </a:r>
            <a:r>
              <a:rPr lang="en-US" sz="1800" dirty="0"/>
              <a:t>. Hawkins, his younger brother, and two friends were attacked by many white youths, some of them wielding baseball bats. A decade and a half after Hawkins’s murder, mobster Joseph D’Angelo confessed having shot Hawking for racial reasons. This episode, which took place </a:t>
            </a:r>
            <a:r>
              <a:rPr lang="en-US" sz="1800" i="1" dirty="0"/>
              <a:t>after </a:t>
            </a:r>
            <a:r>
              <a:rPr lang="en-US" sz="1800" dirty="0"/>
              <a:t>the filming of </a:t>
            </a:r>
            <a:r>
              <a:rPr lang="en-US" sz="1800" i="1" dirty="0"/>
              <a:t>Do the Right Thing</a:t>
            </a:r>
            <a:r>
              <a:rPr lang="en-US" sz="1800" dirty="0"/>
              <a:t>, marked the lowest point in Italian American-African American relationships.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14290"/>
            <a:ext cx="8041440" cy="1442674"/>
          </a:xfrm>
        </p:spPr>
        <p:txBody>
          <a:bodyPr/>
          <a:lstStyle/>
          <a:p>
            <a:r>
              <a:rPr lang="en-US" sz="4400" b="1" dirty="0"/>
              <a:t>WHICH IS THE RIGHT THING?</a:t>
            </a:r>
          </a:p>
        </p:txBody>
      </p:sp>
      <p:sp>
        <p:nvSpPr>
          <p:cNvPr id="3" name="Segnaposto contenuto 2"/>
          <p:cNvSpPr>
            <a:spLocks noGrp="1"/>
          </p:cNvSpPr>
          <p:nvPr>
            <p:ph sz="quarter" idx="13"/>
          </p:nvPr>
        </p:nvSpPr>
        <p:spPr>
          <a:xfrm>
            <a:off x="388212" y="1571612"/>
            <a:ext cx="8360252" cy="4737708"/>
          </a:xfrm>
        </p:spPr>
        <p:txBody>
          <a:bodyPr>
            <a:normAutofit lnSpcReduction="10000"/>
          </a:bodyPr>
          <a:lstStyle/>
          <a:p>
            <a:r>
              <a:rPr lang="en-US" dirty="0">
                <a:latin typeface="Futura Condensed" charset="0"/>
                <a:cs typeface="Futura Condensed" charset="0"/>
              </a:rPr>
              <a:t>Is </a:t>
            </a:r>
            <a:r>
              <a:rPr lang="en-US" dirty="0" err="1">
                <a:latin typeface="Futura Condensed" charset="0"/>
                <a:cs typeface="Futura Condensed" charset="0"/>
              </a:rPr>
              <a:t>Mookie</a:t>
            </a:r>
            <a:r>
              <a:rPr lang="en-US" dirty="0">
                <a:latin typeface="Futura Condensed" charset="0"/>
                <a:cs typeface="Futura Condensed" charset="0"/>
              </a:rPr>
              <a:t> doing “the right thing” when he throws the garbage can through the window, and so triggers the riot that destroys Sal’s pizzeria? or is he only ushering an </a:t>
            </a:r>
            <a:r>
              <a:rPr lang="en-US" b="1" dirty="0">
                <a:solidFill>
                  <a:srgbClr val="0070C0"/>
                </a:solidFill>
                <a:latin typeface="Futura Condensed" charset="0"/>
                <a:cs typeface="Futura Condensed" charset="0"/>
              </a:rPr>
              <a:t>endless and meaningless cycle of violence</a:t>
            </a:r>
            <a:r>
              <a:rPr lang="en-US" dirty="0">
                <a:latin typeface="Futura Condensed" charset="0"/>
                <a:cs typeface="Futura Condensed" charset="0"/>
              </a:rPr>
              <a:t>, where two ethnic groups fight one against the other instead of </a:t>
            </a:r>
            <a:r>
              <a:rPr lang="en-US" b="1" dirty="0">
                <a:solidFill>
                  <a:srgbClr val="0070C0"/>
                </a:solidFill>
                <a:latin typeface="Futura Condensed" charset="0"/>
                <a:cs typeface="Futura Condensed" charset="0"/>
              </a:rPr>
              <a:t>“joining” forces against “the power”</a:t>
            </a:r>
            <a:r>
              <a:rPr lang="en-US" dirty="0">
                <a:latin typeface="Futura Condensed" charset="0"/>
                <a:cs typeface="Futura Condensed" charset="0"/>
              </a:rPr>
              <a:t>?</a:t>
            </a:r>
          </a:p>
          <a:p>
            <a:r>
              <a:rPr lang="en-US" dirty="0">
                <a:latin typeface="Futura Condensed" charset="0"/>
                <a:cs typeface="Futura Condensed" charset="0"/>
              </a:rPr>
              <a:t>But some critics have also argued that </a:t>
            </a:r>
            <a:r>
              <a:rPr lang="en-US" dirty="0" err="1">
                <a:latin typeface="Futura Condensed" charset="0"/>
                <a:cs typeface="Futura Condensed" charset="0"/>
              </a:rPr>
              <a:t>Mookie’s</a:t>
            </a:r>
            <a:r>
              <a:rPr lang="en-US" dirty="0">
                <a:latin typeface="Futura Condensed" charset="0"/>
                <a:cs typeface="Futura Condensed" charset="0"/>
              </a:rPr>
              <a:t> action is “really” the right thing, because it redirects the crowd’s anger away from Sal to his property – so that African Americans destroy things (that can be rebuilt, and anyway Sal has an insurance, even if he says that it is not money that matters), but not lives.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Spike Lee</a:t>
            </a:r>
          </a:p>
        </p:txBody>
      </p:sp>
      <p:sp>
        <p:nvSpPr>
          <p:cNvPr id="3" name="Content Placeholder 2"/>
          <p:cNvSpPr>
            <a:spLocks noGrp="1"/>
          </p:cNvSpPr>
          <p:nvPr>
            <p:ph idx="1"/>
          </p:nvPr>
        </p:nvSpPr>
        <p:spPr/>
        <p:txBody>
          <a:bodyPr>
            <a:normAutofit lnSpcReduction="10000"/>
          </a:bodyPr>
          <a:lstStyle/>
          <a:p>
            <a:r>
              <a:rPr lang="en-US" dirty="0"/>
              <a:t>Born 1957 in Atlanta, but soon moved to Brooklyn.</a:t>
            </a:r>
          </a:p>
          <a:p>
            <a:r>
              <a:rPr lang="en-US" dirty="0"/>
              <a:t>Attended all-male, black Morehouse College.</a:t>
            </a:r>
          </a:p>
          <a:p>
            <a:r>
              <a:rPr lang="en-US" dirty="0"/>
              <a:t>NYU film school. Master’s thesis film</a:t>
            </a:r>
            <a:r>
              <a:rPr lang="en-US" b="1" dirty="0">
                <a:solidFill>
                  <a:schemeClr val="tx1">
                    <a:lumMod val="65000"/>
                    <a:lumOff val="35000"/>
                  </a:schemeClr>
                </a:solidFill>
              </a:rPr>
              <a:t>, </a:t>
            </a:r>
            <a:r>
              <a:rPr lang="en-US" b="1" i="1" dirty="0">
                <a:solidFill>
                  <a:srgbClr val="0070C0"/>
                </a:solidFill>
              </a:rPr>
              <a:t>Joe’s Bed-</a:t>
            </a:r>
            <a:r>
              <a:rPr lang="en-US" b="1" i="1" dirty="0" err="1">
                <a:solidFill>
                  <a:srgbClr val="0070C0"/>
                </a:solidFill>
              </a:rPr>
              <a:t>Stuy</a:t>
            </a:r>
            <a:r>
              <a:rPr lang="en-US" b="1" i="1" dirty="0">
                <a:solidFill>
                  <a:srgbClr val="0070C0"/>
                </a:solidFill>
              </a:rPr>
              <a:t> Barbershop: We Cut Heads</a:t>
            </a:r>
            <a:r>
              <a:rPr lang="en-US" dirty="0"/>
              <a:t>, in 1981 (winner of the Academy of Motion Pictures Arts and Sciences Student Academy Awards Dramatic Merit Award).</a:t>
            </a:r>
          </a:p>
          <a:p>
            <a:pPr lvl="1">
              <a:buNone/>
            </a:pPr>
            <a:r>
              <a:rPr lang="en-US" dirty="0"/>
              <a:t>“In a few of his feature films, Lee uses his intimate knowledge of these </a:t>
            </a:r>
            <a:r>
              <a:rPr lang="en-US" b="1" dirty="0">
                <a:solidFill>
                  <a:srgbClr val="0070C0"/>
                </a:solidFill>
              </a:rPr>
              <a:t>racially integrated Brooklyn neighborhoods</a:t>
            </a:r>
            <a:r>
              <a:rPr lang="en-US" b="1" dirty="0">
                <a:solidFill>
                  <a:schemeClr val="tx1">
                    <a:lumMod val="65000"/>
                    <a:lumOff val="35000"/>
                  </a:schemeClr>
                </a:solidFill>
              </a:rPr>
              <a:t> </a:t>
            </a:r>
            <a:r>
              <a:rPr lang="en-US" dirty="0"/>
              <a:t>to dramatize the sometimes violent encounters that occur between African Americans and their nonblack New York City neighbors” (Mark Reid).</a:t>
            </a:r>
          </a:p>
          <a:p>
            <a:pPr lvl="1"/>
            <a:endParaRPr lang="en-US" dirty="0"/>
          </a:p>
          <a:p>
            <a:endParaRPr lang="en-US" dirty="0"/>
          </a:p>
          <a:p>
            <a:pPr marL="800100" lvl="2" indent="0">
              <a:buNone/>
            </a:pPr>
            <a:endParaRPr lang="en-US" dirty="0"/>
          </a:p>
        </p:txBody>
      </p:sp>
    </p:spTree>
    <p:extLst>
      <p:ext uri="{BB962C8B-B14F-4D97-AF65-F5344CB8AC3E}">
        <p14:creationId xmlns:p14="http://schemas.microsoft.com/office/powerpoint/2010/main" val="2857831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
            <a:ext cx="8041440" cy="943668"/>
          </a:xfrm>
        </p:spPr>
        <p:txBody>
          <a:bodyPr/>
          <a:lstStyle/>
          <a:p>
            <a:r>
              <a:rPr lang="en-US" b="1" dirty="0"/>
              <a:t>A TRADITION OF RIOTS</a:t>
            </a:r>
          </a:p>
        </p:txBody>
      </p:sp>
      <p:sp>
        <p:nvSpPr>
          <p:cNvPr id="3" name="Segnaposto contenuto 2"/>
          <p:cNvSpPr>
            <a:spLocks noGrp="1"/>
          </p:cNvSpPr>
          <p:nvPr>
            <p:ph sz="quarter" idx="13"/>
          </p:nvPr>
        </p:nvSpPr>
        <p:spPr>
          <a:xfrm>
            <a:off x="107504" y="943669"/>
            <a:ext cx="4391344" cy="5653681"/>
          </a:xfrm>
        </p:spPr>
        <p:txBody>
          <a:bodyPr>
            <a:noAutofit/>
          </a:bodyPr>
          <a:lstStyle/>
          <a:p>
            <a:pPr>
              <a:buNone/>
            </a:pPr>
            <a:r>
              <a:rPr lang="en-US" sz="1800" dirty="0"/>
              <a:t>Throughout African American history, violence has been one of the weapons used to claim human dignity and equal rights, but almost never with any practical effect. The various </a:t>
            </a:r>
            <a:r>
              <a:rPr lang="en-US" sz="1800" b="1" dirty="0">
                <a:solidFill>
                  <a:srgbClr val="0070C0"/>
                </a:solidFill>
              </a:rPr>
              <a:t>rebellions during slavery </a:t>
            </a:r>
            <a:r>
              <a:rPr lang="en-US" sz="1800" dirty="0"/>
              <a:t>(the most famous ones being those of slave </a:t>
            </a:r>
            <a:r>
              <a:rPr lang="en-US" sz="1800" b="1" dirty="0">
                <a:solidFill>
                  <a:srgbClr val="0070C0"/>
                </a:solidFill>
              </a:rPr>
              <a:t>Nat Turner</a:t>
            </a:r>
            <a:r>
              <a:rPr lang="en-US" sz="1800" dirty="0"/>
              <a:t> in 1831 and white abolitionist </a:t>
            </a:r>
            <a:r>
              <a:rPr lang="en-US" sz="1800" b="1" dirty="0">
                <a:solidFill>
                  <a:srgbClr val="0070C0"/>
                </a:solidFill>
              </a:rPr>
              <a:t>John Brown </a:t>
            </a:r>
            <a:r>
              <a:rPr lang="en-US" sz="1800" dirty="0"/>
              <a:t>in 1859) failed, while the riots that shook the cities during the </a:t>
            </a:r>
            <a:r>
              <a:rPr lang="en-US" sz="1800" b="1" dirty="0">
                <a:solidFill>
                  <a:srgbClr val="0070C0"/>
                </a:solidFill>
              </a:rPr>
              <a:t>Red Summer of 1919 </a:t>
            </a:r>
            <a:r>
              <a:rPr lang="en-US" sz="1800" dirty="0"/>
              <a:t>were acts of resistance to white supremacists’. In 1921, what has been called “the single worst incident of racial violence in American history” took place in </a:t>
            </a:r>
            <a:r>
              <a:rPr lang="en-US" sz="1800" b="1" dirty="0">
                <a:solidFill>
                  <a:srgbClr val="0070C0"/>
                </a:solidFill>
              </a:rPr>
              <a:t>Tulsa</a:t>
            </a:r>
            <a:r>
              <a:rPr lang="en-US" sz="1800" dirty="0"/>
              <a:t>, Alabama, when whites killed hundred of blacks using also airplanes (the event is reconstructed in the TV superhero series </a:t>
            </a:r>
            <a:r>
              <a:rPr lang="en-US" sz="1800" i="1" dirty="0"/>
              <a:t>Watchmen</a:t>
            </a:r>
            <a:r>
              <a:rPr lang="en-US" sz="1800" dirty="0"/>
              <a:t>, and it looks like science fiction (</a:t>
            </a:r>
            <a:r>
              <a:rPr lang="en-US" sz="1800" dirty="0" err="1"/>
              <a:t>uchronia</a:t>
            </a:r>
            <a:r>
              <a:rPr lang="en-US" sz="1800" dirty="0"/>
              <a:t>) – it’s real history…). </a:t>
            </a:r>
          </a:p>
        </p:txBody>
      </p:sp>
      <p:sp>
        <p:nvSpPr>
          <p:cNvPr id="4" name="Segnaposto contenuto 3"/>
          <p:cNvSpPr>
            <a:spLocks noGrp="1"/>
          </p:cNvSpPr>
          <p:nvPr>
            <p:ph sz="quarter" idx="14"/>
          </p:nvPr>
        </p:nvSpPr>
        <p:spPr>
          <a:xfrm>
            <a:off x="4645152" y="1428736"/>
            <a:ext cx="4213128" cy="4857784"/>
          </a:xfrm>
        </p:spPr>
        <p:txBody>
          <a:bodyPr/>
          <a:lstStyle/>
          <a:p>
            <a:pPr marL="0" indent="0">
              <a:buNone/>
            </a:pPr>
            <a:r>
              <a:rPr lang="en-US" dirty="0"/>
              <a:t>	</a:t>
            </a:r>
          </a:p>
        </p:txBody>
      </p:sp>
      <p:pic>
        <p:nvPicPr>
          <p:cNvPr id="1027" name="Picture 3" descr="C:\Users\Utente\Downloads\red-summer-1919-gettyimages-5152098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78644" y="1023963"/>
            <a:ext cx="3346144" cy="2261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tente\Downloads\Screenshot 2021-06-01 at 1.33.17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429000"/>
            <a:ext cx="4281117" cy="23724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
            <a:ext cx="8041440" cy="1268760"/>
          </a:xfrm>
        </p:spPr>
        <p:txBody>
          <a:bodyPr/>
          <a:lstStyle/>
          <a:p>
            <a:r>
              <a:rPr lang="en-US" b="1" dirty="0">
                <a:solidFill>
                  <a:schemeClr val="tx1"/>
                </a:solidFill>
              </a:rPr>
              <a:t>LITERATURE AND REBELLION</a:t>
            </a:r>
          </a:p>
        </p:txBody>
      </p:sp>
      <p:sp>
        <p:nvSpPr>
          <p:cNvPr id="4" name="Segnaposto contenuto 3"/>
          <p:cNvSpPr>
            <a:spLocks noGrp="1"/>
          </p:cNvSpPr>
          <p:nvPr>
            <p:ph sz="quarter" idx="14"/>
          </p:nvPr>
        </p:nvSpPr>
        <p:spPr>
          <a:xfrm>
            <a:off x="4645152" y="1556791"/>
            <a:ext cx="3959296" cy="4991891"/>
          </a:xfrm>
        </p:spPr>
        <p:txBody>
          <a:bodyPr>
            <a:normAutofit fontScale="92500" lnSpcReduction="10000"/>
          </a:bodyPr>
          <a:lstStyle/>
          <a:p>
            <a:pPr marL="0" indent="0">
              <a:buNone/>
            </a:pPr>
            <a:r>
              <a:rPr lang="en-US" dirty="0"/>
              <a:t>African American literature has often portrayed black rebellions, almost always stressing their inevitability on the one hand and their ineffectiveness on the other, as in </a:t>
            </a:r>
            <a:r>
              <a:rPr lang="en-US" b="1" dirty="0">
                <a:solidFill>
                  <a:srgbClr val="0070C0"/>
                </a:solidFill>
              </a:rPr>
              <a:t>Richard Wright</a:t>
            </a:r>
            <a:r>
              <a:rPr lang="en-US" dirty="0"/>
              <a:t>’s </a:t>
            </a:r>
            <a:r>
              <a:rPr lang="en-US" b="1" i="1" dirty="0">
                <a:solidFill>
                  <a:srgbClr val="0070C0"/>
                </a:solidFill>
              </a:rPr>
              <a:t>Native Son</a:t>
            </a:r>
            <a:r>
              <a:rPr lang="en-US" b="1" dirty="0">
                <a:solidFill>
                  <a:srgbClr val="0070C0"/>
                </a:solidFill>
              </a:rPr>
              <a:t> </a:t>
            </a:r>
            <a:r>
              <a:rPr lang="en-US" dirty="0"/>
              <a:t>(1940) and </a:t>
            </a:r>
            <a:r>
              <a:rPr lang="en-US" b="1" dirty="0">
                <a:solidFill>
                  <a:srgbClr val="0070C0"/>
                </a:solidFill>
              </a:rPr>
              <a:t>Ralph Ellison</a:t>
            </a:r>
            <a:r>
              <a:rPr lang="en-US" dirty="0"/>
              <a:t>’s </a:t>
            </a:r>
            <a:r>
              <a:rPr lang="en-US" b="1" i="1" dirty="0">
                <a:solidFill>
                  <a:srgbClr val="0070C0"/>
                </a:solidFill>
              </a:rPr>
              <a:t>Invisible Man</a:t>
            </a:r>
            <a:r>
              <a:rPr lang="en-US" b="1" dirty="0">
                <a:solidFill>
                  <a:srgbClr val="0070C0"/>
                </a:solidFill>
              </a:rPr>
              <a:t> </a:t>
            </a:r>
            <a:r>
              <a:rPr lang="en-US" dirty="0"/>
              <a:t>(1952), because these kinds of revolt do not change the </a:t>
            </a:r>
            <a:r>
              <a:rPr lang="en-US" i="1" dirty="0"/>
              <a:t>status quo</a:t>
            </a:r>
            <a:r>
              <a:rPr lang="en-US" dirty="0"/>
              <a:t>, and often destroy the neighborhoods where the African American themselves live.</a:t>
            </a:r>
          </a:p>
        </p:txBody>
      </p:sp>
      <p:pic>
        <p:nvPicPr>
          <p:cNvPr id="2052" name="Picture 4" descr="C:\Users\Utente\Downloads\9780241970560_0_0_0_75.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576696" y="1714606"/>
            <a:ext cx="1819096" cy="294590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tente\Downloads\1662684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653136"/>
            <a:ext cx="3384376" cy="189554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tente\Downloads\NativeS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343667"/>
            <a:ext cx="2027170" cy="2923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88641"/>
            <a:ext cx="8041440" cy="1080120"/>
          </a:xfrm>
        </p:spPr>
        <p:txBody>
          <a:bodyPr/>
          <a:lstStyle/>
          <a:p>
            <a:r>
              <a:rPr lang="it-IT" b="1" dirty="0"/>
              <a:t>FROM RIOT TO MOVEMENT</a:t>
            </a:r>
          </a:p>
        </p:txBody>
      </p:sp>
      <p:sp>
        <p:nvSpPr>
          <p:cNvPr id="3" name="Segnaposto contenuto 2"/>
          <p:cNvSpPr>
            <a:spLocks noGrp="1"/>
          </p:cNvSpPr>
          <p:nvPr>
            <p:ph sz="quarter" idx="13"/>
          </p:nvPr>
        </p:nvSpPr>
        <p:spPr>
          <a:xfrm>
            <a:off x="251520" y="1124744"/>
            <a:ext cx="4019592" cy="5328592"/>
          </a:xfrm>
        </p:spPr>
        <p:txBody>
          <a:bodyPr>
            <a:noAutofit/>
          </a:bodyPr>
          <a:lstStyle/>
          <a:p>
            <a:r>
              <a:rPr lang="en-US" sz="1500" dirty="0"/>
              <a:t>The </a:t>
            </a:r>
            <a:r>
              <a:rPr lang="en-US" sz="1500" b="1" dirty="0">
                <a:solidFill>
                  <a:srgbClr val="0070C0"/>
                </a:solidFill>
              </a:rPr>
              <a:t>Movement for Civil Rights</a:t>
            </a:r>
            <a:r>
              <a:rPr lang="en-US" sz="1500" dirty="0"/>
              <a:t>, led by Martin Luther King, managed though non-violent protest to obtain a number of reforms that gradually changed the condition of African Americans. Malcolm X’s apparently more radical activism never really led to physical violence. The </a:t>
            </a:r>
            <a:r>
              <a:rPr lang="en-US" sz="1500" b="1" dirty="0">
                <a:solidFill>
                  <a:srgbClr val="0070C0"/>
                </a:solidFill>
              </a:rPr>
              <a:t>Black Panthers </a:t>
            </a:r>
            <a:r>
              <a:rPr lang="en-US" sz="1500" dirty="0"/>
              <a:t>advocated armed resistance, and sometimes used weapons, but they mostly did community work – their “belligerent” attitude was used by the establishment to effectively criminalize and destroy the movement.</a:t>
            </a:r>
            <a:r>
              <a:rPr lang="it-IT" sz="1500" dirty="0"/>
              <a:t> </a:t>
            </a:r>
          </a:p>
          <a:p>
            <a:r>
              <a:rPr lang="en-US" sz="1500" b="1" i="1" dirty="0">
                <a:solidFill>
                  <a:srgbClr val="0070C0"/>
                </a:solidFill>
              </a:rPr>
              <a:t>#</a:t>
            </a:r>
            <a:r>
              <a:rPr lang="en-US" sz="1500" b="1" i="1" dirty="0" err="1">
                <a:solidFill>
                  <a:srgbClr val="0070C0"/>
                </a:solidFill>
              </a:rPr>
              <a:t>BlackLivesMatter</a:t>
            </a:r>
            <a:r>
              <a:rPr lang="en-US" sz="1500" dirty="0"/>
              <a:t>, the recent and peaceful movement founded by three African American women, has instead managed to create a wide support beyond ethnic and even national frontiers, and has brought to the foreground of public opinion the continuing discrimination of African Americans and the violent practices of the police against them.</a:t>
            </a:r>
            <a:endParaRPr lang="en-US" sz="1500" i="1" dirty="0"/>
          </a:p>
        </p:txBody>
      </p:sp>
      <p:pic>
        <p:nvPicPr>
          <p:cNvPr id="5" name="Picture 2" descr="C:\Users\Utente\Downloads\Summer17Myers-0-68-1024-613-1498102716_resized_bc3374a9ae7fbc13ed1e68c66200eb16921ef3b0.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844824"/>
            <a:ext cx="3657600" cy="21895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Utente\Downloads\6b64eb9354f42574a446d9259ad9d8ab15d5786031e7de9f883d62e801993f70-646x4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981" y="3717032"/>
            <a:ext cx="4245523" cy="283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88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16633"/>
            <a:ext cx="8041440" cy="1368152"/>
          </a:xfrm>
        </p:spPr>
        <p:txBody>
          <a:bodyPr/>
          <a:lstStyle/>
          <a:p>
            <a:r>
              <a:rPr lang="it-IT" b="1" dirty="0"/>
              <a:t>ITALIANS AND/</a:t>
            </a:r>
            <a:br>
              <a:rPr lang="it-IT" b="1" dirty="0"/>
            </a:br>
            <a:r>
              <a:rPr lang="it-IT" b="1" dirty="0"/>
              <a:t>AGAINST BLACKS</a:t>
            </a:r>
          </a:p>
        </p:txBody>
      </p:sp>
      <p:sp>
        <p:nvSpPr>
          <p:cNvPr id="3" name="Segnaposto contenuto 2"/>
          <p:cNvSpPr>
            <a:spLocks noGrp="1"/>
          </p:cNvSpPr>
          <p:nvPr>
            <p:ph sz="quarter" idx="13"/>
          </p:nvPr>
        </p:nvSpPr>
        <p:spPr>
          <a:xfrm>
            <a:off x="107504" y="1628800"/>
            <a:ext cx="8856984" cy="4896544"/>
          </a:xfrm>
        </p:spPr>
        <p:txBody>
          <a:bodyPr>
            <a:noAutofit/>
          </a:bodyPr>
          <a:lstStyle/>
          <a:p>
            <a:pPr marL="0" indent="0">
              <a:buNone/>
            </a:pPr>
            <a:r>
              <a:rPr lang="en-US" sz="2300" i="1" dirty="0"/>
              <a:t>Do the Right Thing</a:t>
            </a:r>
            <a:r>
              <a:rPr lang="en-US" sz="2300" dirty="0"/>
              <a:t> represents a crucial phase in the relationships between Italian Americans (by now officially recognized as part of the American mainstream) and African Americans, whose role in society keeps being marginalized, even if many African Americans are among the most famous and celebrated representatives of American culture, literature, music, cinema, art and sports. The final “truce” between Sal and Mookie may on the other hand be a prophecy of a </a:t>
            </a:r>
            <a:r>
              <a:rPr lang="en-US" sz="2300" b="1" dirty="0">
                <a:solidFill>
                  <a:srgbClr val="0070C0"/>
                </a:solidFill>
              </a:rPr>
              <a:t>future re-establishment of some mutual solidarity </a:t>
            </a:r>
            <a:r>
              <a:rPr lang="en-US" sz="2300" dirty="0"/>
              <a:t>– not even so future, considered that the movie is the result of a </a:t>
            </a:r>
            <a:r>
              <a:rPr lang="en-US" sz="2300" i="1" dirty="0"/>
              <a:t>joint</a:t>
            </a:r>
            <a:r>
              <a:rPr lang="en-US" sz="2300" dirty="0"/>
              <a:t> effort of African Americans and Italian Americans, and that the most “aggressive” of Black characters, </a:t>
            </a:r>
            <a:r>
              <a:rPr lang="en-US" sz="2300" dirty="0" err="1"/>
              <a:t>Buggin</a:t>
            </a:r>
            <a:r>
              <a:rPr lang="en-US" sz="2300" dirty="0"/>
              <a:t>’ Out, is interpreted by the only “real” (half Italian, half African American) Italian American actor, Giancarlo Esposito…</a:t>
            </a:r>
            <a:endParaRPr lang="en-US" sz="2300" i="1" dirty="0"/>
          </a:p>
        </p:txBody>
      </p:sp>
    </p:spTree>
    <p:extLst>
      <p:ext uri="{BB962C8B-B14F-4D97-AF65-F5344CB8AC3E}">
        <p14:creationId xmlns:p14="http://schemas.microsoft.com/office/powerpoint/2010/main" val="114597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847" y="77605"/>
            <a:ext cx="8041440" cy="836796"/>
          </a:xfrm>
        </p:spPr>
        <p:txBody>
          <a:bodyPr>
            <a:normAutofit/>
          </a:bodyPr>
          <a:lstStyle/>
          <a:p>
            <a:r>
              <a:rPr lang="en-US" b="1" dirty="0"/>
              <a:t>Before </a:t>
            </a:r>
            <a:r>
              <a:rPr lang="en-US" b="1" i="1" dirty="0"/>
              <a:t>Do the Right Thing</a:t>
            </a:r>
            <a:endParaRPr lang="en-US" b="1" dirty="0"/>
          </a:p>
        </p:txBody>
      </p:sp>
      <p:sp>
        <p:nvSpPr>
          <p:cNvPr id="3" name="Content Placeholder 2"/>
          <p:cNvSpPr>
            <a:spLocks noGrp="1"/>
          </p:cNvSpPr>
          <p:nvPr>
            <p:ph sz="quarter" idx="13"/>
          </p:nvPr>
        </p:nvSpPr>
        <p:spPr>
          <a:xfrm>
            <a:off x="381000" y="990600"/>
            <a:ext cx="4572000" cy="5562600"/>
          </a:xfrm>
        </p:spPr>
        <p:txBody>
          <a:bodyPr>
            <a:normAutofit fontScale="92500" lnSpcReduction="10000"/>
          </a:bodyPr>
          <a:lstStyle/>
          <a:p>
            <a:r>
              <a:rPr lang="en-US" dirty="0"/>
              <a:t>1986: founds the production company </a:t>
            </a:r>
            <a:r>
              <a:rPr lang="en-US" b="1" dirty="0">
                <a:solidFill>
                  <a:srgbClr val="0070C0"/>
                </a:solidFill>
              </a:rPr>
              <a:t>40 Acres and a Mule </a:t>
            </a:r>
            <a:r>
              <a:rPr lang="en-US" b="1" dirty="0" err="1">
                <a:solidFill>
                  <a:srgbClr val="0070C0"/>
                </a:solidFill>
              </a:rPr>
              <a:t>Filmworks</a:t>
            </a:r>
            <a:r>
              <a:rPr lang="en-US" dirty="0"/>
              <a:t>.</a:t>
            </a:r>
          </a:p>
          <a:p>
            <a:r>
              <a:rPr lang="en-US" dirty="0"/>
              <a:t>Enrolls family members in his early films: sister Joie (actor), father Bill (composer), brothers David (photographer) and Cinque (crew).</a:t>
            </a:r>
          </a:p>
          <a:p>
            <a:r>
              <a:rPr lang="en-US" b="1" i="1" dirty="0">
                <a:solidFill>
                  <a:srgbClr val="0070C0"/>
                </a:solidFill>
              </a:rPr>
              <a:t>She’s </a:t>
            </a:r>
            <a:r>
              <a:rPr lang="en-US" b="1" i="1" dirty="0" err="1">
                <a:solidFill>
                  <a:srgbClr val="0070C0"/>
                </a:solidFill>
              </a:rPr>
              <a:t>Gotta</a:t>
            </a:r>
            <a:r>
              <a:rPr lang="en-US" b="1" i="1" dirty="0">
                <a:solidFill>
                  <a:srgbClr val="0070C0"/>
                </a:solidFill>
              </a:rPr>
              <a:t> Have It </a:t>
            </a:r>
            <a:r>
              <a:rPr lang="en-US" dirty="0"/>
              <a:t>(1986), about a woman who has sexual relationships with 3 men.</a:t>
            </a:r>
          </a:p>
          <a:p>
            <a:r>
              <a:rPr lang="en-US" b="1" i="1" dirty="0">
                <a:solidFill>
                  <a:srgbClr val="0070C0"/>
                </a:solidFill>
              </a:rPr>
              <a:t>School Daze</a:t>
            </a:r>
            <a:r>
              <a:rPr lang="en-US" b="1" dirty="0">
                <a:solidFill>
                  <a:srgbClr val="0070C0"/>
                </a:solidFill>
              </a:rPr>
              <a:t> </a:t>
            </a:r>
            <a:r>
              <a:rPr lang="en-US" dirty="0"/>
              <a:t>(1988), based on Lee’s experiences at Morehouse, about the tensions between light- and dark-skinned African American students.</a:t>
            </a:r>
          </a:p>
          <a:p>
            <a:endParaRPr lang="en-US" dirty="0"/>
          </a:p>
        </p:txBody>
      </p:sp>
      <p:pic>
        <p:nvPicPr>
          <p:cNvPr id="2050" name="Picture 2" descr="C:\Users\Utente\Downloads\250px-ShesGottaHaveIt_poster.png"/>
          <p:cNvPicPr>
            <a:picLocks noChangeAspect="1" noChangeArrowheads="1"/>
          </p:cNvPicPr>
          <p:nvPr/>
        </p:nvPicPr>
        <p:blipFill>
          <a:blip r:embed="rId2"/>
          <a:srcRect/>
          <a:stretch>
            <a:fillRect/>
          </a:stretch>
        </p:blipFill>
        <p:spPr bwMode="auto">
          <a:xfrm>
            <a:off x="5500694" y="2714620"/>
            <a:ext cx="1766324" cy="2571768"/>
          </a:xfrm>
          <a:prstGeom prst="rect">
            <a:avLst/>
          </a:prstGeom>
          <a:noFill/>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92" y="4000504"/>
            <a:ext cx="1690202" cy="241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Utente\Downloads\index.jpg"/>
          <p:cNvPicPr>
            <a:picLocks noChangeAspect="1" noChangeArrowheads="1"/>
          </p:cNvPicPr>
          <p:nvPr/>
        </p:nvPicPr>
        <p:blipFill>
          <a:blip r:embed="rId4"/>
          <a:srcRect/>
          <a:stretch>
            <a:fillRect/>
          </a:stretch>
        </p:blipFill>
        <p:spPr bwMode="auto">
          <a:xfrm>
            <a:off x="6858016" y="928670"/>
            <a:ext cx="2000264" cy="2000264"/>
          </a:xfrm>
          <a:prstGeom prst="rect">
            <a:avLst/>
          </a:prstGeom>
          <a:noFill/>
        </p:spPr>
      </p:pic>
    </p:spTree>
    <p:extLst>
      <p:ext uri="{BB962C8B-B14F-4D97-AF65-F5344CB8AC3E}">
        <p14:creationId xmlns:p14="http://schemas.microsoft.com/office/powerpoint/2010/main" val="135567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Do The Right Thing</a:t>
            </a:r>
            <a:r>
              <a:rPr lang="en-US" b="1" dirty="0"/>
              <a:t> (1989): </a:t>
            </a:r>
            <a:br>
              <a:rPr lang="en-US" b="1" dirty="0"/>
            </a:br>
            <a:r>
              <a:rPr lang="en-US" b="1" dirty="0"/>
              <a:t>Awards</a:t>
            </a:r>
            <a:endParaRPr lang="en-US" b="1" i="1" dirty="0"/>
          </a:p>
        </p:txBody>
      </p:sp>
      <p:sp>
        <p:nvSpPr>
          <p:cNvPr id="3" name="Content Placeholder 2"/>
          <p:cNvSpPr>
            <a:spLocks noGrp="1"/>
          </p:cNvSpPr>
          <p:nvPr>
            <p:ph idx="1"/>
          </p:nvPr>
        </p:nvSpPr>
        <p:spPr>
          <a:xfrm>
            <a:off x="251520" y="2276872"/>
            <a:ext cx="8628120" cy="4248472"/>
          </a:xfrm>
        </p:spPr>
        <p:txBody>
          <a:bodyPr>
            <a:normAutofit/>
          </a:bodyPr>
          <a:lstStyle/>
          <a:p>
            <a:r>
              <a:rPr lang="en-US" dirty="0"/>
              <a:t>Oscar: Nomination for best supporting actor and original screenplay.</a:t>
            </a:r>
          </a:p>
          <a:p>
            <a:r>
              <a:rPr lang="en-US" dirty="0"/>
              <a:t>Cannes: Nomination for Palme d’Or.</a:t>
            </a:r>
          </a:p>
          <a:p>
            <a:r>
              <a:rPr lang="en-US" dirty="0"/>
              <a:t>LA Film Critics Best Director, Best Picture, Best Music and Best Supporting Actor (Danny Aiello).</a:t>
            </a:r>
          </a:p>
          <a:p>
            <a:r>
              <a:rPr lang="en-US" dirty="0"/>
              <a:t>Inaugurates </a:t>
            </a:r>
            <a:r>
              <a:rPr lang="en-US" b="1" dirty="0">
                <a:solidFill>
                  <a:srgbClr val="0070C0"/>
                </a:solidFill>
              </a:rPr>
              <a:t>low-budget movies by African American directors</a:t>
            </a:r>
            <a:r>
              <a:rPr lang="en-US" dirty="0">
                <a:solidFill>
                  <a:srgbClr val="0070C0"/>
                </a:solidFill>
              </a:rPr>
              <a:t> </a:t>
            </a:r>
            <a:r>
              <a:rPr lang="en-US" dirty="0"/>
              <a:t>which receive funding from mainstream studios: </a:t>
            </a:r>
            <a:r>
              <a:rPr lang="en-US" b="1" dirty="0">
                <a:solidFill>
                  <a:srgbClr val="0070C0"/>
                </a:solidFill>
              </a:rPr>
              <a:t>Reginald </a:t>
            </a:r>
            <a:r>
              <a:rPr lang="en-US" b="1" dirty="0" err="1">
                <a:solidFill>
                  <a:srgbClr val="0070C0"/>
                </a:solidFill>
              </a:rPr>
              <a:t>Hudlin</a:t>
            </a:r>
            <a:r>
              <a:rPr lang="en-US" b="1" dirty="0">
                <a:solidFill>
                  <a:srgbClr val="0070C0"/>
                </a:solidFill>
              </a:rPr>
              <a:t>, </a:t>
            </a:r>
            <a:r>
              <a:rPr lang="en-US" b="1" i="1" dirty="0">
                <a:solidFill>
                  <a:srgbClr val="0070C0"/>
                </a:solidFill>
              </a:rPr>
              <a:t>House Party</a:t>
            </a:r>
            <a:r>
              <a:rPr lang="en-US" b="1" dirty="0">
                <a:solidFill>
                  <a:srgbClr val="0070C0"/>
                </a:solidFill>
              </a:rPr>
              <a:t> </a:t>
            </a:r>
            <a:r>
              <a:rPr lang="en-US" dirty="0"/>
              <a:t>(1990), </a:t>
            </a:r>
            <a:r>
              <a:rPr lang="en-US" b="1" dirty="0">
                <a:solidFill>
                  <a:srgbClr val="0070C0"/>
                </a:solidFill>
              </a:rPr>
              <a:t>John Singleton, </a:t>
            </a:r>
            <a:r>
              <a:rPr lang="en-US" b="1" i="1" dirty="0" err="1">
                <a:solidFill>
                  <a:srgbClr val="0070C0"/>
                </a:solidFill>
              </a:rPr>
              <a:t>Boyz</a:t>
            </a:r>
            <a:r>
              <a:rPr lang="en-US" b="1" i="1" dirty="0">
                <a:solidFill>
                  <a:srgbClr val="0070C0"/>
                </a:solidFill>
              </a:rPr>
              <a:t> n the Hood </a:t>
            </a:r>
            <a:r>
              <a:rPr lang="en-US" dirty="0"/>
              <a:t>(1991), </a:t>
            </a:r>
            <a:r>
              <a:rPr lang="en-US" b="1" dirty="0">
                <a:solidFill>
                  <a:srgbClr val="0070C0"/>
                </a:solidFill>
              </a:rPr>
              <a:t>Mario Van Peebles, </a:t>
            </a:r>
            <a:r>
              <a:rPr lang="en-US" b="1" i="1" dirty="0">
                <a:solidFill>
                  <a:srgbClr val="0070C0"/>
                </a:solidFill>
              </a:rPr>
              <a:t>New Jack City</a:t>
            </a:r>
            <a:r>
              <a:rPr lang="en-US" b="1" dirty="0">
                <a:solidFill>
                  <a:srgbClr val="0070C0"/>
                </a:solidFill>
              </a:rPr>
              <a:t> </a:t>
            </a:r>
            <a:r>
              <a:rPr lang="en-US" dirty="0"/>
              <a:t>(1991).</a:t>
            </a:r>
          </a:p>
        </p:txBody>
      </p:sp>
    </p:spTree>
    <p:extLst>
      <p:ext uri="{BB962C8B-B14F-4D97-AF65-F5344CB8AC3E}">
        <p14:creationId xmlns:p14="http://schemas.microsoft.com/office/powerpoint/2010/main" val="374255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42853"/>
            <a:ext cx="8041440" cy="857256"/>
          </a:xfrm>
        </p:spPr>
        <p:txBody>
          <a:bodyPr/>
          <a:lstStyle/>
          <a:p>
            <a:r>
              <a:rPr lang="it-IT" b="1" dirty="0"/>
              <a:t>A “Joint”</a:t>
            </a:r>
          </a:p>
        </p:txBody>
      </p:sp>
      <p:sp>
        <p:nvSpPr>
          <p:cNvPr id="3" name="Segnaposto contenuto 2"/>
          <p:cNvSpPr>
            <a:spLocks noGrp="1"/>
          </p:cNvSpPr>
          <p:nvPr>
            <p:ph sz="quarter" idx="13"/>
          </p:nvPr>
        </p:nvSpPr>
        <p:spPr>
          <a:xfrm>
            <a:off x="551280" y="1052736"/>
            <a:ext cx="8269192" cy="5424264"/>
          </a:xfrm>
        </p:spPr>
        <p:txBody>
          <a:bodyPr>
            <a:normAutofit lnSpcReduction="10000"/>
          </a:bodyPr>
          <a:lstStyle/>
          <a:p>
            <a:pPr marL="0">
              <a:buNone/>
            </a:pPr>
            <a:r>
              <a:rPr lang="en-US" dirty="0"/>
              <a:t>The title (as in almost all of Lee’s productions) is preceded by the definition “</a:t>
            </a:r>
            <a:r>
              <a:rPr lang="en-US" b="1" dirty="0">
                <a:solidFill>
                  <a:schemeClr val="accent5"/>
                </a:solidFill>
              </a:rPr>
              <a:t>joint</a:t>
            </a:r>
            <a:r>
              <a:rPr lang="en-US" dirty="0"/>
              <a:t>,” instead of “film” or “movie” – and the director has never fully explained the reason. “Joint” has a number of possible meanings, in African American slang: marijuana cigarette, song, thing or act, and also “current location” or “place to hang out.” Given the centrality of the representation of </a:t>
            </a:r>
            <a:r>
              <a:rPr lang="en-US" b="1" dirty="0">
                <a:solidFill>
                  <a:schemeClr val="accent5"/>
                </a:solidFill>
              </a:rPr>
              <a:t>physical and social space </a:t>
            </a:r>
            <a:r>
              <a:rPr lang="en-US" dirty="0"/>
              <a:t>in the movie, maybe it could refer to this latter aspect, but more generally it could suggest Lee’s movies are </a:t>
            </a:r>
            <a:r>
              <a:rPr lang="en-US" b="1" dirty="0">
                <a:solidFill>
                  <a:schemeClr val="accent5"/>
                </a:solidFill>
              </a:rPr>
              <a:t>“joint” enterprises</a:t>
            </a:r>
            <a:r>
              <a:rPr lang="en-US" dirty="0"/>
              <a:t>, the outcome of a collective effort – as it may be implied by the name of his production company, Forty Acres and a Mule, from General Sherman’s order towards the end of the Civil War, which allotted land to freed families, but no larger than 40 acres (plus a mule to cultivate them): Lee’s productions thus systematically link back to the </a:t>
            </a:r>
            <a:r>
              <a:rPr lang="en-US" b="1" dirty="0">
                <a:solidFill>
                  <a:schemeClr val="accent5"/>
                </a:solidFill>
              </a:rPr>
              <a:t>African American collective experience</a:t>
            </a:r>
            <a:r>
              <a:rPr lang="en-US" dirty="0"/>
              <a:t>.</a:t>
            </a:r>
          </a:p>
          <a:p>
            <a:endParaRPr lang="en-US" b="1" dirty="0">
              <a:solidFill>
                <a:srgbClr val="FF0000"/>
              </a:solidFill>
            </a:endParaRPr>
          </a:p>
        </p:txBody>
      </p:sp>
    </p:spTree>
    <p:extLst>
      <p:ext uri="{BB962C8B-B14F-4D97-AF65-F5344CB8AC3E}">
        <p14:creationId xmlns:p14="http://schemas.microsoft.com/office/powerpoint/2010/main" val="291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
            <a:ext cx="8041440" cy="1268760"/>
          </a:xfrm>
        </p:spPr>
        <p:txBody>
          <a:bodyPr/>
          <a:lstStyle/>
          <a:p>
            <a:r>
              <a:rPr lang="en-US" b="1" dirty="0"/>
              <a:t>DRAMATIC UNITY</a:t>
            </a:r>
          </a:p>
        </p:txBody>
      </p:sp>
      <p:sp>
        <p:nvSpPr>
          <p:cNvPr id="3" name="Segnaposto contenuto 2"/>
          <p:cNvSpPr>
            <a:spLocks noGrp="1"/>
          </p:cNvSpPr>
          <p:nvPr>
            <p:ph sz="quarter" idx="13"/>
          </p:nvPr>
        </p:nvSpPr>
        <p:spPr>
          <a:xfrm>
            <a:off x="841248" y="1340768"/>
            <a:ext cx="7659842" cy="5088628"/>
          </a:xfrm>
        </p:spPr>
        <p:txBody>
          <a:bodyPr>
            <a:normAutofit/>
          </a:bodyPr>
          <a:lstStyle/>
          <a:p>
            <a:pPr>
              <a:buNone/>
            </a:pPr>
            <a:r>
              <a:rPr lang="en-US" sz="3200" dirty="0">
                <a:latin typeface="Futura Condensed" charset="0"/>
                <a:cs typeface="Futura Condensed" charset="0"/>
              </a:rPr>
              <a:t>The movie respects the Aristotelian principle of dramatic unity:</a:t>
            </a:r>
          </a:p>
          <a:p>
            <a:r>
              <a:rPr lang="en-US" sz="3200" b="1" dirty="0">
                <a:solidFill>
                  <a:srgbClr val="0070C0"/>
                </a:solidFill>
                <a:latin typeface="Futura Condensed" charset="0"/>
                <a:cs typeface="Futura Condensed" charset="0"/>
              </a:rPr>
              <a:t>place</a:t>
            </a:r>
            <a:r>
              <a:rPr lang="en-US" sz="3200" dirty="0">
                <a:latin typeface="Futura Condensed" charset="0"/>
                <a:cs typeface="Futura Condensed" charset="0"/>
              </a:rPr>
              <a:t> (one setting, the Bedford-Stuyvesant neighborhood in Brooklyn);</a:t>
            </a:r>
          </a:p>
          <a:p>
            <a:r>
              <a:rPr lang="en-US" sz="3200" b="1" dirty="0">
                <a:solidFill>
                  <a:srgbClr val="0070C0"/>
                </a:solidFill>
                <a:latin typeface="Futura Condensed" charset="0"/>
                <a:cs typeface="Futura Condensed" charset="0"/>
              </a:rPr>
              <a:t>time</a:t>
            </a:r>
            <a:r>
              <a:rPr lang="en-US" sz="3200" dirty="0">
                <a:latin typeface="Futura Condensed" charset="0"/>
                <a:cs typeface="Futura Condensed" charset="0"/>
              </a:rPr>
              <a:t> (only two days, the hottest of a summer);</a:t>
            </a:r>
          </a:p>
          <a:p>
            <a:r>
              <a:rPr lang="en-US" sz="3200" b="1" dirty="0">
                <a:solidFill>
                  <a:srgbClr val="0070C0"/>
                </a:solidFill>
                <a:latin typeface="Futura Condensed" charset="0"/>
                <a:cs typeface="Futura Condensed" charset="0"/>
              </a:rPr>
              <a:t>action</a:t>
            </a:r>
            <a:r>
              <a:rPr lang="en-US" sz="3200" dirty="0">
                <a:latin typeface="Futura Condensed" charset="0"/>
                <a:cs typeface="Futura Condensed" charset="0"/>
              </a:rPr>
              <a:t> (one central story, with the secondary plots revolving around it).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42853"/>
            <a:ext cx="8041440" cy="1143007"/>
          </a:xfrm>
        </p:spPr>
        <p:txBody>
          <a:bodyPr/>
          <a:lstStyle/>
          <a:p>
            <a:r>
              <a:rPr lang="it-IT" b="1" dirty="0" err="1"/>
              <a:t>Fight</a:t>
            </a:r>
            <a:r>
              <a:rPr lang="it-IT" b="1" dirty="0"/>
              <a:t> the </a:t>
            </a:r>
            <a:r>
              <a:rPr lang="it-IT" b="1" dirty="0" err="1"/>
              <a:t>Power</a:t>
            </a:r>
            <a:endParaRPr lang="it-IT" b="1" dirty="0"/>
          </a:p>
        </p:txBody>
      </p:sp>
      <p:sp>
        <p:nvSpPr>
          <p:cNvPr id="3" name="Segnaposto contenuto 2"/>
          <p:cNvSpPr>
            <a:spLocks noGrp="1"/>
          </p:cNvSpPr>
          <p:nvPr>
            <p:ph sz="quarter" idx="13"/>
          </p:nvPr>
        </p:nvSpPr>
        <p:spPr>
          <a:xfrm>
            <a:off x="428596" y="4286256"/>
            <a:ext cx="8286808" cy="2167080"/>
          </a:xfrm>
        </p:spPr>
        <p:txBody>
          <a:bodyPr>
            <a:normAutofit fontScale="92500"/>
          </a:bodyPr>
          <a:lstStyle/>
          <a:p>
            <a:pPr>
              <a:buNone/>
            </a:pPr>
            <a:r>
              <a:rPr lang="en-US" dirty="0"/>
              <a:t>The opening credits are superimposed on Tina (Rosie Perez) dancing to </a:t>
            </a:r>
            <a:r>
              <a:rPr lang="en-US" b="1" dirty="0">
                <a:solidFill>
                  <a:schemeClr val="accent5"/>
                </a:solidFill>
              </a:rPr>
              <a:t>Public Enemy</a:t>
            </a:r>
            <a:r>
              <a:rPr lang="en-US" dirty="0"/>
              <a:t>’s song </a:t>
            </a:r>
            <a:r>
              <a:rPr lang="en-US" b="1" dirty="0">
                <a:solidFill>
                  <a:schemeClr val="accent5"/>
                </a:solidFill>
              </a:rPr>
              <a:t>“Fight the Power,”</a:t>
            </a:r>
            <a:r>
              <a:rPr lang="en-US" dirty="0"/>
              <a:t> followed by Love Daddy’s (Samuel L. Jackson’s) call to “</a:t>
            </a:r>
            <a:r>
              <a:rPr lang="en-US" b="1" dirty="0">
                <a:solidFill>
                  <a:schemeClr val="accent5"/>
                </a:solidFill>
              </a:rPr>
              <a:t>wake up</a:t>
            </a:r>
            <a:r>
              <a:rPr lang="en-US" dirty="0"/>
              <a:t>.” Both the song and Love Daddy’s “call” are examples of African American poetic language, characterized by heavy rhythm effects and a virtuoso use of repetition and wordplay.</a:t>
            </a:r>
          </a:p>
        </p:txBody>
      </p:sp>
      <p:pic>
        <p:nvPicPr>
          <p:cNvPr id="3074" name="Picture 2" descr="C:\Users\Utente\Downloads\Do-The-Right-Thing-still-rosie-0-1280-0-1024.png"/>
          <p:cNvPicPr>
            <a:picLocks noChangeAspect="1" noChangeArrowheads="1"/>
          </p:cNvPicPr>
          <p:nvPr/>
        </p:nvPicPr>
        <p:blipFill>
          <a:blip r:embed="rId2"/>
          <a:srcRect/>
          <a:stretch>
            <a:fillRect/>
          </a:stretch>
        </p:blipFill>
        <p:spPr bwMode="auto">
          <a:xfrm>
            <a:off x="1833586" y="1124744"/>
            <a:ext cx="5476828" cy="2978025"/>
          </a:xfrm>
          <a:prstGeom prst="rect">
            <a:avLst/>
          </a:prstGeom>
          <a:noFill/>
        </p:spPr>
      </p:pic>
    </p:spTree>
    <p:extLst>
      <p:ext uri="{BB962C8B-B14F-4D97-AF65-F5344CB8AC3E}">
        <p14:creationId xmlns:p14="http://schemas.microsoft.com/office/powerpoint/2010/main" val="273507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260649"/>
            <a:ext cx="8041440" cy="1440160"/>
          </a:xfrm>
        </p:spPr>
        <p:txBody>
          <a:bodyPr/>
          <a:lstStyle/>
          <a:p>
            <a:r>
              <a:rPr lang="en-US" sz="4000" b="1" dirty="0"/>
              <a:t>AFRICAN/ITALIAN AMERICAN</a:t>
            </a:r>
            <a:br>
              <a:rPr lang="en-US" sz="4000" b="1" dirty="0"/>
            </a:br>
            <a:r>
              <a:rPr lang="en-US" sz="4000" b="1" dirty="0"/>
              <a:t>POETIC LANGUAGES</a:t>
            </a:r>
          </a:p>
        </p:txBody>
      </p:sp>
      <p:sp>
        <p:nvSpPr>
          <p:cNvPr id="3" name="Segnaposto contenuto 2"/>
          <p:cNvSpPr>
            <a:spLocks noGrp="1"/>
          </p:cNvSpPr>
          <p:nvPr>
            <p:ph sz="quarter" idx="13"/>
          </p:nvPr>
        </p:nvSpPr>
        <p:spPr>
          <a:xfrm>
            <a:off x="179512" y="1785926"/>
            <a:ext cx="8703176" cy="4811426"/>
          </a:xfrm>
        </p:spPr>
        <p:txBody>
          <a:bodyPr>
            <a:normAutofit/>
          </a:bodyPr>
          <a:lstStyle/>
          <a:p>
            <a:r>
              <a:rPr lang="en-US" sz="2800" dirty="0">
                <a:solidFill>
                  <a:schemeClr val="tx1"/>
                </a:solidFill>
              </a:rPr>
              <a:t>Lee may not be aware of this, but the African American popular tradition of using poetic language in everyday life, also as a tool to sublimate conflicts instead of making them explode in physical violence, has some analogies in </a:t>
            </a:r>
            <a:r>
              <a:rPr lang="en-US" sz="2800" i="1" dirty="0">
                <a:solidFill>
                  <a:schemeClr val="tx1"/>
                </a:solidFill>
              </a:rPr>
              <a:t>Italian</a:t>
            </a:r>
            <a:r>
              <a:rPr lang="en-US" sz="2800" dirty="0">
                <a:solidFill>
                  <a:schemeClr val="tx1"/>
                </a:solidFill>
              </a:rPr>
              <a:t> popular poetic tradition.</a:t>
            </a:r>
          </a:p>
          <a:p>
            <a:r>
              <a:rPr lang="en-US" sz="2800" b="1" dirty="0">
                <a:solidFill>
                  <a:srgbClr val="0070C0"/>
                </a:solidFill>
              </a:rPr>
              <a:t>Playing the dozens </a:t>
            </a:r>
            <a:r>
              <a:rPr lang="en-US" sz="2800" dirty="0">
                <a:solidFill>
                  <a:schemeClr val="tx1"/>
                </a:solidFill>
              </a:rPr>
              <a:t>(insulting the “enemy” with </a:t>
            </a:r>
            <a:r>
              <a:rPr lang="en-US" sz="2800" dirty="0" err="1">
                <a:solidFill>
                  <a:schemeClr val="tx1"/>
                </a:solidFill>
              </a:rPr>
              <a:t>rhytmical</a:t>
            </a:r>
            <a:r>
              <a:rPr lang="en-US" sz="2800" dirty="0">
                <a:solidFill>
                  <a:schemeClr val="tx1"/>
                </a:solidFill>
              </a:rPr>
              <a:t> improvised rhymes) recalls the Italian tradition of the </a:t>
            </a:r>
            <a:r>
              <a:rPr lang="en-US" sz="2800" b="1" dirty="0">
                <a:solidFill>
                  <a:srgbClr val="0070C0"/>
                </a:solidFill>
              </a:rPr>
              <a:t>“</a:t>
            </a:r>
            <a:r>
              <a:rPr lang="en-US" sz="2800" b="1" dirty="0" err="1">
                <a:solidFill>
                  <a:srgbClr val="0070C0"/>
                </a:solidFill>
              </a:rPr>
              <a:t>canti</a:t>
            </a:r>
            <a:r>
              <a:rPr lang="en-US" sz="2800" b="1" dirty="0">
                <a:solidFill>
                  <a:srgbClr val="0070C0"/>
                </a:solidFill>
              </a:rPr>
              <a:t> in </a:t>
            </a:r>
            <a:r>
              <a:rPr lang="en-US" sz="2800" b="1" dirty="0" err="1">
                <a:solidFill>
                  <a:srgbClr val="0070C0"/>
                </a:solidFill>
              </a:rPr>
              <a:t>ottava</a:t>
            </a:r>
            <a:r>
              <a:rPr lang="en-US" sz="2800" b="1" dirty="0">
                <a:solidFill>
                  <a:srgbClr val="0070C0"/>
                </a:solidFill>
              </a:rPr>
              <a:t> </a:t>
            </a:r>
            <a:r>
              <a:rPr lang="en-US" sz="2800" b="1" dirty="0" err="1">
                <a:solidFill>
                  <a:srgbClr val="0070C0"/>
                </a:solidFill>
              </a:rPr>
              <a:t>rima</a:t>
            </a:r>
            <a:r>
              <a:rPr lang="en-US" sz="2800" b="1" dirty="0">
                <a:solidFill>
                  <a:srgbClr val="0070C0"/>
                </a:solidFill>
              </a:rPr>
              <a:t>”</a:t>
            </a:r>
            <a:r>
              <a:rPr lang="en-US" sz="2800" b="1" dirty="0">
                <a:solidFill>
                  <a:schemeClr val="tx1"/>
                </a:solidFill>
              </a:rPr>
              <a:t> </a:t>
            </a:r>
            <a:r>
              <a:rPr lang="en-US" sz="2800" dirty="0">
                <a:solidFill>
                  <a:schemeClr val="tx1"/>
                </a:solidFill>
              </a:rPr>
              <a:t>(poetic improvisations used especially in Tuscany and Latium, </a:t>
            </a:r>
            <a:r>
              <a:rPr lang="it-IT" sz="2800" dirty="0">
                <a:solidFill>
                  <a:schemeClr val="tx1"/>
                </a:solidFill>
              </a:rPr>
              <a:t>in the “</a:t>
            </a:r>
            <a:r>
              <a:rPr lang="it-IT" sz="2800" b="1" dirty="0">
                <a:solidFill>
                  <a:srgbClr val="0070C0"/>
                </a:solidFill>
              </a:rPr>
              <a:t>contrasti</a:t>
            </a:r>
            <a:r>
              <a:rPr lang="it-IT" sz="28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INTERETHNIC HARMONY?</a:t>
            </a:r>
          </a:p>
        </p:txBody>
      </p:sp>
      <p:sp>
        <p:nvSpPr>
          <p:cNvPr id="3" name="Segnaposto contenuto 2"/>
          <p:cNvSpPr>
            <a:spLocks noGrp="1"/>
          </p:cNvSpPr>
          <p:nvPr>
            <p:ph sz="quarter" idx="13"/>
          </p:nvPr>
        </p:nvSpPr>
        <p:spPr>
          <a:xfrm>
            <a:off x="551280" y="2039111"/>
            <a:ext cx="4806538" cy="4382325"/>
          </a:xfrm>
        </p:spPr>
        <p:txBody>
          <a:bodyPr>
            <a:normAutofit fontScale="92500" lnSpcReduction="10000"/>
          </a:bodyPr>
          <a:lstStyle/>
          <a:p>
            <a:pPr marL="0" indent="0">
              <a:buNone/>
            </a:pPr>
            <a:r>
              <a:rPr lang="en-US" dirty="0"/>
              <a:t>At the beginning of the movie we are shown scenes of interethnic harmony, but when Mookie (Spike Lee) enters Sal’s pizzeria (11’) Pino (John Turturro) is the first to “question” this harmony, in a “broken Italian.” He also calls Da Mayor (Ossie Davis), the character who says “</a:t>
            </a:r>
            <a:r>
              <a:rPr lang="en-US" b="1" dirty="0">
                <a:solidFill>
                  <a:srgbClr val="0070C0"/>
                </a:solidFill>
              </a:rPr>
              <a:t>Always do the right thing</a:t>
            </a:r>
            <a:r>
              <a:rPr lang="en-US" dirty="0"/>
              <a:t>,” “</a:t>
            </a:r>
            <a:r>
              <a:rPr lang="en-US" b="1" dirty="0" err="1">
                <a:solidFill>
                  <a:srgbClr val="0070C0"/>
                </a:solidFill>
              </a:rPr>
              <a:t>azupep</a:t>
            </a:r>
            <a:r>
              <a:rPr lang="en-US" dirty="0"/>
              <a:t>” (or “</a:t>
            </a:r>
            <a:r>
              <a:rPr lang="en-US" dirty="0" err="1"/>
              <a:t>azulpep</a:t>
            </a:r>
            <a:r>
              <a:rPr lang="en-US" dirty="0"/>
              <a:t>”) a term that seems to have originally been a </a:t>
            </a:r>
            <a:r>
              <a:rPr lang="en-US" b="1" dirty="0">
                <a:solidFill>
                  <a:srgbClr val="0070C0"/>
                </a:solidFill>
              </a:rPr>
              <a:t>racial slur</a:t>
            </a:r>
            <a:r>
              <a:rPr lang="en-US" dirty="0"/>
              <a:t> for the swarthy Southern Italians (it should literally indicate a kind of black pepper or an eggplant).</a:t>
            </a:r>
          </a:p>
        </p:txBody>
      </p:sp>
      <p:pic>
        <p:nvPicPr>
          <p:cNvPr id="1026" name="Picture 2" descr="C:\Users\Utente\Downloads\maxresdefault.jpg"/>
          <p:cNvPicPr>
            <a:picLocks noChangeAspect="1" noChangeArrowheads="1"/>
          </p:cNvPicPr>
          <p:nvPr/>
        </p:nvPicPr>
        <p:blipFill>
          <a:blip r:embed="rId2" cstate="print"/>
          <a:srcRect/>
          <a:stretch>
            <a:fillRect/>
          </a:stretch>
        </p:blipFill>
        <p:spPr bwMode="auto">
          <a:xfrm>
            <a:off x="5796136" y="4581128"/>
            <a:ext cx="2690864" cy="1513611"/>
          </a:xfrm>
          <a:prstGeom prst="rect">
            <a:avLst/>
          </a:prstGeom>
          <a:noFill/>
        </p:spPr>
      </p:pic>
      <p:pic>
        <p:nvPicPr>
          <p:cNvPr id="1027" name="Picture 3" descr="C:\Users\Utente\Downloads\DGAQSummer2020ScreeningRoomDoTheRightThingSpikeLeeJohnTurturro.jpg"/>
          <p:cNvPicPr>
            <a:picLocks noChangeAspect="1" noChangeArrowheads="1"/>
          </p:cNvPicPr>
          <p:nvPr/>
        </p:nvPicPr>
        <p:blipFill>
          <a:blip r:embed="rId3"/>
          <a:srcRect/>
          <a:stretch>
            <a:fillRect/>
          </a:stretch>
        </p:blipFill>
        <p:spPr bwMode="auto">
          <a:xfrm>
            <a:off x="5462775" y="2318697"/>
            <a:ext cx="3357586" cy="189034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751</TotalTime>
  <Words>2208</Words>
  <Application>Microsoft Office PowerPoint</Application>
  <PresentationFormat>Presentazione su schermo (4:3)</PresentationFormat>
  <Paragraphs>69</Paragraphs>
  <Slides>23</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Calibri</vt:lpstr>
      <vt:lpstr>Cambria</vt:lpstr>
      <vt:lpstr>Futura Condensed</vt:lpstr>
      <vt:lpstr>Rage Italic</vt:lpstr>
      <vt:lpstr>Sketchbook</vt:lpstr>
      <vt:lpstr>Spike Lee’s Do The Right Thing</vt:lpstr>
      <vt:lpstr>Spike Lee</vt:lpstr>
      <vt:lpstr>Before Do the Right Thing</vt:lpstr>
      <vt:lpstr>Do The Right Thing (1989):  Awards</vt:lpstr>
      <vt:lpstr>A “Joint”</vt:lpstr>
      <vt:lpstr>DRAMATIC UNITY</vt:lpstr>
      <vt:lpstr>Fight the Power</vt:lpstr>
      <vt:lpstr>AFRICAN/ITALIAN AMERICAN POETIC LANGUAGES</vt:lpstr>
      <vt:lpstr>INTERETHNIC HARMONY?</vt:lpstr>
      <vt:lpstr>THE WALL OF FAME</vt:lpstr>
      <vt:lpstr>A MUSICAL FIGHT</vt:lpstr>
      <vt:lpstr>REVERSED RACISM</vt:lpstr>
      <vt:lpstr>RACISM EVERYWHERE</vt:lpstr>
      <vt:lpstr>LOVE/HATE</vt:lpstr>
      <vt:lpstr>A HISTORY OF SUSPICION</vt:lpstr>
      <vt:lpstr>THE RIOT</vt:lpstr>
      <vt:lpstr>THE AFTERMATH</vt:lpstr>
      <vt:lpstr>THE KILLINGS OF MICHAEL GRIFFITH AND YUSEF HAWKINS</vt:lpstr>
      <vt:lpstr>WHICH IS THE RIGHT THING?</vt:lpstr>
      <vt:lpstr>A TRADITION OF RIOTS</vt:lpstr>
      <vt:lpstr>LITERATURE AND REBELLION</vt:lpstr>
      <vt:lpstr>FROM RIOT TO MOVEMENT</vt:lpstr>
      <vt:lpstr>ITALIANS AND/ AGAINST BLACKS</vt:lpstr>
    </vt:vector>
  </TitlesOfParts>
  <Company>UW English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Kimberlee Gillis-Bridges</dc:creator>
  <cp:lastModifiedBy>valerio.deangelis@unimc.it</cp:lastModifiedBy>
  <cp:revision>77</cp:revision>
  <dcterms:created xsi:type="dcterms:W3CDTF">2011-04-25T18:03:01Z</dcterms:created>
  <dcterms:modified xsi:type="dcterms:W3CDTF">2023-03-14T17:46:51Z</dcterms:modified>
</cp:coreProperties>
</file>