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82" r:id="rId3"/>
    <p:sldId id="280" r:id="rId4"/>
    <p:sldId id="279" r:id="rId5"/>
    <p:sldId id="283" r:id="rId6"/>
    <p:sldId id="284" r:id="rId7"/>
    <p:sldId id="287" r:id="rId8"/>
    <p:sldId id="285" r:id="rId9"/>
    <p:sldId id="288" r:id="rId10"/>
    <p:sldId id="286" r:id="rId11"/>
    <p:sldId id="289" r:id="rId12"/>
    <p:sldId id="290"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631428-BBDE-7E8B-B37A-B951BE0E0BF0}"/>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A795C02E-A388-8D00-872C-C7D1FFB4B7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C26C8D0-E968-7AE1-75EE-7D4AC7D339AF}"/>
              </a:ext>
            </a:extLst>
          </p:cNvPr>
          <p:cNvSpPr>
            <a:spLocks noGrp="1"/>
          </p:cNvSpPr>
          <p:nvPr>
            <p:ph type="dt" sz="half" idx="10"/>
          </p:nvPr>
        </p:nvSpPr>
        <p:spPr/>
        <p:txBody>
          <a:bodyPr/>
          <a:lstStyle/>
          <a:p>
            <a:fld id="{3B109A9D-47B8-417D-B07E-B4A6219CB7A0}" type="datetimeFigureOut">
              <a:rPr lang="it-IT" smtClean="0"/>
              <a:t>25/03/2023</a:t>
            </a:fld>
            <a:endParaRPr lang="it-IT"/>
          </a:p>
        </p:txBody>
      </p:sp>
      <p:sp>
        <p:nvSpPr>
          <p:cNvPr id="5" name="Segnaposto piè di pagina 4">
            <a:extLst>
              <a:ext uri="{FF2B5EF4-FFF2-40B4-BE49-F238E27FC236}">
                <a16:creationId xmlns:a16="http://schemas.microsoft.com/office/drawing/2014/main" id="{CC9AA05B-F7C3-D1EA-CA1A-2805782FD8D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4A007FC-1702-2FE8-F6CE-913464B70971}"/>
              </a:ext>
            </a:extLst>
          </p:cNvPr>
          <p:cNvSpPr>
            <a:spLocks noGrp="1"/>
          </p:cNvSpPr>
          <p:nvPr>
            <p:ph type="sldNum" sz="quarter" idx="12"/>
          </p:nvPr>
        </p:nvSpPr>
        <p:spPr/>
        <p:txBody>
          <a:bodyPr/>
          <a:lstStyle/>
          <a:p>
            <a:fld id="{BCCAC6FA-B0FB-4F4E-BF25-6B8D78A61CC7}" type="slidenum">
              <a:rPr lang="it-IT" smtClean="0"/>
              <a:t>‹N›</a:t>
            </a:fld>
            <a:endParaRPr lang="it-IT"/>
          </a:p>
        </p:txBody>
      </p:sp>
    </p:spTree>
    <p:extLst>
      <p:ext uri="{BB962C8B-B14F-4D97-AF65-F5344CB8AC3E}">
        <p14:creationId xmlns:p14="http://schemas.microsoft.com/office/powerpoint/2010/main" val="2253541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0F62FB-4BCA-5871-2572-0FDB010D2461}"/>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89D63A6-6962-9891-9314-D0EA7EBA27B3}"/>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01EEF07-75F6-8712-85E7-0C7CA24CB9C3}"/>
              </a:ext>
            </a:extLst>
          </p:cNvPr>
          <p:cNvSpPr>
            <a:spLocks noGrp="1"/>
          </p:cNvSpPr>
          <p:nvPr>
            <p:ph type="dt" sz="half" idx="10"/>
          </p:nvPr>
        </p:nvSpPr>
        <p:spPr/>
        <p:txBody>
          <a:bodyPr/>
          <a:lstStyle/>
          <a:p>
            <a:fld id="{3B109A9D-47B8-417D-B07E-B4A6219CB7A0}" type="datetimeFigureOut">
              <a:rPr lang="it-IT" smtClean="0"/>
              <a:t>25/03/2023</a:t>
            </a:fld>
            <a:endParaRPr lang="it-IT"/>
          </a:p>
        </p:txBody>
      </p:sp>
      <p:sp>
        <p:nvSpPr>
          <p:cNvPr id="5" name="Segnaposto piè di pagina 4">
            <a:extLst>
              <a:ext uri="{FF2B5EF4-FFF2-40B4-BE49-F238E27FC236}">
                <a16:creationId xmlns:a16="http://schemas.microsoft.com/office/drawing/2014/main" id="{6ED1E779-D316-8E68-04EA-71E17EBA9C1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2999022-B40C-6015-C404-A82756AB8ABB}"/>
              </a:ext>
            </a:extLst>
          </p:cNvPr>
          <p:cNvSpPr>
            <a:spLocks noGrp="1"/>
          </p:cNvSpPr>
          <p:nvPr>
            <p:ph type="sldNum" sz="quarter" idx="12"/>
          </p:nvPr>
        </p:nvSpPr>
        <p:spPr/>
        <p:txBody>
          <a:bodyPr/>
          <a:lstStyle/>
          <a:p>
            <a:fld id="{BCCAC6FA-B0FB-4F4E-BF25-6B8D78A61CC7}" type="slidenum">
              <a:rPr lang="it-IT" smtClean="0"/>
              <a:t>‹N›</a:t>
            </a:fld>
            <a:endParaRPr lang="it-IT"/>
          </a:p>
        </p:txBody>
      </p:sp>
    </p:spTree>
    <p:extLst>
      <p:ext uri="{BB962C8B-B14F-4D97-AF65-F5344CB8AC3E}">
        <p14:creationId xmlns:p14="http://schemas.microsoft.com/office/powerpoint/2010/main" val="968913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2D7A543C-826E-E67D-90F0-4591C4BDD13E}"/>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D8E1912-0A6B-D20B-42A4-DBF26EE251A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29E52F3-D083-A760-8A17-D36BE5EC1387}"/>
              </a:ext>
            </a:extLst>
          </p:cNvPr>
          <p:cNvSpPr>
            <a:spLocks noGrp="1"/>
          </p:cNvSpPr>
          <p:nvPr>
            <p:ph type="dt" sz="half" idx="10"/>
          </p:nvPr>
        </p:nvSpPr>
        <p:spPr/>
        <p:txBody>
          <a:bodyPr/>
          <a:lstStyle/>
          <a:p>
            <a:fld id="{3B109A9D-47B8-417D-B07E-B4A6219CB7A0}" type="datetimeFigureOut">
              <a:rPr lang="it-IT" smtClean="0"/>
              <a:t>25/03/2023</a:t>
            </a:fld>
            <a:endParaRPr lang="it-IT"/>
          </a:p>
        </p:txBody>
      </p:sp>
      <p:sp>
        <p:nvSpPr>
          <p:cNvPr id="5" name="Segnaposto piè di pagina 4">
            <a:extLst>
              <a:ext uri="{FF2B5EF4-FFF2-40B4-BE49-F238E27FC236}">
                <a16:creationId xmlns:a16="http://schemas.microsoft.com/office/drawing/2014/main" id="{B670D721-5162-4328-EFCD-C69E7420CF6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7162A8D-4C66-4A47-BC53-AABC41A54D3C}"/>
              </a:ext>
            </a:extLst>
          </p:cNvPr>
          <p:cNvSpPr>
            <a:spLocks noGrp="1"/>
          </p:cNvSpPr>
          <p:nvPr>
            <p:ph type="sldNum" sz="quarter" idx="12"/>
          </p:nvPr>
        </p:nvSpPr>
        <p:spPr/>
        <p:txBody>
          <a:bodyPr/>
          <a:lstStyle/>
          <a:p>
            <a:fld id="{BCCAC6FA-B0FB-4F4E-BF25-6B8D78A61CC7}" type="slidenum">
              <a:rPr lang="it-IT" smtClean="0"/>
              <a:t>‹N›</a:t>
            </a:fld>
            <a:endParaRPr lang="it-IT"/>
          </a:p>
        </p:txBody>
      </p:sp>
    </p:spTree>
    <p:extLst>
      <p:ext uri="{BB962C8B-B14F-4D97-AF65-F5344CB8AC3E}">
        <p14:creationId xmlns:p14="http://schemas.microsoft.com/office/powerpoint/2010/main" val="38658463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8072D0FA-2A52-47E9-9850-3909971B0208}" type="datetimeFigureOut">
              <a:rPr lang="it-IT" smtClean="0"/>
              <a:t>25/03/2023</a:t>
            </a:fld>
            <a:endParaRPr lang="it-IT"/>
          </a:p>
        </p:txBody>
      </p:sp>
      <p:sp>
        <p:nvSpPr>
          <p:cNvPr id="5" name="Footer Placeholder 4"/>
          <p:cNvSpPr>
            <a:spLocks noGrp="1"/>
          </p:cNvSpPr>
          <p:nvPr>
            <p:ph type="ftr" sz="quarter" idx="11"/>
          </p:nvPr>
        </p:nvSpPr>
        <p:spPr/>
        <p:txBody>
          <a:bodyPr/>
          <a:lstStyle/>
          <a:p>
            <a:endParaRPr lang="it-IT"/>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26280846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072D0FA-2A52-47E9-9850-3909971B0208}" type="datetimeFigureOut">
              <a:rPr lang="it-IT" smtClean="0"/>
              <a:t>25/03/2023</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28525799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072D0FA-2A52-47E9-9850-3909971B0208}" type="datetimeFigureOut">
              <a:rPr lang="it-IT" smtClean="0"/>
              <a:t>25/03/2023</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35159987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8072D0FA-2A52-47E9-9850-3909971B0208}" type="datetimeFigureOut">
              <a:rPr lang="it-IT" smtClean="0"/>
              <a:t>25/03/2023</a:t>
            </a:fld>
            <a:endParaRPr lang="it-IT"/>
          </a:p>
        </p:txBody>
      </p:sp>
      <p:sp>
        <p:nvSpPr>
          <p:cNvPr id="6" name="Footer Placeholder 5"/>
          <p:cNvSpPr>
            <a:spLocks noGrp="1"/>
          </p:cNvSpPr>
          <p:nvPr>
            <p:ph type="ftr" sz="quarter" idx="11"/>
          </p:nvPr>
        </p:nvSpPr>
        <p:spPr/>
        <p:txBody>
          <a:bodyPr/>
          <a:lstStyle/>
          <a:p>
            <a:endParaRPr lang="it-IT"/>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39753440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8072D0FA-2A52-47E9-9850-3909971B0208}" type="datetimeFigureOut">
              <a:rPr lang="it-IT" smtClean="0"/>
              <a:t>25/03/2023</a:t>
            </a:fld>
            <a:endParaRPr lang="it-IT"/>
          </a:p>
        </p:txBody>
      </p:sp>
      <p:sp>
        <p:nvSpPr>
          <p:cNvPr id="8" name="Footer Placeholder 7"/>
          <p:cNvSpPr>
            <a:spLocks noGrp="1"/>
          </p:cNvSpPr>
          <p:nvPr>
            <p:ph type="ftr" sz="quarter" idx="11"/>
          </p:nvPr>
        </p:nvSpPr>
        <p:spPr/>
        <p:txBody>
          <a:bodyPr/>
          <a:lstStyle/>
          <a:p>
            <a:endParaRPr lang="it-IT"/>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12180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8072D0FA-2A52-47E9-9850-3909971B0208}" type="datetimeFigureOut">
              <a:rPr lang="it-IT" smtClean="0"/>
              <a:t>25/03/2023</a:t>
            </a:fld>
            <a:endParaRPr lang="it-IT"/>
          </a:p>
        </p:txBody>
      </p:sp>
      <p:sp>
        <p:nvSpPr>
          <p:cNvPr id="4" name="Footer Placeholder 3"/>
          <p:cNvSpPr>
            <a:spLocks noGrp="1"/>
          </p:cNvSpPr>
          <p:nvPr>
            <p:ph type="ftr" sz="quarter" idx="11"/>
          </p:nvPr>
        </p:nvSpPr>
        <p:spPr/>
        <p:txBody>
          <a:bodyPr/>
          <a:lstStyle/>
          <a:p>
            <a:endParaRPr lang="it-IT"/>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7858811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72D0FA-2A52-47E9-9850-3909971B0208}" type="datetimeFigureOut">
              <a:rPr lang="it-IT" smtClean="0"/>
              <a:t>25/03/2023</a:t>
            </a:fld>
            <a:endParaRPr lang="it-IT"/>
          </a:p>
        </p:txBody>
      </p:sp>
      <p:sp>
        <p:nvSpPr>
          <p:cNvPr id="3" name="Footer Placeholder 2"/>
          <p:cNvSpPr>
            <a:spLocks noGrp="1"/>
          </p:cNvSpPr>
          <p:nvPr>
            <p:ph type="ftr" sz="quarter" idx="11"/>
          </p:nvPr>
        </p:nvSpPr>
        <p:spPr/>
        <p:txBody>
          <a:bodyPr/>
          <a:lstStyle/>
          <a:p>
            <a:endParaRPr lang="it-IT"/>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34023768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072D0FA-2A52-47E9-9850-3909971B0208}" type="datetimeFigureOut">
              <a:rPr lang="it-IT" smtClean="0"/>
              <a:t>25/03/2023</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4250232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EF5C61-0508-EDB4-E412-1CC794957D5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2942DEA-9E3C-0E58-6117-13702943A040}"/>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F72862A-8893-9CF4-FE8B-B589BECA1E60}"/>
              </a:ext>
            </a:extLst>
          </p:cNvPr>
          <p:cNvSpPr>
            <a:spLocks noGrp="1"/>
          </p:cNvSpPr>
          <p:nvPr>
            <p:ph type="dt" sz="half" idx="10"/>
          </p:nvPr>
        </p:nvSpPr>
        <p:spPr/>
        <p:txBody>
          <a:bodyPr/>
          <a:lstStyle/>
          <a:p>
            <a:fld id="{3B109A9D-47B8-417D-B07E-B4A6219CB7A0}" type="datetimeFigureOut">
              <a:rPr lang="it-IT" smtClean="0"/>
              <a:t>25/03/2023</a:t>
            </a:fld>
            <a:endParaRPr lang="it-IT"/>
          </a:p>
        </p:txBody>
      </p:sp>
      <p:sp>
        <p:nvSpPr>
          <p:cNvPr id="5" name="Segnaposto piè di pagina 4">
            <a:extLst>
              <a:ext uri="{FF2B5EF4-FFF2-40B4-BE49-F238E27FC236}">
                <a16:creationId xmlns:a16="http://schemas.microsoft.com/office/drawing/2014/main" id="{5376C3E5-9D7B-771F-9EA9-B1B5D230A12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2486AA5-64C6-E584-EE35-1A61E9E4B408}"/>
              </a:ext>
            </a:extLst>
          </p:cNvPr>
          <p:cNvSpPr>
            <a:spLocks noGrp="1"/>
          </p:cNvSpPr>
          <p:nvPr>
            <p:ph type="sldNum" sz="quarter" idx="12"/>
          </p:nvPr>
        </p:nvSpPr>
        <p:spPr/>
        <p:txBody>
          <a:bodyPr/>
          <a:lstStyle/>
          <a:p>
            <a:fld id="{BCCAC6FA-B0FB-4F4E-BF25-6B8D78A61CC7}" type="slidenum">
              <a:rPr lang="it-IT" smtClean="0"/>
              <a:t>‹N›</a:t>
            </a:fld>
            <a:endParaRPr lang="it-IT"/>
          </a:p>
        </p:txBody>
      </p:sp>
    </p:spTree>
    <p:extLst>
      <p:ext uri="{BB962C8B-B14F-4D97-AF65-F5344CB8AC3E}">
        <p14:creationId xmlns:p14="http://schemas.microsoft.com/office/powerpoint/2010/main" val="11814615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072D0FA-2A52-47E9-9850-3909971B0208}" type="datetimeFigureOut">
              <a:rPr lang="it-IT" smtClean="0"/>
              <a:t>25/03/2023</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42639033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072D0FA-2A52-47E9-9850-3909971B0208}" type="datetimeFigureOut">
              <a:rPr lang="it-IT" smtClean="0"/>
              <a:t>25/03/2023</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31731590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072D0FA-2A52-47E9-9850-3909971B0208}" type="datetimeFigureOut">
              <a:rPr lang="it-IT" smtClean="0"/>
              <a:t>25/03/2023</a:t>
            </a:fld>
            <a:endParaRPr lang="it-IT"/>
          </a:p>
        </p:txBody>
      </p:sp>
      <p:sp>
        <p:nvSpPr>
          <p:cNvPr id="5" name="Footer Placeholder 4"/>
          <p:cNvSpPr>
            <a:spLocks noGrp="1"/>
          </p:cNvSpPr>
          <p:nvPr>
            <p:ph type="ftr" sz="quarter" idx="11"/>
          </p:nvPr>
        </p:nvSpPr>
        <p:spPr/>
        <p:txBody>
          <a:bodyPr/>
          <a:lstStyle/>
          <a:p>
            <a:endParaRPr lang="it-IT"/>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13D0E5-F71C-48FE-8DFF-D77F164B9D86}" type="slidenum">
              <a:rPr lang="it-IT" smtClean="0"/>
              <a:t>‹N›</a:t>
            </a:fld>
            <a:endParaRPr lang="it-IT"/>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739668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8072D0FA-2A52-47E9-9850-3909971B0208}" type="datetimeFigureOut">
              <a:rPr lang="it-IT" smtClean="0"/>
              <a:t>25/03/2023</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41488945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8072D0FA-2A52-47E9-9850-3909971B0208}" type="datetimeFigureOut">
              <a:rPr lang="it-IT" smtClean="0"/>
              <a:t>25/03/2023</a:t>
            </a:fld>
            <a:endParaRPr lang="it-IT"/>
          </a:p>
        </p:txBody>
      </p:sp>
      <p:sp>
        <p:nvSpPr>
          <p:cNvPr id="6" name="Footer Placeholder 5"/>
          <p:cNvSpPr>
            <a:spLocks noGrp="1"/>
          </p:cNvSpPr>
          <p:nvPr>
            <p:ph type="ftr" sz="quarter" idx="11"/>
          </p:nvPr>
        </p:nvSpPr>
        <p:spPr/>
        <p:txBody>
          <a:bodyPr/>
          <a:lstStyle/>
          <a:p>
            <a:endParaRPr lang="it-IT"/>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13D0E5-F71C-48FE-8DFF-D77F164B9D86}" type="slidenum">
              <a:rPr lang="it-IT" smtClean="0"/>
              <a:t>‹N›</a:t>
            </a:fld>
            <a:endParaRPr lang="it-IT"/>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986669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8072D0FA-2A52-47E9-9850-3909971B0208}" type="datetimeFigureOut">
              <a:rPr lang="it-IT" smtClean="0"/>
              <a:t>25/03/2023</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18674210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072D0FA-2A52-47E9-9850-3909971B0208}" type="datetimeFigureOut">
              <a:rPr lang="it-IT" smtClean="0"/>
              <a:t>25/03/2023</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119472893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072D0FA-2A52-47E9-9850-3909971B0208}" type="datetimeFigureOut">
              <a:rPr lang="it-IT" smtClean="0"/>
              <a:t>25/03/2023</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2111817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1DFCFE-4537-6561-7277-54CB991BC064}"/>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DF82043F-5C5D-70F3-CEF6-B3B6943902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294937A-D408-1A4C-1B8A-28672CFA56CF}"/>
              </a:ext>
            </a:extLst>
          </p:cNvPr>
          <p:cNvSpPr>
            <a:spLocks noGrp="1"/>
          </p:cNvSpPr>
          <p:nvPr>
            <p:ph type="dt" sz="half" idx="10"/>
          </p:nvPr>
        </p:nvSpPr>
        <p:spPr/>
        <p:txBody>
          <a:bodyPr/>
          <a:lstStyle/>
          <a:p>
            <a:fld id="{3B109A9D-47B8-417D-B07E-B4A6219CB7A0}" type="datetimeFigureOut">
              <a:rPr lang="it-IT" smtClean="0"/>
              <a:t>25/03/2023</a:t>
            </a:fld>
            <a:endParaRPr lang="it-IT"/>
          </a:p>
        </p:txBody>
      </p:sp>
      <p:sp>
        <p:nvSpPr>
          <p:cNvPr id="5" name="Segnaposto piè di pagina 4">
            <a:extLst>
              <a:ext uri="{FF2B5EF4-FFF2-40B4-BE49-F238E27FC236}">
                <a16:creationId xmlns:a16="http://schemas.microsoft.com/office/drawing/2014/main" id="{34A5EB70-CC53-46A8-2A80-297D9A55990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9621290-0B37-982C-9B52-2F009B0C522A}"/>
              </a:ext>
            </a:extLst>
          </p:cNvPr>
          <p:cNvSpPr>
            <a:spLocks noGrp="1"/>
          </p:cNvSpPr>
          <p:nvPr>
            <p:ph type="sldNum" sz="quarter" idx="12"/>
          </p:nvPr>
        </p:nvSpPr>
        <p:spPr/>
        <p:txBody>
          <a:bodyPr/>
          <a:lstStyle/>
          <a:p>
            <a:fld id="{BCCAC6FA-B0FB-4F4E-BF25-6B8D78A61CC7}" type="slidenum">
              <a:rPr lang="it-IT" smtClean="0"/>
              <a:t>‹N›</a:t>
            </a:fld>
            <a:endParaRPr lang="it-IT"/>
          </a:p>
        </p:txBody>
      </p:sp>
    </p:spTree>
    <p:extLst>
      <p:ext uri="{BB962C8B-B14F-4D97-AF65-F5344CB8AC3E}">
        <p14:creationId xmlns:p14="http://schemas.microsoft.com/office/powerpoint/2010/main" val="471334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6E3BE0-0ED6-2ECD-4F61-BC2A020DDF1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6F31A51-CAA2-C3B1-5B6F-7982C0E35745}"/>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EC539CCF-77C3-A439-6A7D-F0496C92E458}"/>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B416B81-1F6E-5468-D6F4-BC00DBE073B2}"/>
              </a:ext>
            </a:extLst>
          </p:cNvPr>
          <p:cNvSpPr>
            <a:spLocks noGrp="1"/>
          </p:cNvSpPr>
          <p:nvPr>
            <p:ph type="dt" sz="half" idx="10"/>
          </p:nvPr>
        </p:nvSpPr>
        <p:spPr/>
        <p:txBody>
          <a:bodyPr/>
          <a:lstStyle/>
          <a:p>
            <a:fld id="{3B109A9D-47B8-417D-B07E-B4A6219CB7A0}" type="datetimeFigureOut">
              <a:rPr lang="it-IT" smtClean="0"/>
              <a:t>25/03/2023</a:t>
            </a:fld>
            <a:endParaRPr lang="it-IT"/>
          </a:p>
        </p:txBody>
      </p:sp>
      <p:sp>
        <p:nvSpPr>
          <p:cNvPr id="6" name="Segnaposto piè di pagina 5">
            <a:extLst>
              <a:ext uri="{FF2B5EF4-FFF2-40B4-BE49-F238E27FC236}">
                <a16:creationId xmlns:a16="http://schemas.microsoft.com/office/drawing/2014/main" id="{4634D766-ADEC-0778-9549-6A7A3407EF5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60A31B9-4C90-FB8B-5356-DF3E1DB7D825}"/>
              </a:ext>
            </a:extLst>
          </p:cNvPr>
          <p:cNvSpPr>
            <a:spLocks noGrp="1"/>
          </p:cNvSpPr>
          <p:nvPr>
            <p:ph type="sldNum" sz="quarter" idx="12"/>
          </p:nvPr>
        </p:nvSpPr>
        <p:spPr/>
        <p:txBody>
          <a:bodyPr/>
          <a:lstStyle/>
          <a:p>
            <a:fld id="{BCCAC6FA-B0FB-4F4E-BF25-6B8D78A61CC7}" type="slidenum">
              <a:rPr lang="it-IT" smtClean="0"/>
              <a:t>‹N›</a:t>
            </a:fld>
            <a:endParaRPr lang="it-IT"/>
          </a:p>
        </p:txBody>
      </p:sp>
    </p:spTree>
    <p:extLst>
      <p:ext uri="{BB962C8B-B14F-4D97-AF65-F5344CB8AC3E}">
        <p14:creationId xmlns:p14="http://schemas.microsoft.com/office/powerpoint/2010/main" val="1310932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87492A-651B-2DC6-EFFB-DF0DD90D1119}"/>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05BFD71-C0BB-B5DA-D52F-4991AF8CCD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31418FDA-9090-34EB-1F4A-9D7028642480}"/>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7A7A1B44-2736-8DCF-C9C5-28D1EC02EA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0D87DBAF-04C6-6B9C-E316-50A861B2AB2D}"/>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5A3B0FDE-CB4B-044A-AA04-23E3A2DEC264}"/>
              </a:ext>
            </a:extLst>
          </p:cNvPr>
          <p:cNvSpPr>
            <a:spLocks noGrp="1"/>
          </p:cNvSpPr>
          <p:nvPr>
            <p:ph type="dt" sz="half" idx="10"/>
          </p:nvPr>
        </p:nvSpPr>
        <p:spPr/>
        <p:txBody>
          <a:bodyPr/>
          <a:lstStyle/>
          <a:p>
            <a:fld id="{3B109A9D-47B8-417D-B07E-B4A6219CB7A0}" type="datetimeFigureOut">
              <a:rPr lang="it-IT" smtClean="0"/>
              <a:t>25/03/2023</a:t>
            </a:fld>
            <a:endParaRPr lang="it-IT"/>
          </a:p>
        </p:txBody>
      </p:sp>
      <p:sp>
        <p:nvSpPr>
          <p:cNvPr id="8" name="Segnaposto piè di pagina 7">
            <a:extLst>
              <a:ext uri="{FF2B5EF4-FFF2-40B4-BE49-F238E27FC236}">
                <a16:creationId xmlns:a16="http://schemas.microsoft.com/office/drawing/2014/main" id="{69A929BC-F235-717A-81A1-C2B73A82A928}"/>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14C9E4B0-B70B-E342-9240-FB4A0D6FEAEF}"/>
              </a:ext>
            </a:extLst>
          </p:cNvPr>
          <p:cNvSpPr>
            <a:spLocks noGrp="1"/>
          </p:cNvSpPr>
          <p:nvPr>
            <p:ph type="sldNum" sz="quarter" idx="12"/>
          </p:nvPr>
        </p:nvSpPr>
        <p:spPr/>
        <p:txBody>
          <a:bodyPr/>
          <a:lstStyle/>
          <a:p>
            <a:fld id="{BCCAC6FA-B0FB-4F4E-BF25-6B8D78A61CC7}" type="slidenum">
              <a:rPr lang="it-IT" smtClean="0"/>
              <a:t>‹N›</a:t>
            </a:fld>
            <a:endParaRPr lang="it-IT"/>
          </a:p>
        </p:txBody>
      </p:sp>
    </p:spTree>
    <p:extLst>
      <p:ext uri="{BB962C8B-B14F-4D97-AF65-F5344CB8AC3E}">
        <p14:creationId xmlns:p14="http://schemas.microsoft.com/office/powerpoint/2010/main" val="2394809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49A6AB-3722-0DA9-BB96-F74BD492776C}"/>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BA963D4A-D69B-8E8F-348A-8A44D75B9606}"/>
              </a:ext>
            </a:extLst>
          </p:cNvPr>
          <p:cNvSpPr>
            <a:spLocks noGrp="1"/>
          </p:cNvSpPr>
          <p:nvPr>
            <p:ph type="dt" sz="half" idx="10"/>
          </p:nvPr>
        </p:nvSpPr>
        <p:spPr/>
        <p:txBody>
          <a:bodyPr/>
          <a:lstStyle/>
          <a:p>
            <a:fld id="{3B109A9D-47B8-417D-B07E-B4A6219CB7A0}" type="datetimeFigureOut">
              <a:rPr lang="it-IT" smtClean="0"/>
              <a:t>25/03/2023</a:t>
            </a:fld>
            <a:endParaRPr lang="it-IT"/>
          </a:p>
        </p:txBody>
      </p:sp>
      <p:sp>
        <p:nvSpPr>
          <p:cNvPr id="4" name="Segnaposto piè di pagina 3">
            <a:extLst>
              <a:ext uri="{FF2B5EF4-FFF2-40B4-BE49-F238E27FC236}">
                <a16:creationId xmlns:a16="http://schemas.microsoft.com/office/drawing/2014/main" id="{FD92A677-5919-680B-07C0-1FE39D1CA0F2}"/>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9104A866-0EC5-9537-B448-1AB4AA094FCF}"/>
              </a:ext>
            </a:extLst>
          </p:cNvPr>
          <p:cNvSpPr>
            <a:spLocks noGrp="1"/>
          </p:cNvSpPr>
          <p:nvPr>
            <p:ph type="sldNum" sz="quarter" idx="12"/>
          </p:nvPr>
        </p:nvSpPr>
        <p:spPr/>
        <p:txBody>
          <a:bodyPr/>
          <a:lstStyle/>
          <a:p>
            <a:fld id="{BCCAC6FA-B0FB-4F4E-BF25-6B8D78A61CC7}" type="slidenum">
              <a:rPr lang="it-IT" smtClean="0"/>
              <a:t>‹N›</a:t>
            </a:fld>
            <a:endParaRPr lang="it-IT"/>
          </a:p>
        </p:txBody>
      </p:sp>
    </p:spTree>
    <p:extLst>
      <p:ext uri="{BB962C8B-B14F-4D97-AF65-F5344CB8AC3E}">
        <p14:creationId xmlns:p14="http://schemas.microsoft.com/office/powerpoint/2010/main" val="4274351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723E3565-8C21-E941-641F-5ED6B43DC39B}"/>
              </a:ext>
            </a:extLst>
          </p:cNvPr>
          <p:cNvSpPr>
            <a:spLocks noGrp="1"/>
          </p:cNvSpPr>
          <p:nvPr>
            <p:ph type="dt" sz="half" idx="10"/>
          </p:nvPr>
        </p:nvSpPr>
        <p:spPr/>
        <p:txBody>
          <a:bodyPr/>
          <a:lstStyle/>
          <a:p>
            <a:fld id="{3B109A9D-47B8-417D-B07E-B4A6219CB7A0}" type="datetimeFigureOut">
              <a:rPr lang="it-IT" smtClean="0"/>
              <a:t>25/03/2023</a:t>
            </a:fld>
            <a:endParaRPr lang="it-IT"/>
          </a:p>
        </p:txBody>
      </p:sp>
      <p:sp>
        <p:nvSpPr>
          <p:cNvPr id="3" name="Segnaposto piè di pagina 2">
            <a:extLst>
              <a:ext uri="{FF2B5EF4-FFF2-40B4-BE49-F238E27FC236}">
                <a16:creationId xmlns:a16="http://schemas.microsoft.com/office/drawing/2014/main" id="{6BB732E6-325C-6AAF-DDCB-44803BC6C375}"/>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31406CB5-BC24-5BE2-5DE5-B4E0DB43BF0A}"/>
              </a:ext>
            </a:extLst>
          </p:cNvPr>
          <p:cNvSpPr>
            <a:spLocks noGrp="1"/>
          </p:cNvSpPr>
          <p:nvPr>
            <p:ph type="sldNum" sz="quarter" idx="12"/>
          </p:nvPr>
        </p:nvSpPr>
        <p:spPr/>
        <p:txBody>
          <a:bodyPr/>
          <a:lstStyle/>
          <a:p>
            <a:fld id="{BCCAC6FA-B0FB-4F4E-BF25-6B8D78A61CC7}" type="slidenum">
              <a:rPr lang="it-IT" smtClean="0"/>
              <a:t>‹N›</a:t>
            </a:fld>
            <a:endParaRPr lang="it-IT"/>
          </a:p>
        </p:txBody>
      </p:sp>
    </p:spTree>
    <p:extLst>
      <p:ext uri="{BB962C8B-B14F-4D97-AF65-F5344CB8AC3E}">
        <p14:creationId xmlns:p14="http://schemas.microsoft.com/office/powerpoint/2010/main" val="3090142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085B6E-890D-327E-EFCB-835E72B56F9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FC843A6-6CB7-289C-BEE3-EDC9FEEC2E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BBA55C5A-C844-91E5-2906-A864D045E2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BB9FE52-7AD9-4A1D-3B86-D14E2059DCFC}"/>
              </a:ext>
            </a:extLst>
          </p:cNvPr>
          <p:cNvSpPr>
            <a:spLocks noGrp="1"/>
          </p:cNvSpPr>
          <p:nvPr>
            <p:ph type="dt" sz="half" idx="10"/>
          </p:nvPr>
        </p:nvSpPr>
        <p:spPr/>
        <p:txBody>
          <a:bodyPr/>
          <a:lstStyle/>
          <a:p>
            <a:fld id="{3B109A9D-47B8-417D-B07E-B4A6219CB7A0}" type="datetimeFigureOut">
              <a:rPr lang="it-IT" smtClean="0"/>
              <a:t>25/03/2023</a:t>
            </a:fld>
            <a:endParaRPr lang="it-IT"/>
          </a:p>
        </p:txBody>
      </p:sp>
      <p:sp>
        <p:nvSpPr>
          <p:cNvPr id="6" name="Segnaposto piè di pagina 5">
            <a:extLst>
              <a:ext uri="{FF2B5EF4-FFF2-40B4-BE49-F238E27FC236}">
                <a16:creationId xmlns:a16="http://schemas.microsoft.com/office/drawing/2014/main" id="{E12BDE9D-AE2C-7F81-57FD-BEAFD86530F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8CD6F88-3566-C140-DE43-0015EA6A65D0}"/>
              </a:ext>
            </a:extLst>
          </p:cNvPr>
          <p:cNvSpPr>
            <a:spLocks noGrp="1"/>
          </p:cNvSpPr>
          <p:nvPr>
            <p:ph type="sldNum" sz="quarter" idx="12"/>
          </p:nvPr>
        </p:nvSpPr>
        <p:spPr/>
        <p:txBody>
          <a:bodyPr/>
          <a:lstStyle/>
          <a:p>
            <a:fld id="{BCCAC6FA-B0FB-4F4E-BF25-6B8D78A61CC7}" type="slidenum">
              <a:rPr lang="it-IT" smtClean="0"/>
              <a:t>‹N›</a:t>
            </a:fld>
            <a:endParaRPr lang="it-IT"/>
          </a:p>
        </p:txBody>
      </p:sp>
    </p:spTree>
    <p:extLst>
      <p:ext uri="{BB962C8B-B14F-4D97-AF65-F5344CB8AC3E}">
        <p14:creationId xmlns:p14="http://schemas.microsoft.com/office/powerpoint/2010/main" val="186012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98E40F-8A8B-7642-21CB-425DC3B58781}"/>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3492B605-55BA-F028-59CE-6319AAAF86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9E168BE6-6AC6-5917-8758-68F4B7D93E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95C1B5F-0BAD-C8CD-6BD3-49CFE1C95F70}"/>
              </a:ext>
            </a:extLst>
          </p:cNvPr>
          <p:cNvSpPr>
            <a:spLocks noGrp="1"/>
          </p:cNvSpPr>
          <p:nvPr>
            <p:ph type="dt" sz="half" idx="10"/>
          </p:nvPr>
        </p:nvSpPr>
        <p:spPr/>
        <p:txBody>
          <a:bodyPr/>
          <a:lstStyle/>
          <a:p>
            <a:fld id="{3B109A9D-47B8-417D-B07E-B4A6219CB7A0}" type="datetimeFigureOut">
              <a:rPr lang="it-IT" smtClean="0"/>
              <a:t>25/03/2023</a:t>
            </a:fld>
            <a:endParaRPr lang="it-IT"/>
          </a:p>
        </p:txBody>
      </p:sp>
      <p:sp>
        <p:nvSpPr>
          <p:cNvPr id="6" name="Segnaposto piè di pagina 5">
            <a:extLst>
              <a:ext uri="{FF2B5EF4-FFF2-40B4-BE49-F238E27FC236}">
                <a16:creationId xmlns:a16="http://schemas.microsoft.com/office/drawing/2014/main" id="{110B0E26-D6E8-D2C7-5B8F-B546365E0F0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D098BE7-AA7E-5D8C-09F5-1A13F3A3292F}"/>
              </a:ext>
            </a:extLst>
          </p:cNvPr>
          <p:cNvSpPr>
            <a:spLocks noGrp="1"/>
          </p:cNvSpPr>
          <p:nvPr>
            <p:ph type="sldNum" sz="quarter" idx="12"/>
          </p:nvPr>
        </p:nvSpPr>
        <p:spPr/>
        <p:txBody>
          <a:bodyPr/>
          <a:lstStyle/>
          <a:p>
            <a:fld id="{BCCAC6FA-B0FB-4F4E-BF25-6B8D78A61CC7}" type="slidenum">
              <a:rPr lang="it-IT" smtClean="0"/>
              <a:t>‹N›</a:t>
            </a:fld>
            <a:endParaRPr lang="it-IT"/>
          </a:p>
        </p:txBody>
      </p:sp>
    </p:spTree>
    <p:extLst>
      <p:ext uri="{BB962C8B-B14F-4D97-AF65-F5344CB8AC3E}">
        <p14:creationId xmlns:p14="http://schemas.microsoft.com/office/powerpoint/2010/main" val="324017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942E09DC-5F13-09BE-89CE-EDB0C198E4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1944CF50-FCDE-D1DA-B8DB-556245C2C6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E8FAF9D-347A-C7C1-2724-FBE50045EF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109A9D-47B8-417D-B07E-B4A6219CB7A0}" type="datetimeFigureOut">
              <a:rPr lang="it-IT" smtClean="0"/>
              <a:t>25/03/2023</a:t>
            </a:fld>
            <a:endParaRPr lang="it-IT"/>
          </a:p>
        </p:txBody>
      </p:sp>
      <p:sp>
        <p:nvSpPr>
          <p:cNvPr id="5" name="Segnaposto piè di pagina 4">
            <a:extLst>
              <a:ext uri="{FF2B5EF4-FFF2-40B4-BE49-F238E27FC236}">
                <a16:creationId xmlns:a16="http://schemas.microsoft.com/office/drawing/2014/main" id="{58CD8406-4A65-99DE-6FE4-96A2B93526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D5447B02-8AD4-E631-7A37-65A3BF3F1D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CAC6FA-B0FB-4F4E-BF25-6B8D78A61CC7}" type="slidenum">
              <a:rPr lang="it-IT" smtClean="0"/>
              <a:t>‹N›</a:t>
            </a:fld>
            <a:endParaRPr lang="it-IT"/>
          </a:p>
        </p:txBody>
      </p:sp>
    </p:spTree>
    <p:extLst>
      <p:ext uri="{BB962C8B-B14F-4D97-AF65-F5344CB8AC3E}">
        <p14:creationId xmlns:p14="http://schemas.microsoft.com/office/powerpoint/2010/main" val="2599045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072D0FA-2A52-47E9-9850-3909971B0208}" type="datetimeFigureOut">
              <a:rPr lang="it-IT" smtClean="0"/>
              <a:t>25/03/2023</a:t>
            </a:fld>
            <a:endParaRPr lang="it-IT"/>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F13D0E5-F71C-48FE-8DFF-D77F164B9D86}" type="slidenum">
              <a:rPr lang="it-IT" smtClean="0"/>
              <a:t>‹N›</a:t>
            </a:fld>
            <a:endParaRPr lang="it-IT"/>
          </a:p>
        </p:txBody>
      </p:sp>
    </p:spTree>
    <p:extLst>
      <p:ext uri="{BB962C8B-B14F-4D97-AF65-F5344CB8AC3E}">
        <p14:creationId xmlns:p14="http://schemas.microsoft.com/office/powerpoint/2010/main" val="23612342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FEB437-7607-84BC-9854-6CC3B38A9C9E}"/>
              </a:ext>
            </a:extLst>
          </p:cNvPr>
          <p:cNvSpPr>
            <a:spLocks noGrp="1"/>
          </p:cNvSpPr>
          <p:nvPr>
            <p:ph type="ctrTitle"/>
          </p:nvPr>
        </p:nvSpPr>
        <p:spPr>
          <a:xfrm>
            <a:off x="830424" y="149290"/>
            <a:ext cx="11168743" cy="1046098"/>
          </a:xfrm>
        </p:spPr>
        <p:txBody>
          <a:bodyPr>
            <a:normAutofit fontScale="90000"/>
          </a:bodyPr>
          <a:lstStyle/>
          <a:p>
            <a:r>
              <a:rPr lang="it-IT" b="1" dirty="0">
                <a:latin typeface="+mn-lt"/>
              </a:rPr>
              <a:t>ELIO VITTORINI’S </a:t>
            </a:r>
            <a:r>
              <a:rPr lang="it-IT" b="1" i="1" dirty="0">
                <a:latin typeface="+mn-lt"/>
              </a:rPr>
              <a:t>AMERICANA</a:t>
            </a:r>
            <a:r>
              <a:rPr lang="it-IT" b="1" dirty="0">
                <a:latin typeface="+mn-lt"/>
              </a:rPr>
              <a:t> (CTD.)</a:t>
            </a:r>
          </a:p>
        </p:txBody>
      </p:sp>
      <p:pic>
        <p:nvPicPr>
          <p:cNvPr id="5" name="Immagine 4" descr="Immagine che contiene testo, quotidiano&#10;&#10;Descrizione generata automaticamente">
            <a:extLst>
              <a:ext uri="{FF2B5EF4-FFF2-40B4-BE49-F238E27FC236}">
                <a16:creationId xmlns:a16="http://schemas.microsoft.com/office/drawing/2014/main" id="{B75078F2-A969-C333-519B-D315B024F9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97024" y="1434387"/>
            <a:ext cx="1714500" cy="2667000"/>
          </a:xfrm>
          <a:prstGeom prst="rect">
            <a:avLst/>
          </a:prstGeom>
        </p:spPr>
      </p:pic>
      <p:pic>
        <p:nvPicPr>
          <p:cNvPr id="7" name="Immagine 6" descr="Immagine che contiene testo&#10;&#10;Descrizione generata automaticamente">
            <a:extLst>
              <a:ext uri="{FF2B5EF4-FFF2-40B4-BE49-F238E27FC236}">
                <a16:creationId xmlns:a16="http://schemas.microsoft.com/office/drawing/2014/main" id="{B569A9F5-3E74-9BCE-ECA7-BED0EE3BEB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5924" y="1619249"/>
            <a:ext cx="1762125" cy="2600325"/>
          </a:xfrm>
          <a:prstGeom prst="rect">
            <a:avLst/>
          </a:prstGeom>
        </p:spPr>
      </p:pic>
      <p:pic>
        <p:nvPicPr>
          <p:cNvPr id="9" name="Immagine 8" descr="Immagine che contiene testo&#10;&#10;Descrizione generata automaticamente">
            <a:extLst>
              <a:ext uri="{FF2B5EF4-FFF2-40B4-BE49-F238E27FC236}">
                <a16:creationId xmlns:a16="http://schemas.microsoft.com/office/drawing/2014/main" id="{14C987A3-6045-568A-DE38-5B7B01BCDBD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63424" y="1905001"/>
            <a:ext cx="1733550" cy="2638425"/>
          </a:xfrm>
          <a:prstGeom prst="rect">
            <a:avLst/>
          </a:prstGeom>
        </p:spPr>
      </p:pic>
      <p:pic>
        <p:nvPicPr>
          <p:cNvPr id="11" name="Immagine 10">
            <a:extLst>
              <a:ext uri="{FF2B5EF4-FFF2-40B4-BE49-F238E27FC236}">
                <a16:creationId xmlns:a16="http://schemas.microsoft.com/office/drawing/2014/main" id="{02CCF674-C8C9-5FE2-DC3A-E2A5C1874BC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86986" y="4643436"/>
            <a:ext cx="2552700" cy="1790700"/>
          </a:xfrm>
          <a:prstGeom prst="rect">
            <a:avLst/>
          </a:prstGeom>
        </p:spPr>
      </p:pic>
      <p:pic>
        <p:nvPicPr>
          <p:cNvPr id="13" name="Immagine 12" descr="Immagine che contiene testo, alcool, ricevuta&#10;&#10;Descrizione generata automaticamente">
            <a:extLst>
              <a:ext uri="{FF2B5EF4-FFF2-40B4-BE49-F238E27FC236}">
                <a16:creationId xmlns:a16="http://schemas.microsoft.com/office/drawing/2014/main" id="{85532825-A630-15CC-6324-99C93C38317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338387" y="1871971"/>
            <a:ext cx="2138363" cy="3666815"/>
          </a:xfrm>
          <a:prstGeom prst="rect">
            <a:avLst/>
          </a:prstGeom>
        </p:spPr>
      </p:pic>
    </p:spTree>
    <p:extLst>
      <p:ext uri="{BB962C8B-B14F-4D97-AF65-F5344CB8AC3E}">
        <p14:creationId xmlns:p14="http://schemas.microsoft.com/office/powerpoint/2010/main" val="1276754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252D20-15C2-0150-A941-C37663F5A311}"/>
              </a:ext>
            </a:extLst>
          </p:cNvPr>
          <p:cNvSpPr>
            <a:spLocks noGrp="1"/>
          </p:cNvSpPr>
          <p:nvPr>
            <p:ph type="title"/>
          </p:nvPr>
        </p:nvSpPr>
        <p:spPr>
          <a:xfrm>
            <a:off x="2592925" y="223935"/>
            <a:ext cx="9424904" cy="961053"/>
          </a:xfrm>
        </p:spPr>
        <p:txBody>
          <a:bodyPr>
            <a:normAutofit/>
          </a:bodyPr>
          <a:lstStyle/>
          <a:p>
            <a:r>
              <a:rPr lang="it-IT" sz="5400" b="1" dirty="0"/>
              <a:t>AFTER WORLD WAR II</a:t>
            </a:r>
            <a:endParaRPr lang="it-IT" sz="5400" b="1" i="1" dirty="0"/>
          </a:p>
        </p:txBody>
      </p:sp>
      <p:sp>
        <p:nvSpPr>
          <p:cNvPr id="3" name="Segnaposto contenuto 2">
            <a:extLst>
              <a:ext uri="{FF2B5EF4-FFF2-40B4-BE49-F238E27FC236}">
                <a16:creationId xmlns:a16="http://schemas.microsoft.com/office/drawing/2014/main" id="{58D8F8BA-599C-B9C6-BB37-6615231BF164}"/>
              </a:ext>
            </a:extLst>
          </p:cNvPr>
          <p:cNvSpPr>
            <a:spLocks noGrp="1"/>
          </p:cNvSpPr>
          <p:nvPr>
            <p:ph idx="1"/>
          </p:nvPr>
        </p:nvSpPr>
        <p:spPr>
          <a:xfrm>
            <a:off x="2589211" y="1184988"/>
            <a:ext cx="9503261" cy="5673012"/>
          </a:xfrm>
        </p:spPr>
        <p:txBody>
          <a:bodyPr>
            <a:noAutofit/>
          </a:bodyPr>
          <a:lstStyle/>
          <a:p>
            <a:r>
              <a:rPr lang="it-IT" sz="1900" dirty="0"/>
              <a:t>The fortune of </a:t>
            </a:r>
            <a:r>
              <a:rPr lang="it-IT" sz="1900" i="1" dirty="0"/>
              <a:t>Americana </a:t>
            </a:r>
            <a:r>
              <a:rPr lang="it-IT" sz="1900" dirty="0" err="1"/>
              <a:t>as</a:t>
            </a:r>
            <a:r>
              <a:rPr lang="it-IT" sz="1900" dirty="0"/>
              <a:t> a </a:t>
            </a:r>
            <a:r>
              <a:rPr lang="it-IT" sz="1900" dirty="0" err="1"/>
              <a:t>celebration</a:t>
            </a:r>
            <a:r>
              <a:rPr lang="it-IT" sz="1900" dirty="0"/>
              <a:t> of the </a:t>
            </a:r>
            <a:r>
              <a:rPr lang="it-IT" sz="1900" dirty="0" err="1"/>
              <a:t>potentialities</a:t>
            </a:r>
            <a:r>
              <a:rPr lang="it-IT" sz="1900" dirty="0"/>
              <a:t> of </a:t>
            </a:r>
            <a:r>
              <a:rPr lang="it-IT" sz="1900" dirty="0" err="1"/>
              <a:t>freedom</a:t>
            </a:r>
            <a:r>
              <a:rPr lang="it-IT" sz="1900" dirty="0"/>
              <a:t> and democracy </a:t>
            </a:r>
            <a:r>
              <a:rPr lang="it-IT" sz="1900" dirty="0" err="1"/>
              <a:t>as</a:t>
            </a:r>
            <a:r>
              <a:rPr lang="it-IT" sz="1900" dirty="0"/>
              <a:t> </a:t>
            </a:r>
            <a:r>
              <a:rPr lang="it-IT" sz="1900" dirty="0" err="1"/>
              <a:t>they</a:t>
            </a:r>
            <a:r>
              <a:rPr lang="it-IT" sz="1900" dirty="0"/>
              <a:t> </a:t>
            </a:r>
            <a:r>
              <a:rPr lang="it-IT" sz="1900" dirty="0" err="1"/>
              <a:t>were</a:t>
            </a:r>
            <a:r>
              <a:rPr lang="it-IT" sz="1900" dirty="0"/>
              <a:t> </a:t>
            </a:r>
            <a:r>
              <a:rPr lang="it-IT" sz="1900" dirty="0" err="1"/>
              <a:t>represented</a:t>
            </a:r>
            <a:r>
              <a:rPr lang="it-IT" sz="1900" dirty="0"/>
              <a:t> in American literature </a:t>
            </a:r>
            <a:r>
              <a:rPr lang="it-IT" sz="1900" dirty="0" err="1"/>
              <a:t>had</a:t>
            </a:r>
            <a:r>
              <a:rPr lang="it-IT" sz="1900" dirty="0"/>
              <a:t> to </a:t>
            </a:r>
            <a:r>
              <a:rPr lang="it-IT" sz="1900" dirty="0" err="1"/>
              <a:t>undergo</a:t>
            </a:r>
            <a:r>
              <a:rPr lang="it-IT" sz="1900" dirty="0"/>
              <a:t> a </a:t>
            </a:r>
            <a:r>
              <a:rPr lang="it-IT" sz="1900" dirty="0" err="1"/>
              <a:t>serious</a:t>
            </a:r>
            <a:r>
              <a:rPr lang="it-IT" sz="1900" dirty="0"/>
              <a:t> </a:t>
            </a:r>
            <a:r>
              <a:rPr lang="it-IT" sz="1900" dirty="0" err="1"/>
              <a:t>resizing</a:t>
            </a:r>
            <a:r>
              <a:rPr lang="it-IT" sz="1900" dirty="0"/>
              <a:t> after World War II, </a:t>
            </a:r>
            <a:r>
              <a:rPr lang="it-IT" sz="1900" dirty="0" err="1"/>
              <a:t>when</a:t>
            </a:r>
            <a:r>
              <a:rPr lang="it-IT" sz="1900" dirty="0"/>
              <a:t> a </a:t>
            </a:r>
            <a:r>
              <a:rPr lang="it-IT" sz="1900" dirty="0" err="1"/>
              <a:t>vast</a:t>
            </a:r>
            <a:r>
              <a:rPr lang="it-IT" sz="1900" dirty="0"/>
              <a:t> part of the </a:t>
            </a:r>
            <a:r>
              <a:rPr lang="it-IT" sz="1900" dirty="0" err="1"/>
              <a:t>Italian</a:t>
            </a:r>
            <a:r>
              <a:rPr lang="it-IT" sz="1900" dirty="0"/>
              <a:t> </a:t>
            </a:r>
            <a:r>
              <a:rPr lang="it-IT" sz="1900" dirty="0" err="1"/>
              <a:t>intelligentsjia</a:t>
            </a:r>
            <a:r>
              <a:rPr lang="it-IT" sz="1900" dirty="0"/>
              <a:t> (Vittorini and Pavese) </a:t>
            </a:r>
            <a:r>
              <a:rPr lang="it-IT" sz="1900" dirty="0" err="1"/>
              <a:t>adhered</a:t>
            </a:r>
            <a:r>
              <a:rPr lang="it-IT" sz="1900" dirty="0"/>
              <a:t> to the </a:t>
            </a:r>
            <a:r>
              <a:rPr lang="it-IT" sz="1900" dirty="0" err="1"/>
              <a:t>Communist</a:t>
            </a:r>
            <a:r>
              <a:rPr lang="it-IT" sz="1900" dirty="0"/>
              <a:t> </a:t>
            </a:r>
            <a:r>
              <a:rPr lang="it-IT" sz="1900" dirty="0" err="1"/>
              <a:t>ideology</a:t>
            </a:r>
            <a:r>
              <a:rPr lang="it-IT" sz="1900" dirty="0"/>
              <a:t>. The United States </a:t>
            </a:r>
            <a:r>
              <a:rPr lang="it-IT" sz="1900" dirty="0" err="1"/>
              <a:t>immediately</a:t>
            </a:r>
            <a:r>
              <a:rPr lang="it-IT" sz="1900" dirty="0"/>
              <a:t> </a:t>
            </a:r>
            <a:r>
              <a:rPr lang="it-IT" sz="1900" dirty="0" err="1"/>
              <a:t>became</a:t>
            </a:r>
            <a:r>
              <a:rPr lang="it-IT" sz="1900" dirty="0"/>
              <a:t> </a:t>
            </a:r>
            <a:r>
              <a:rPr lang="it-IT" sz="1900" dirty="0" err="1"/>
              <a:t>quite</a:t>
            </a:r>
            <a:r>
              <a:rPr lang="it-IT" sz="1900" dirty="0"/>
              <a:t> the opposite of </a:t>
            </a:r>
            <a:r>
              <a:rPr lang="it-IT" sz="1900" dirty="0" err="1"/>
              <a:t>what</a:t>
            </a:r>
            <a:r>
              <a:rPr lang="it-IT" sz="1900" dirty="0"/>
              <a:t> </a:t>
            </a:r>
            <a:r>
              <a:rPr lang="it-IT" sz="1900" dirty="0" err="1"/>
              <a:t>it</a:t>
            </a:r>
            <a:r>
              <a:rPr lang="it-IT" sz="1900" dirty="0"/>
              <a:t> </a:t>
            </a:r>
            <a:r>
              <a:rPr lang="it-IT" sz="1900" dirty="0" err="1"/>
              <a:t>had</a:t>
            </a:r>
            <a:r>
              <a:rPr lang="it-IT" sz="1900" dirty="0"/>
              <a:t> </a:t>
            </a:r>
            <a:r>
              <a:rPr lang="it-IT" sz="1900" dirty="0" err="1"/>
              <a:t>seemed</a:t>
            </a:r>
            <a:r>
              <a:rPr lang="it-IT" sz="1900" dirty="0"/>
              <a:t> a </a:t>
            </a:r>
            <a:r>
              <a:rPr lang="it-IT" sz="1900" dirty="0" err="1"/>
              <a:t>few</a:t>
            </a:r>
            <a:r>
              <a:rPr lang="it-IT" sz="1900" dirty="0"/>
              <a:t> </a:t>
            </a:r>
            <a:r>
              <a:rPr lang="it-IT" sz="1900" dirty="0" err="1"/>
              <a:t>years</a:t>
            </a:r>
            <a:r>
              <a:rPr lang="it-IT" sz="1900" dirty="0"/>
              <a:t> </a:t>
            </a:r>
            <a:r>
              <a:rPr lang="it-IT" sz="1900" dirty="0" err="1"/>
              <a:t>before</a:t>
            </a:r>
            <a:r>
              <a:rPr lang="it-IT" sz="1900" dirty="0"/>
              <a:t>. </a:t>
            </a:r>
            <a:r>
              <a:rPr lang="it-IT" sz="1900" dirty="0" err="1"/>
              <a:t>Instead</a:t>
            </a:r>
            <a:r>
              <a:rPr lang="it-IT" sz="1900" dirty="0"/>
              <a:t> of the </a:t>
            </a:r>
            <a:r>
              <a:rPr lang="it-IT" sz="1900" dirty="0" err="1"/>
              <a:t>defender</a:t>
            </a:r>
            <a:r>
              <a:rPr lang="it-IT" sz="1900" dirty="0"/>
              <a:t> of the </a:t>
            </a:r>
            <a:r>
              <a:rPr lang="it-IT" sz="1900" dirty="0" err="1"/>
              <a:t>values</a:t>
            </a:r>
            <a:r>
              <a:rPr lang="it-IT" sz="1900" dirty="0"/>
              <a:t> of </a:t>
            </a:r>
            <a:r>
              <a:rPr lang="it-IT" sz="1900" dirty="0" err="1"/>
              <a:t>democratic</a:t>
            </a:r>
            <a:r>
              <a:rPr lang="it-IT" sz="1900" dirty="0"/>
              <a:t> progress, the USA </a:t>
            </a:r>
            <a:r>
              <a:rPr lang="it-IT" sz="1900" dirty="0" err="1"/>
              <a:t>was</a:t>
            </a:r>
            <a:r>
              <a:rPr lang="it-IT" sz="1900" dirty="0"/>
              <a:t> </a:t>
            </a:r>
            <a:r>
              <a:rPr lang="it-IT" sz="1900" dirty="0" err="1"/>
              <a:t>now</a:t>
            </a:r>
            <a:r>
              <a:rPr lang="it-IT" sz="1900" dirty="0"/>
              <a:t> </a:t>
            </a:r>
            <a:r>
              <a:rPr lang="it-IT" sz="1900" dirty="0" err="1"/>
              <a:t>seen</a:t>
            </a:r>
            <a:r>
              <a:rPr lang="it-IT" sz="1900" dirty="0"/>
              <a:t> </a:t>
            </a:r>
            <a:r>
              <a:rPr lang="it-IT" sz="1900" dirty="0" err="1"/>
              <a:t>as</a:t>
            </a:r>
            <a:r>
              <a:rPr lang="it-IT" sz="1900" dirty="0"/>
              <a:t> </a:t>
            </a:r>
            <a:r>
              <a:rPr lang="it-IT" sz="1900" b="1" dirty="0">
                <a:solidFill>
                  <a:schemeClr val="accent1"/>
                </a:solidFill>
              </a:rPr>
              <a:t>a social and </a:t>
            </a:r>
            <a:r>
              <a:rPr lang="it-IT" sz="1900" b="1" dirty="0" err="1">
                <a:solidFill>
                  <a:schemeClr val="accent1"/>
                </a:solidFill>
              </a:rPr>
              <a:t>economic</a:t>
            </a:r>
            <a:r>
              <a:rPr lang="it-IT" sz="1900" b="1" dirty="0">
                <a:solidFill>
                  <a:schemeClr val="accent1"/>
                </a:solidFill>
              </a:rPr>
              <a:t> system </a:t>
            </a:r>
            <a:r>
              <a:rPr lang="it-IT" sz="1900" b="1" dirty="0" err="1">
                <a:solidFill>
                  <a:schemeClr val="accent1"/>
                </a:solidFill>
              </a:rPr>
              <a:t>bent</a:t>
            </a:r>
            <a:r>
              <a:rPr lang="it-IT" sz="1900" b="1" dirty="0">
                <a:solidFill>
                  <a:schemeClr val="accent1"/>
                </a:solidFill>
              </a:rPr>
              <a:t> on </a:t>
            </a:r>
            <a:r>
              <a:rPr lang="it-IT" sz="1900" b="1" dirty="0" err="1">
                <a:solidFill>
                  <a:schemeClr val="accent1"/>
                </a:solidFill>
              </a:rPr>
              <a:t>defending</a:t>
            </a:r>
            <a:r>
              <a:rPr lang="it-IT" sz="1900" b="1" dirty="0">
                <a:solidFill>
                  <a:schemeClr val="accent1"/>
                </a:solidFill>
              </a:rPr>
              <a:t> </a:t>
            </a:r>
            <a:r>
              <a:rPr lang="it-IT" sz="1900" b="1" dirty="0" err="1">
                <a:solidFill>
                  <a:schemeClr val="accent1"/>
                </a:solidFill>
              </a:rPr>
              <a:t>only</a:t>
            </a:r>
            <a:r>
              <a:rPr lang="it-IT" sz="1900" b="1" dirty="0">
                <a:solidFill>
                  <a:schemeClr val="accent1"/>
                </a:solidFill>
              </a:rPr>
              <a:t> </a:t>
            </a:r>
            <a:r>
              <a:rPr lang="it-IT" sz="1900" b="1" dirty="0" err="1">
                <a:solidFill>
                  <a:schemeClr val="accent1"/>
                </a:solidFill>
              </a:rPr>
              <a:t>its</a:t>
            </a:r>
            <a:r>
              <a:rPr lang="it-IT" sz="1900" b="1" dirty="0">
                <a:solidFill>
                  <a:schemeClr val="accent1"/>
                </a:solidFill>
              </a:rPr>
              <a:t> </a:t>
            </a:r>
            <a:r>
              <a:rPr lang="it-IT" sz="1900" b="1" dirty="0" err="1">
                <a:solidFill>
                  <a:schemeClr val="accent1"/>
                </a:solidFill>
              </a:rPr>
              <a:t>interests</a:t>
            </a:r>
            <a:r>
              <a:rPr lang="it-IT" sz="1900" dirty="0"/>
              <a:t>.</a:t>
            </a:r>
          </a:p>
          <a:p>
            <a:r>
              <a:rPr lang="it-IT" sz="1900" dirty="0"/>
              <a:t>In 1946 Vittorini </a:t>
            </a:r>
            <a:r>
              <a:rPr lang="it-IT" sz="1900" dirty="0" err="1"/>
              <a:t>started</a:t>
            </a:r>
            <a:r>
              <a:rPr lang="it-IT" sz="1900" dirty="0"/>
              <a:t> publishing in </a:t>
            </a:r>
            <a:r>
              <a:rPr lang="it-IT" sz="1900" i="1" dirty="0"/>
              <a:t>Il Politecnico </a:t>
            </a:r>
            <a:r>
              <a:rPr lang="it-IT" sz="1900" dirty="0"/>
              <a:t>a</a:t>
            </a:r>
            <a:r>
              <a:rPr lang="it-IT" sz="1900" i="1" dirty="0"/>
              <a:t> </a:t>
            </a:r>
            <a:r>
              <a:rPr lang="it-IT" sz="1900" b="1" i="1" dirty="0">
                <a:solidFill>
                  <a:schemeClr val="accent1"/>
                </a:solidFill>
              </a:rPr>
              <a:t>Breve storia della letteratura americana</a:t>
            </a:r>
            <a:r>
              <a:rPr lang="it-IT" sz="1900" b="1" dirty="0">
                <a:solidFill>
                  <a:schemeClr val="accent1"/>
                </a:solidFill>
              </a:rPr>
              <a:t> </a:t>
            </a:r>
            <a:r>
              <a:rPr lang="it-IT" sz="1900" dirty="0" err="1"/>
              <a:t>which</a:t>
            </a:r>
            <a:r>
              <a:rPr lang="it-IT" sz="1900" dirty="0"/>
              <a:t> </a:t>
            </a:r>
            <a:r>
              <a:rPr lang="it-IT" sz="1900" dirty="0" err="1"/>
              <a:t>was</a:t>
            </a:r>
            <a:r>
              <a:rPr lang="it-IT" sz="1900" dirty="0"/>
              <a:t> </a:t>
            </a:r>
            <a:r>
              <a:rPr lang="it-IT" sz="1900" dirty="0" err="1"/>
              <a:t>actually</a:t>
            </a:r>
            <a:r>
              <a:rPr lang="it-IT" sz="1900" dirty="0"/>
              <a:t> the </a:t>
            </a:r>
            <a:r>
              <a:rPr lang="it-IT" sz="1900" dirty="0" err="1"/>
              <a:t>collection</a:t>
            </a:r>
            <a:r>
              <a:rPr lang="it-IT" sz="1900" dirty="0"/>
              <a:t> of </a:t>
            </a:r>
            <a:r>
              <a:rPr lang="it-IT" sz="1900" dirty="0" err="1"/>
              <a:t>his</a:t>
            </a:r>
            <a:r>
              <a:rPr lang="it-IT" sz="1900" dirty="0"/>
              <a:t> </a:t>
            </a:r>
            <a:r>
              <a:rPr lang="it-IT" sz="1900" dirty="0" err="1"/>
              <a:t>introductory</a:t>
            </a:r>
            <a:r>
              <a:rPr lang="it-IT" sz="1900" dirty="0"/>
              <a:t> </a:t>
            </a:r>
            <a:r>
              <a:rPr lang="it-IT" sz="1900" i="1" dirty="0"/>
              <a:t>corsivi</a:t>
            </a:r>
            <a:r>
              <a:rPr lang="it-IT" sz="1900" dirty="0"/>
              <a:t> to the </a:t>
            </a:r>
            <a:r>
              <a:rPr lang="it-IT" sz="1900" dirty="0" err="1"/>
              <a:t>sections</a:t>
            </a:r>
            <a:r>
              <a:rPr lang="it-IT" sz="1900" dirty="0"/>
              <a:t> of </a:t>
            </a:r>
            <a:r>
              <a:rPr lang="it-IT" sz="1900" i="1" dirty="0"/>
              <a:t>Americana</a:t>
            </a:r>
            <a:r>
              <a:rPr lang="it-IT" sz="1900" dirty="0"/>
              <a:t>. He </a:t>
            </a:r>
            <a:r>
              <a:rPr lang="it-IT" sz="1900" dirty="0" err="1"/>
              <a:t>was</a:t>
            </a:r>
            <a:r>
              <a:rPr lang="it-IT" sz="1900" dirty="0"/>
              <a:t> </a:t>
            </a:r>
            <a:r>
              <a:rPr lang="it-IT" sz="1900" dirty="0" err="1"/>
              <a:t>now</a:t>
            </a:r>
            <a:r>
              <a:rPr lang="it-IT" sz="1900" dirty="0"/>
              <a:t> </a:t>
            </a:r>
            <a:r>
              <a:rPr lang="it-IT" sz="1900" dirty="0" err="1"/>
              <a:t>much</a:t>
            </a:r>
            <a:r>
              <a:rPr lang="it-IT" sz="1900" dirty="0"/>
              <a:t> more </a:t>
            </a:r>
            <a:r>
              <a:rPr lang="it-IT" sz="1900" dirty="0" err="1"/>
              <a:t>interested</a:t>
            </a:r>
            <a:r>
              <a:rPr lang="it-IT" sz="1900" dirty="0"/>
              <a:t> in </a:t>
            </a:r>
            <a:r>
              <a:rPr lang="it-IT" sz="1900" dirty="0" err="1"/>
              <a:t>manifesting</a:t>
            </a:r>
            <a:r>
              <a:rPr lang="it-IT" sz="1900" dirty="0"/>
              <a:t> </a:t>
            </a:r>
            <a:r>
              <a:rPr lang="it-IT" sz="1900" dirty="0" err="1"/>
              <a:t>his</a:t>
            </a:r>
            <a:r>
              <a:rPr lang="it-IT" sz="1900" dirty="0"/>
              <a:t> </a:t>
            </a:r>
            <a:r>
              <a:rPr lang="it-IT" sz="1900" dirty="0" err="1"/>
              <a:t>own</a:t>
            </a:r>
            <a:r>
              <a:rPr lang="it-IT" sz="1900" dirty="0"/>
              <a:t> vision of American literature </a:t>
            </a:r>
            <a:r>
              <a:rPr lang="it-IT" sz="1900" dirty="0" err="1"/>
              <a:t>than</a:t>
            </a:r>
            <a:r>
              <a:rPr lang="it-IT" sz="1900" dirty="0"/>
              <a:t> in </a:t>
            </a:r>
            <a:r>
              <a:rPr lang="it-IT" sz="1900" dirty="0" err="1"/>
              <a:t>revising</a:t>
            </a:r>
            <a:r>
              <a:rPr lang="it-IT" sz="1900" dirty="0"/>
              <a:t> the </a:t>
            </a:r>
            <a:r>
              <a:rPr lang="it-IT" sz="1900" dirty="0" err="1"/>
              <a:t>anthology</a:t>
            </a:r>
            <a:r>
              <a:rPr lang="it-IT" sz="1900" dirty="0"/>
              <a:t>, and so </a:t>
            </a:r>
            <a:r>
              <a:rPr lang="it-IT" sz="1900" i="1" dirty="0"/>
              <a:t>Americana</a:t>
            </a:r>
            <a:r>
              <a:rPr lang="it-IT" sz="1900" dirty="0"/>
              <a:t> </a:t>
            </a:r>
            <a:r>
              <a:rPr lang="it-IT" sz="1900" dirty="0" err="1"/>
              <a:t>was</a:t>
            </a:r>
            <a:r>
              <a:rPr lang="it-IT" sz="1900" dirty="0"/>
              <a:t> re-</a:t>
            </a:r>
            <a:r>
              <a:rPr lang="it-IT" sz="1900" dirty="0" err="1"/>
              <a:t>published</a:t>
            </a:r>
            <a:r>
              <a:rPr lang="it-IT" sz="1900" dirty="0"/>
              <a:t> in 1947 </a:t>
            </a:r>
            <a:r>
              <a:rPr lang="it-IT" sz="1900" dirty="0" err="1"/>
              <a:t>without</a:t>
            </a:r>
            <a:r>
              <a:rPr lang="it-IT" sz="1900" dirty="0"/>
              <a:t> </a:t>
            </a:r>
            <a:r>
              <a:rPr lang="it-IT" sz="1900" dirty="0" err="1"/>
              <a:t>his</a:t>
            </a:r>
            <a:r>
              <a:rPr lang="it-IT" sz="1900" dirty="0"/>
              <a:t> </a:t>
            </a:r>
            <a:r>
              <a:rPr lang="it-IT" sz="1900" dirty="0" err="1"/>
              <a:t>intervention</a:t>
            </a:r>
            <a:r>
              <a:rPr lang="it-IT" sz="1900" dirty="0"/>
              <a:t>. In a </a:t>
            </a:r>
            <a:r>
              <a:rPr lang="it-IT" sz="1900" dirty="0" err="1"/>
              <a:t>letter</a:t>
            </a:r>
            <a:r>
              <a:rPr lang="it-IT" sz="1900" dirty="0"/>
              <a:t> he </a:t>
            </a:r>
            <a:r>
              <a:rPr lang="it-IT" sz="1900" dirty="0" err="1"/>
              <a:t>explained</a:t>
            </a:r>
            <a:r>
              <a:rPr lang="it-IT" sz="1900" dirty="0"/>
              <a:t> the </a:t>
            </a:r>
            <a:r>
              <a:rPr lang="it-IT" sz="1900" dirty="0" err="1"/>
              <a:t>reasons</a:t>
            </a:r>
            <a:r>
              <a:rPr lang="it-IT" sz="1900" dirty="0"/>
              <a:t> </a:t>
            </a:r>
            <a:r>
              <a:rPr lang="it-IT" sz="1900" dirty="0" err="1"/>
              <a:t>why</a:t>
            </a:r>
            <a:r>
              <a:rPr lang="it-IT" sz="1900" dirty="0"/>
              <a:t> he </a:t>
            </a:r>
            <a:r>
              <a:rPr lang="it-IT" sz="1900" dirty="0" err="1"/>
              <a:t>was</a:t>
            </a:r>
            <a:r>
              <a:rPr lang="it-IT" sz="1900" dirty="0"/>
              <a:t> publishing </a:t>
            </a:r>
            <a:r>
              <a:rPr lang="it-IT" sz="1900" dirty="0" err="1"/>
              <a:t>instead</a:t>
            </a:r>
            <a:r>
              <a:rPr lang="it-IT" sz="1900" dirty="0"/>
              <a:t> the </a:t>
            </a:r>
            <a:r>
              <a:rPr lang="it-IT" sz="1900" i="1" dirty="0"/>
              <a:t>Breve storia</a:t>
            </a:r>
            <a:r>
              <a:rPr lang="it-IT" sz="1900" dirty="0"/>
              <a:t>: </a:t>
            </a:r>
            <a:r>
              <a:rPr lang="en-US" sz="1900" dirty="0"/>
              <a:t>“</a:t>
            </a:r>
            <a:r>
              <a:rPr lang="it-IT" sz="1900" dirty="0"/>
              <a:t>la letteratura americana è l’unica che coincida, dalla sua nascita, con l’età moderna e possa chiamarsi completamente moderna. Tutte le altre letterature conservano, pur nei loro aspetti contemporanei, caratteri umanistici e medioevali. Scriverne la storia è scrivere la storia anche dell’umanesimo e del medioevo, mentre </a:t>
            </a:r>
            <a:r>
              <a:rPr lang="it-IT" sz="1900" b="1" dirty="0">
                <a:solidFill>
                  <a:schemeClr val="accent1"/>
                </a:solidFill>
              </a:rPr>
              <a:t>scrivendo la storia dell’americana si scrive soltanto dell’età moderna e si può isolare la modernità in se stessa</a:t>
            </a:r>
            <a:r>
              <a:rPr lang="it-IT" sz="1900" dirty="0"/>
              <a:t>, coglierla come tale, studiarla come soltanto tale</a:t>
            </a:r>
            <a:r>
              <a:rPr lang="en-US" sz="1900" dirty="0"/>
              <a:t>.”</a:t>
            </a:r>
          </a:p>
        </p:txBody>
      </p:sp>
    </p:spTree>
    <p:extLst>
      <p:ext uri="{BB962C8B-B14F-4D97-AF65-F5344CB8AC3E}">
        <p14:creationId xmlns:p14="http://schemas.microsoft.com/office/powerpoint/2010/main" val="3592124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FCE7B9-84C2-2DC9-0310-6F52A7B6487A}"/>
              </a:ext>
            </a:extLst>
          </p:cNvPr>
          <p:cNvSpPr>
            <a:spLocks noGrp="1"/>
          </p:cNvSpPr>
          <p:nvPr>
            <p:ph type="title"/>
          </p:nvPr>
        </p:nvSpPr>
        <p:spPr/>
        <p:txBody>
          <a:bodyPr>
            <a:normAutofit/>
          </a:bodyPr>
          <a:lstStyle/>
          <a:p>
            <a:r>
              <a:rPr lang="it-IT" b="1" dirty="0"/>
              <a:t>THE END OF THE ITALIAN MYTH OF THE AMERICAN MYTH OF </a:t>
            </a:r>
            <a:r>
              <a:rPr lang="it-IT" b="1" i="1" dirty="0"/>
              <a:t>AMERICANA</a:t>
            </a:r>
          </a:p>
        </p:txBody>
      </p:sp>
      <p:sp>
        <p:nvSpPr>
          <p:cNvPr id="3" name="Segnaposto contenuto 2">
            <a:extLst>
              <a:ext uri="{FF2B5EF4-FFF2-40B4-BE49-F238E27FC236}">
                <a16:creationId xmlns:a16="http://schemas.microsoft.com/office/drawing/2014/main" id="{3C69E4AF-F84E-83FD-52FD-16D1E599595B}"/>
              </a:ext>
            </a:extLst>
          </p:cNvPr>
          <p:cNvSpPr>
            <a:spLocks noGrp="1"/>
          </p:cNvSpPr>
          <p:nvPr>
            <p:ph idx="1"/>
          </p:nvPr>
        </p:nvSpPr>
        <p:spPr>
          <a:xfrm>
            <a:off x="2589212" y="2133599"/>
            <a:ext cx="8915400" cy="4435151"/>
          </a:xfrm>
        </p:spPr>
        <p:txBody>
          <a:bodyPr>
            <a:noAutofit/>
          </a:bodyPr>
          <a:lstStyle/>
          <a:p>
            <a:pPr marL="0" indent="0">
              <a:buNone/>
            </a:pPr>
            <a:r>
              <a:rPr lang="en-US" sz="1600" dirty="0"/>
              <a:t>In his posthumous </a:t>
            </a:r>
            <a:r>
              <a:rPr lang="en-US" sz="1600" b="1" i="1" dirty="0" err="1">
                <a:solidFill>
                  <a:schemeClr val="accent1"/>
                </a:solidFill>
              </a:rPr>
              <a:t>Diario</a:t>
            </a:r>
            <a:r>
              <a:rPr lang="en-US" sz="1600" dirty="0"/>
              <a:t>, Pavese had commented about </a:t>
            </a:r>
            <a:r>
              <a:rPr lang="en-US" sz="1600" dirty="0" err="1"/>
              <a:t>Vittorini’s</a:t>
            </a:r>
            <a:r>
              <a:rPr lang="en-US" sz="1600" dirty="0"/>
              <a:t> </a:t>
            </a:r>
            <a:r>
              <a:rPr lang="en-US" sz="1600" i="1" dirty="0" err="1"/>
              <a:t>corsivi</a:t>
            </a:r>
            <a:r>
              <a:rPr lang="en-US" sz="1600" dirty="0"/>
              <a:t>, “del </a:t>
            </a:r>
            <a:r>
              <a:rPr lang="en-US" sz="1600" dirty="0" err="1"/>
              <a:t>gioco</a:t>
            </a:r>
            <a:r>
              <a:rPr lang="en-US" sz="1600" dirty="0"/>
              <a:t> </a:t>
            </a:r>
            <a:r>
              <a:rPr lang="en-US" sz="1600" dirty="0" err="1"/>
              <a:t>tematico</a:t>
            </a:r>
            <a:r>
              <a:rPr lang="en-US" sz="1600" dirty="0"/>
              <a:t> </a:t>
            </a:r>
            <a:r>
              <a:rPr lang="en-US" sz="1600" dirty="0" err="1"/>
              <a:t>della</a:t>
            </a:r>
            <a:r>
              <a:rPr lang="en-US" sz="1600" dirty="0"/>
              <a:t> </a:t>
            </a:r>
            <a:r>
              <a:rPr lang="en-US" sz="1600" dirty="0" err="1"/>
              <a:t>tua</a:t>
            </a:r>
            <a:r>
              <a:rPr lang="en-US" sz="1600" dirty="0"/>
              <a:t> </a:t>
            </a:r>
            <a:r>
              <a:rPr lang="en-US" sz="1600" dirty="0" err="1"/>
              <a:t>esposizione</a:t>
            </a:r>
            <a:r>
              <a:rPr lang="en-US" sz="1600" dirty="0"/>
              <a:t>, del </a:t>
            </a:r>
            <a:r>
              <a:rPr lang="en-US" sz="1600" dirty="0" err="1"/>
              <a:t>dramma</a:t>
            </a:r>
            <a:r>
              <a:rPr lang="en-US" sz="1600" dirty="0"/>
              <a:t> di </a:t>
            </a:r>
            <a:r>
              <a:rPr lang="en-US" sz="1600" dirty="0" err="1"/>
              <a:t>corruzione</a:t>
            </a:r>
            <a:r>
              <a:rPr lang="en-US" sz="1600" dirty="0"/>
              <a:t> </a:t>
            </a:r>
            <a:r>
              <a:rPr lang="en-US" sz="1600" dirty="0" err="1"/>
              <a:t>purezza</a:t>
            </a:r>
            <a:r>
              <a:rPr lang="en-US" sz="1600" dirty="0"/>
              <a:t> </a:t>
            </a:r>
            <a:r>
              <a:rPr lang="en-US" sz="1600" dirty="0" err="1"/>
              <a:t>ferocia</a:t>
            </a:r>
            <a:r>
              <a:rPr lang="en-US" sz="1600" dirty="0"/>
              <a:t> e </a:t>
            </a:r>
            <a:r>
              <a:rPr lang="en-US" sz="1600" dirty="0" err="1"/>
              <a:t>innocenza</a:t>
            </a:r>
            <a:r>
              <a:rPr lang="en-US" sz="1600" dirty="0"/>
              <a:t> </a:t>
            </a:r>
            <a:r>
              <a:rPr lang="en-US" sz="1600" dirty="0" err="1"/>
              <a:t>che</a:t>
            </a:r>
            <a:r>
              <a:rPr lang="en-US" sz="1600" dirty="0"/>
              <a:t> </a:t>
            </a:r>
            <a:r>
              <a:rPr lang="en-US" sz="1600" dirty="0" err="1"/>
              <a:t>hai</a:t>
            </a:r>
            <a:r>
              <a:rPr lang="en-US" sz="1600" dirty="0"/>
              <a:t> </a:t>
            </a:r>
            <a:r>
              <a:rPr lang="en-US" sz="1600" dirty="0" err="1"/>
              <a:t>instaurato</a:t>
            </a:r>
            <a:r>
              <a:rPr lang="en-US" sz="1600" dirty="0"/>
              <a:t> in </a:t>
            </a:r>
            <a:r>
              <a:rPr lang="en-US" sz="1600" dirty="0" err="1"/>
              <a:t>quella</a:t>
            </a:r>
            <a:r>
              <a:rPr lang="en-US" sz="1600" dirty="0"/>
              <a:t> </a:t>
            </a:r>
            <a:r>
              <a:rPr lang="en-US" sz="1600" dirty="0" err="1"/>
              <a:t>storia</a:t>
            </a:r>
            <a:r>
              <a:rPr lang="en-US" sz="1600" dirty="0"/>
              <a:t>… E </a:t>
            </a:r>
            <a:r>
              <a:rPr lang="en-US" sz="1600" dirty="0" err="1"/>
              <a:t>siccome</a:t>
            </a:r>
            <a:r>
              <a:rPr lang="en-US" sz="1600" dirty="0"/>
              <a:t> </a:t>
            </a:r>
            <a:r>
              <a:rPr lang="en-US" sz="1600" dirty="0" err="1"/>
              <a:t>questa</a:t>
            </a:r>
            <a:r>
              <a:rPr lang="en-US" sz="1600" dirty="0"/>
              <a:t> </a:t>
            </a:r>
            <a:r>
              <a:rPr lang="en-US" sz="1600" dirty="0" err="1"/>
              <a:t>storia</a:t>
            </a:r>
            <a:r>
              <a:rPr lang="en-US" sz="1600" dirty="0"/>
              <a:t> non è </a:t>
            </a:r>
            <a:r>
              <a:rPr lang="en-US" sz="1600" dirty="0" err="1"/>
              <a:t>stata</a:t>
            </a:r>
            <a:r>
              <a:rPr lang="en-US" sz="1600" dirty="0"/>
              <a:t> </a:t>
            </a:r>
            <a:r>
              <a:rPr lang="en-US" sz="1600" dirty="0" err="1"/>
              <a:t>una</a:t>
            </a:r>
            <a:r>
              <a:rPr lang="en-US" sz="1600" dirty="0"/>
              <a:t> caccia alle </a:t>
            </a:r>
            <a:r>
              <a:rPr lang="en-US" sz="1600" dirty="0" err="1"/>
              <a:t>nuvole</a:t>
            </a:r>
            <a:r>
              <a:rPr lang="en-US" sz="1600" dirty="0"/>
              <a:t> ma un </a:t>
            </a:r>
            <a:r>
              <a:rPr lang="en-US" sz="1600" dirty="0" err="1"/>
              <a:t>attrito</a:t>
            </a:r>
            <a:r>
              <a:rPr lang="en-US" sz="1600" dirty="0"/>
              <a:t> con la </a:t>
            </a:r>
            <a:r>
              <a:rPr lang="en-US" sz="1600" dirty="0" err="1"/>
              <a:t>letteratura</a:t>
            </a:r>
            <a:r>
              <a:rPr lang="en-US" sz="1600" dirty="0"/>
              <a:t> </a:t>
            </a:r>
            <a:r>
              <a:rPr lang="en-US" sz="1600" dirty="0" err="1"/>
              <a:t>mondiale</a:t>
            </a:r>
            <a:r>
              <a:rPr lang="en-US" sz="1600" dirty="0"/>
              <a:t>… </a:t>
            </a:r>
            <a:r>
              <a:rPr lang="en-US" sz="1600" dirty="0" err="1"/>
              <a:t>risulta</a:t>
            </a:r>
            <a:r>
              <a:rPr lang="en-US" sz="1600" dirty="0"/>
              <a:t> </a:t>
            </a:r>
            <a:r>
              <a:rPr lang="en-US" sz="1600" dirty="0" err="1"/>
              <a:t>che</a:t>
            </a:r>
            <a:r>
              <a:rPr lang="en-US" sz="1600" dirty="0"/>
              <a:t> </a:t>
            </a:r>
            <a:r>
              <a:rPr lang="en-US" sz="1600" dirty="0" err="1"/>
              <a:t>tutto</a:t>
            </a:r>
            <a:r>
              <a:rPr lang="en-US" sz="1600" dirty="0"/>
              <a:t> il </a:t>
            </a:r>
            <a:r>
              <a:rPr lang="en-US" sz="1600" dirty="0" err="1"/>
              <a:t>secolo</a:t>
            </a:r>
            <a:r>
              <a:rPr lang="en-US" sz="1600" dirty="0"/>
              <a:t> e mezzo americano </a:t>
            </a:r>
            <a:r>
              <a:rPr lang="en-US" sz="1600" dirty="0" err="1"/>
              <a:t>si</a:t>
            </a:r>
            <a:r>
              <a:rPr lang="en-US" sz="1600" dirty="0"/>
              <a:t> è ridotto </a:t>
            </a:r>
            <a:r>
              <a:rPr lang="en-US" sz="1600" dirty="0" err="1"/>
              <a:t>all’evidenza</a:t>
            </a:r>
            <a:r>
              <a:rPr lang="en-US" sz="1600" dirty="0"/>
              <a:t> di </a:t>
            </a:r>
            <a:r>
              <a:rPr lang="en-US" sz="1600" b="1" dirty="0">
                <a:solidFill>
                  <a:schemeClr val="accent1"/>
                </a:solidFill>
              </a:rPr>
              <a:t>un </a:t>
            </a:r>
            <a:r>
              <a:rPr lang="en-US" sz="1600" b="1" dirty="0" err="1">
                <a:solidFill>
                  <a:schemeClr val="accent1"/>
                </a:solidFill>
              </a:rPr>
              <a:t>mito</a:t>
            </a:r>
            <a:r>
              <a:rPr lang="en-US" sz="1600" b="1" dirty="0">
                <a:solidFill>
                  <a:schemeClr val="accent1"/>
                </a:solidFill>
              </a:rPr>
              <a:t> da </a:t>
            </a:r>
            <a:r>
              <a:rPr lang="en-US" sz="1600" b="1" dirty="0" err="1">
                <a:solidFill>
                  <a:schemeClr val="accent1"/>
                </a:solidFill>
              </a:rPr>
              <a:t>noi</a:t>
            </a:r>
            <a:r>
              <a:rPr lang="en-US" sz="1600" b="1" dirty="0">
                <a:solidFill>
                  <a:schemeClr val="accent1"/>
                </a:solidFill>
              </a:rPr>
              <a:t> tutti </a:t>
            </a:r>
            <a:r>
              <a:rPr lang="en-US" sz="1600" b="1" dirty="0" err="1">
                <a:solidFill>
                  <a:schemeClr val="accent1"/>
                </a:solidFill>
              </a:rPr>
              <a:t>vissuto</a:t>
            </a:r>
            <a:r>
              <a:rPr lang="en-US" sz="1600" b="1" dirty="0">
                <a:solidFill>
                  <a:schemeClr val="accent1"/>
                </a:solidFill>
              </a:rPr>
              <a:t> e </a:t>
            </a:r>
            <a:r>
              <a:rPr lang="en-US" sz="1600" b="1" dirty="0" err="1">
                <a:solidFill>
                  <a:schemeClr val="accent1"/>
                </a:solidFill>
              </a:rPr>
              <a:t>che</a:t>
            </a:r>
            <a:r>
              <a:rPr lang="en-US" sz="1600" b="1" dirty="0">
                <a:solidFill>
                  <a:schemeClr val="accent1"/>
                </a:solidFill>
              </a:rPr>
              <a:t> </a:t>
            </a:r>
            <a:r>
              <a:rPr lang="en-US" sz="1600" b="1" dirty="0" err="1">
                <a:solidFill>
                  <a:schemeClr val="accent1"/>
                </a:solidFill>
              </a:rPr>
              <a:t>tu</a:t>
            </a:r>
            <a:r>
              <a:rPr lang="en-US" sz="1600" b="1" dirty="0">
                <a:solidFill>
                  <a:schemeClr val="accent1"/>
                </a:solidFill>
              </a:rPr>
              <a:t> ci </a:t>
            </a:r>
            <a:r>
              <a:rPr lang="en-US" sz="1600" b="1" dirty="0" err="1">
                <a:solidFill>
                  <a:schemeClr val="accent1"/>
                </a:solidFill>
              </a:rPr>
              <a:t>racconti</a:t>
            </a:r>
            <a:r>
              <a:rPr lang="en-US" sz="1600" dirty="0"/>
              <a:t>.”</a:t>
            </a:r>
          </a:p>
          <a:p>
            <a:pPr marL="0" indent="0">
              <a:buNone/>
            </a:pPr>
            <a:r>
              <a:rPr lang="en-US" sz="1600" dirty="0"/>
              <a:t>In the re-publication of his </a:t>
            </a:r>
            <a:r>
              <a:rPr lang="en-US" sz="1600" i="1" dirty="0" err="1"/>
              <a:t>corsivi</a:t>
            </a:r>
            <a:r>
              <a:rPr lang="en-US" sz="1600" i="1" dirty="0"/>
              <a:t> </a:t>
            </a:r>
            <a:r>
              <a:rPr lang="en-US" sz="1600" dirty="0"/>
              <a:t>inside</a:t>
            </a:r>
            <a:r>
              <a:rPr lang="en-US" sz="1600" i="1" dirty="0"/>
              <a:t> </a:t>
            </a:r>
            <a:r>
              <a:rPr lang="it-IT" sz="1600" i="1" dirty="0"/>
              <a:t>Diario in pubblico </a:t>
            </a:r>
            <a:r>
              <a:rPr lang="it-IT" sz="1600" dirty="0"/>
              <a:t>(1957), Vittorini </a:t>
            </a:r>
            <a:r>
              <a:rPr lang="it-IT" sz="1600" dirty="0" err="1"/>
              <a:t>took</a:t>
            </a:r>
            <a:r>
              <a:rPr lang="it-IT" sz="1600" dirty="0"/>
              <a:t> a </a:t>
            </a:r>
            <a:r>
              <a:rPr lang="it-IT" sz="1600" dirty="0" err="1"/>
              <a:t>final</a:t>
            </a:r>
            <a:r>
              <a:rPr lang="it-IT" sz="1600" dirty="0"/>
              <a:t> </a:t>
            </a:r>
            <a:r>
              <a:rPr lang="it-IT" sz="1600" dirty="0" err="1"/>
              <a:t>distance</a:t>
            </a:r>
            <a:r>
              <a:rPr lang="it-IT" sz="1600" dirty="0"/>
              <a:t> from </a:t>
            </a:r>
            <a:r>
              <a:rPr lang="it-IT" sz="1600" dirty="0" err="1"/>
              <a:t>that</a:t>
            </a:r>
            <a:r>
              <a:rPr lang="it-IT" sz="1600" dirty="0"/>
              <a:t> </a:t>
            </a:r>
            <a:r>
              <a:rPr lang="it-IT" sz="1600" dirty="0" err="1"/>
              <a:t>myth</a:t>
            </a:r>
            <a:r>
              <a:rPr lang="it-IT" sz="1600" dirty="0"/>
              <a:t>: “Nella nona e ultima (qui ridotta a poche righe) delle note che corredavano l’edizione 1941 di </a:t>
            </a:r>
            <a:r>
              <a:rPr lang="it-IT" sz="1600" i="1" dirty="0"/>
              <a:t>Americana</a:t>
            </a:r>
            <a:r>
              <a:rPr lang="it-IT" sz="1600" dirty="0"/>
              <a:t>, consideravo come sicuro lo sviluppo della letteratura degli Stati Uniti in un senso di nuova ‘leggenda,’ fondandomi su delle prove che poi sono invece risultate insufficienti e insomma incapaci di determinare una direzione generale. Contavo […] sui </a:t>
            </a:r>
            <a:r>
              <a:rPr lang="it-IT" sz="1600" b="1" dirty="0">
                <a:solidFill>
                  <a:schemeClr val="accent1"/>
                </a:solidFill>
              </a:rPr>
              <a:t>giovani americani di origine esotica</a:t>
            </a:r>
            <a:r>
              <a:rPr lang="it-IT" sz="1600" dirty="0"/>
              <a:t> che, dal 1938 circa, </a:t>
            </a:r>
            <a:r>
              <a:rPr lang="it-IT" sz="1600" dirty="0" err="1"/>
              <a:t>saltavan</a:t>
            </a:r>
            <a:r>
              <a:rPr lang="it-IT" sz="1600" dirty="0"/>
              <a:t> fuori con un vispo ‘primo’ libro uno ogni sei mesi, i John Fante, i Jerry Mangione, i Richard Wright, i Carlos </a:t>
            </a:r>
            <a:r>
              <a:rPr lang="it-IT" sz="1600" dirty="0" err="1"/>
              <a:t>Bulosan</a:t>
            </a:r>
            <a:r>
              <a:rPr lang="it-IT" sz="1600" dirty="0"/>
              <a:t>, tutti figli delle razze perseguitate o umiliate; ma nessuno di essi è poi andato oltre il </a:t>
            </a:r>
            <a:r>
              <a:rPr lang="it-IT" sz="1600" b="1" dirty="0">
                <a:solidFill>
                  <a:schemeClr val="accent1"/>
                </a:solidFill>
              </a:rPr>
              <a:t>‘grido’ di presenza razziale</a:t>
            </a:r>
            <a:r>
              <a:rPr lang="it-IT" sz="1600" dirty="0"/>
              <a:t> contenuto in quel suo primo libro; nessuno ha saputo, passando dall’autobiografia alla letteratura, portare e svolgere in questa, e rendere in questa feconda, la novità che pur avevano impersonato in quella sede. Ormai la tendenza si è esaurita, </a:t>
            </a:r>
            <a:r>
              <a:rPr lang="it-IT" sz="1600" b="1" dirty="0">
                <a:solidFill>
                  <a:schemeClr val="accent1"/>
                </a:solidFill>
              </a:rPr>
              <a:t>la nuova ‘leggenda’ è morta bambina</a:t>
            </a:r>
            <a:r>
              <a:rPr lang="it-IT" sz="1600" dirty="0"/>
              <a:t>, e la letteratura americana può dirsi ferma, come storia, ai valori raggiunti con Hemingway e Faulkner</a:t>
            </a:r>
            <a:r>
              <a:rPr lang="en-US" sz="1600" dirty="0"/>
              <a:t>.”</a:t>
            </a:r>
          </a:p>
        </p:txBody>
      </p:sp>
    </p:spTree>
    <p:extLst>
      <p:ext uri="{BB962C8B-B14F-4D97-AF65-F5344CB8AC3E}">
        <p14:creationId xmlns:p14="http://schemas.microsoft.com/office/powerpoint/2010/main" val="2993007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66CEBF-0B83-C123-85E1-312DFB958DF6}"/>
              </a:ext>
            </a:extLst>
          </p:cNvPr>
          <p:cNvSpPr>
            <a:spLocks noGrp="1"/>
          </p:cNvSpPr>
          <p:nvPr>
            <p:ph type="title"/>
          </p:nvPr>
        </p:nvSpPr>
        <p:spPr>
          <a:xfrm>
            <a:off x="2592925" y="0"/>
            <a:ext cx="9460529" cy="1257300"/>
          </a:xfrm>
        </p:spPr>
        <p:txBody>
          <a:bodyPr>
            <a:normAutofit/>
          </a:bodyPr>
          <a:lstStyle/>
          <a:p>
            <a:r>
              <a:rPr lang="it-IT" sz="5400" b="1" dirty="0"/>
              <a:t>FIRST ENCOUNTERS</a:t>
            </a:r>
          </a:p>
        </p:txBody>
      </p:sp>
      <p:sp>
        <p:nvSpPr>
          <p:cNvPr id="3" name="Segnaposto contenuto 2">
            <a:extLst>
              <a:ext uri="{FF2B5EF4-FFF2-40B4-BE49-F238E27FC236}">
                <a16:creationId xmlns:a16="http://schemas.microsoft.com/office/drawing/2014/main" id="{4D971574-92FC-43AE-846D-9C4BDFCAF861}"/>
              </a:ext>
            </a:extLst>
          </p:cNvPr>
          <p:cNvSpPr>
            <a:spLocks noGrp="1"/>
          </p:cNvSpPr>
          <p:nvPr>
            <p:ph idx="1"/>
          </p:nvPr>
        </p:nvSpPr>
        <p:spPr>
          <a:xfrm>
            <a:off x="2589211" y="1257300"/>
            <a:ext cx="9464243" cy="5413664"/>
          </a:xfrm>
        </p:spPr>
        <p:txBody>
          <a:bodyPr>
            <a:noAutofit/>
          </a:bodyPr>
          <a:lstStyle/>
          <a:p>
            <a:pPr marL="0" indent="0">
              <a:buNone/>
            </a:pPr>
            <a:r>
              <a:rPr lang="en-US" sz="2000" dirty="0"/>
              <a:t>In 1931 </a:t>
            </a:r>
            <a:r>
              <a:rPr lang="en-US" sz="2000" dirty="0" err="1"/>
              <a:t>Vittorini</a:t>
            </a:r>
            <a:r>
              <a:rPr lang="en-US" sz="2000" dirty="0"/>
              <a:t> commented for </a:t>
            </a:r>
            <a:r>
              <a:rPr lang="en-US" sz="2000" i="1" dirty="0"/>
              <a:t>Il </a:t>
            </a:r>
            <a:r>
              <a:rPr lang="en-US" sz="2000" i="1" dirty="0" err="1"/>
              <a:t>Mattino</a:t>
            </a:r>
            <a:r>
              <a:rPr lang="en-US" sz="2000" i="1" dirty="0"/>
              <a:t> di Napoli </a:t>
            </a:r>
            <a:r>
              <a:rPr lang="en-US" sz="2000" dirty="0"/>
              <a:t>on the first Nobel Prize to an American author, Sinclair Lewis:</a:t>
            </a:r>
          </a:p>
          <a:p>
            <a:r>
              <a:rPr lang="it-IT" sz="2000" dirty="0"/>
              <a:t>Prima del Premio ben pochi sapevano guardare agli Stati Uniti come ad un continente letterario ben differenziato e inconfondibile. Il luogo comune, basandosi sull’unità della lingua, aggregava senz’altro la storia letteraria americana ai vari capitoli di quella inglese e giungeva assurdamente a separare l’uno scrittore all’altro sciogliendoli da ogni continuità che non fosse quella tradizionale britannica. Io certo non sono del parere di altri, </a:t>
            </a:r>
            <a:r>
              <a:rPr lang="it-IT" sz="2000" b="1" dirty="0">
                <a:solidFill>
                  <a:schemeClr val="accent6"/>
                </a:solidFill>
              </a:rPr>
              <a:t>estremisti dell’americanismo</a:t>
            </a:r>
            <a:r>
              <a:rPr lang="it-IT" sz="2000" dirty="0"/>
              <a:t>, che pretenderebbero riconoscere una netta indipendenza spirituale agli Stati Uniti fin dal giorno che il primo nativo prese la penna in mano; né ho mai creduto allo </a:t>
            </a:r>
            <a:r>
              <a:rPr lang="it-IT" sz="2000" b="1" dirty="0" err="1">
                <a:solidFill>
                  <a:schemeClr val="accent6"/>
                </a:solidFill>
              </a:rPr>
              <a:t>strapaesanismo</a:t>
            </a:r>
            <a:r>
              <a:rPr lang="it-IT" sz="2000" dirty="0"/>
              <a:t> di Mark Twain o al </a:t>
            </a:r>
            <a:r>
              <a:rPr lang="it-IT" sz="2000" b="1" dirty="0">
                <a:solidFill>
                  <a:schemeClr val="accent6"/>
                </a:solidFill>
              </a:rPr>
              <a:t>primitivismo</a:t>
            </a:r>
            <a:r>
              <a:rPr lang="it-IT" sz="2000" dirty="0"/>
              <a:t> di un Jack London. Secondo me la letteratura americana si è sviluppata </a:t>
            </a:r>
            <a:r>
              <a:rPr lang="it-IT" sz="2000" i="1" dirty="0" err="1"/>
              <a:t>du</a:t>
            </a:r>
            <a:r>
              <a:rPr lang="it-IT" sz="2000" i="1" dirty="0"/>
              <a:t> </a:t>
            </a:r>
            <a:r>
              <a:rPr lang="it-IT" sz="2000" i="1" dirty="0" err="1"/>
              <a:t>côté</a:t>
            </a:r>
            <a:r>
              <a:rPr lang="it-IT" sz="2000" i="1" dirty="0"/>
              <a:t> </a:t>
            </a:r>
            <a:r>
              <a:rPr lang="it-IT" sz="2000" dirty="0"/>
              <a:t>di quella inglese del secolo scorso in maniera tale da restare abbastanza attaccata al vecchio tronco per assorbirne la linfa secolare, e nello stesso tempo abbastanza libera e distante da non subirne le ulteriori fioriture e stagioni. […] e tuttavia i suoi scrittori più interessanti sono stati quelli che meglio seppero trarre profitto dalla cultura europea, come Henry James, ad esempio. Ma una letteratura americana, anche se stretta consanguinea dell’inglese, esiste da un pezzo.</a:t>
            </a:r>
          </a:p>
        </p:txBody>
      </p:sp>
    </p:spTree>
    <p:extLst>
      <p:ext uri="{BB962C8B-B14F-4D97-AF65-F5344CB8AC3E}">
        <p14:creationId xmlns:p14="http://schemas.microsoft.com/office/powerpoint/2010/main" val="3328156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E55E1E-FFDB-AA50-B604-93ED07F8634D}"/>
              </a:ext>
            </a:extLst>
          </p:cNvPr>
          <p:cNvSpPr>
            <a:spLocks noGrp="1"/>
          </p:cNvSpPr>
          <p:nvPr>
            <p:ph type="title"/>
          </p:nvPr>
        </p:nvSpPr>
        <p:spPr>
          <a:xfrm>
            <a:off x="2589212" y="279918"/>
            <a:ext cx="9381115" cy="933062"/>
          </a:xfrm>
        </p:spPr>
        <p:txBody>
          <a:bodyPr>
            <a:noAutofit/>
          </a:bodyPr>
          <a:lstStyle/>
          <a:p>
            <a:r>
              <a:rPr lang="it-IT" sz="5400" b="1" dirty="0">
                <a:solidFill>
                  <a:schemeClr val="tx1"/>
                </a:solidFill>
              </a:rPr>
              <a:t>VITTORINI BEFORE </a:t>
            </a:r>
            <a:r>
              <a:rPr lang="it-IT" sz="5400" b="1" i="1" dirty="0">
                <a:solidFill>
                  <a:schemeClr val="tx1"/>
                </a:solidFill>
              </a:rPr>
              <a:t>AMERICANA</a:t>
            </a:r>
            <a:endParaRPr lang="it-IT" sz="5400" b="1" dirty="0">
              <a:solidFill>
                <a:schemeClr val="tx1"/>
              </a:solidFill>
            </a:endParaRPr>
          </a:p>
        </p:txBody>
      </p:sp>
      <p:sp>
        <p:nvSpPr>
          <p:cNvPr id="3" name="Segnaposto contenuto 2">
            <a:extLst>
              <a:ext uri="{FF2B5EF4-FFF2-40B4-BE49-F238E27FC236}">
                <a16:creationId xmlns:a16="http://schemas.microsoft.com/office/drawing/2014/main" id="{5B484617-E757-26B4-5C04-065AD84E201A}"/>
              </a:ext>
            </a:extLst>
          </p:cNvPr>
          <p:cNvSpPr>
            <a:spLocks noGrp="1"/>
          </p:cNvSpPr>
          <p:nvPr>
            <p:ph idx="1"/>
          </p:nvPr>
        </p:nvSpPr>
        <p:spPr>
          <a:xfrm>
            <a:off x="2589211" y="1324947"/>
            <a:ext cx="9381115" cy="5355771"/>
          </a:xfrm>
        </p:spPr>
        <p:txBody>
          <a:bodyPr>
            <a:noAutofit/>
          </a:bodyPr>
          <a:lstStyle/>
          <a:p>
            <a:pPr marL="0" indent="0">
              <a:buNone/>
            </a:pPr>
            <a:r>
              <a:rPr lang="en-US" sz="2100" i="1" dirty="0"/>
              <a:t>Americana: </a:t>
            </a:r>
            <a:r>
              <a:rPr lang="en-US" sz="2100" i="1" dirty="0" err="1"/>
              <a:t>Raccolta</a:t>
            </a:r>
            <a:r>
              <a:rPr lang="en-US" sz="2100" i="1" dirty="0"/>
              <a:t> di </a:t>
            </a:r>
            <a:r>
              <a:rPr lang="en-US" sz="2100" i="1" dirty="0" err="1"/>
              <a:t>narratori</a:t>
            </a:r>
            <a:r>
              <a:rPr lang="en-US" sz="2100" i="1" dirty="0"/>
              <a:t> </a:t>
            </a:r>
            <a:r>
              <a:rPr lang="en-US" sz="2100" i="1" dirty="0" err="1"/>
              <a:t>americani</a:t>
            </a:r>
            <a:r>
              <a:rPr lang="en-US" sz="2100" i="1" dirty="0"/>
              <a:t> </a:t>
            </a:r>
            <a:r>
              <a:rPr lang="en-US" sz="2100" i="1" dirty="0" err="1"/>
              <a:t>dalle</a:t>
            </a:r>
            <a:r>
              <a:rPr lang="en-US" sz="2100" i="1" dirty="0"/>
              <a:t> </a:t>
            </a:r>
            <a:r>
              <a:rPr lang="en-US" sz="2100" i="1" dirty="0" err="1"/>
              <a:t>origini</a:t>
            </a:r>
            <a:r>
              <a:rPr lang="en-US" sz="2100" i="1" dirty="0"/>
              <a:t> ai </a:t>
            </a:r>
            <a:r>
              <a:rPr lang="en-US" sz="2100" i="1" dirty="0" err="1"/>
              <a:t>giorni</a:t>
            </a:r>
            <a:r>
              <a:rPr lang="en-US" sz="2100" i="1" dirty="0"/>
              <a:t> </a:t>
            </a:r>
            <a:r>
              <a:rPr lang="en-US" sz="2100" i="1" dirty="0" err="1"/>
              <a:t>nostri</a:t>
            </a:r>
            <a:r>
              <a:rPr lang="en-US" sz="2100" dirty="0"/>
              <a:t> should have been published at the end of 1940 by Valentino </a:t>
            </a:r>
            <a:r>
              <a:rPr lang="en-US" sz="2100" dirty="0" err="1"/>
              <a:t>Bompiani</a:t>
            </a:r>
            <a:r>
              <a:rPr lang="en-US" sz="2100" dirty="0"/>
              <a:t> as a sort of culmination of the “decade of translations” and at the same time as the inauguration of the new prestige book series, “Pantheon,” originally directed by </a:t>
            </a:r>
            <a:r>
              <a:rPr lang="en-US" sz="2100" dirty="0" err="1"/>
              <a:t>Vittorini</a:t>
            </a:r>
            <a:r>
              <a:rPr lang="en-US" sz="2100" dirty="0"/>
              <a:t> himself, which lasted until 1969 and aimed at presenting to the Italian readers a vast panorama of the masterworks of foreign literatures.</a:t>
            </a:r>
          </a:p>
          <a:p>
            <a:pPr marL="0" indent="0">
              <a:buNone/>
            </a:pPr>
            <a:r>
              <a:rPr lang="en-US" sz="2100" dirty="0" err="1"/>
              <a:t>Vittorini</a:t>
            </a:r>
            <a:r>
              <a:rPr lang="en-US" sz="2100" dirty="0"/>
              <a:t> was the best possible option for this project: he had been working as a </a:t>
            </a:r>
            <a:r>
              <a:rPr lang="en-US" sz="2100" b="1" dirty="0">
                <a:solidFill>
                  <a:schemeClr val="accent6"/>
                </a:solidFill>
              </a:rPr>
              <a:t>literary translator </a:t>
            </a:r>
            <a:r>
              <a:rPr lang="en-US" sz="2100" dirty="0"/>
              <a:t>for Mondadori since 1933, and in 1937 he had started publishing the column </a:t>
            </a:r>
            <a:r>
              <a:rPr lang="en-US" sz="2100" b="1" dirty="0">
                <a:solidFill>
                  <a:schemeClr val="accent6"/>
                </a:solidFill>
              </a:rPr>
              <a:t>“Corriere americano”</a:t>
            </a:r>
            <a:r>
              <a:rPr lang="en-US" sz="2100" dirty="0"/>
              <a:t> first for the </a:t>
            </a:r>
            <a:r>
              <a:rPr lang="en-US" sz="2100" dirty="0" err="1"/>
              <a:t>Longanesi</a:t>
            </a:r>
            <a:r>
              <a:rPr lang="en-US" sz="2100" dirty="0"/>
              <a:t> review </a:t>
            </a:r>
            <a:r>
              <a:rPr lang="en-US" sz="2100" i="1" dirty="0"/>
              <a:t>Omnibus </a:t>
            </a:r>
            <a:r>
              <a:rPr lang="en-US" sz="2100" dirty="0"/>
              <a:t>and then for </a:t>
            </a:r>
            <a:r>
              <a:rPr lang="en-US" sz="2100" i="1" dirty="0" err="1"/>
              <a:t>Letteratura</a:t>
            </a:r>
            <a:r>
              <a:rPr lang="en-US" sz="2100" dirty="0"/>
              <a:t> (</a:t>
            </a:r>
            <a:r>
              <a:rPr lang="en-US" sz="2100" dirty="0" err="1"/>
              <a:t>Bonsanti</a:t>
            </a:r>
            <a:r>
              <a:rPr lang="en-US" sz="2100" dirty="0"/>
              <a:t>), followed by </a:t>
            </a:r>
            <a:r>
              <a:rPr lang="en-US" sz="2100" b="1" dirty="0">
                <a:solidFill>
                  <a:schemeClr val="accent6"/>
                </a:solidFill>
              </a:rPr>
              <a:t>“</a:t>
            </a:r>
            <a:r>
              <a:rPr lang="en-US" sz="2100" b="1" dirty="0" err="1">
                <a:solidFill>
                  <a:schemeClr val="accent6"/>
                </a:solidFill>
              </a:rPr>
              <a:t>Letture</a:t>
            </a:r>
            <a:r>
              <a:rPr lang="en-US" sz="2100" b="1" dirty="0">
                <a:solidFill>
                  <a:schemeClr val="accent6"/>
                </a:solidFill>
              </a:rPr>
              <a:t> </a:t>
            </a:r>
            <a:r>
              <a:rPr lang="en-US" sz="2100" b="1" dirty="0" err="1">
                <a:solidFill>
                  <a:schemeClr val="accent6"/>
                </a:solidFill>
              </a:rPr>
              <a:t>americane</a:t>
            </a:r>
            <a:r>
              <a:rPr lang="en-US" sz="2100" b="1" dirty="0">
                <a:solidFill>
                  <a:schemeClr val="accent6"/>
                </a:solidFill>
              </a:rPr>
              <a:t>” </a:t>
            </a:r>
            <a:r>
              <a:rPr lang="en-US" sz="2100" dirty="0"/>
              <a:t>in </a:t>
            </a:r>
            <a:r>
              <a:rPr lang="en-US" sz="2100" i="1" dirty="0"/>
              <a:t>Oggi</a:t>
            </a:r>
            <a:r>
              <a:rPr lang="en-US" sz="2100" dirty="0"/>
              <a:t>.</a:t>
            </a:r>
          </a:p>
          <a:p>
            <a:pPr marL="0" indent="0">
              <a:buNone/>
            </a:pPr>
            <a:r>
              <a:rPr lang="en-US" sz="2100" dirty="0"/>
              <a:t>In his work as a translator </a:t>
            </a:r>
            <a:r>
              <a:rPr lang="en-US" sz="2100" dirty="0" err="1"/>
              <a:t>Vittorini</a:t>
            </a:r>
            <a:r>
              <a:rPr lang="en-US" sz="2100" dirty="0"/>
              <a:t> was often helped by </a:t>
            </a:r>
            <a:r>
              <a:rPr lang="it-IT" sz="2100" b="1" dirty="0">
                <a:solidFill>
                  <a:schemeClr val="accent6"/>
                </a:solidFill>
              </a:rPr>
              <a:t>Lucia </a:t>
            </a:r>
            <a:r>
              <a:rPr lang="it-IT" sz="2100" b="1" dirty="0" err="1">
                <a:solidFill>
                  <a:schemeClr val="accent6"/>
                </a:solidFill>
              </a:rPr>
              <a:t>Rodocanachi</a:t>
            </a:r>
            <a:r>
              <a:rPr lang="it-IT" sz="2100" dirty="0"/>
              <a:t>, </a:t>
            </a:r>
            <a:r>
              <a:rPr lang="it-IT" sz="2100" dirty="0" err="1"/>
              <a:t>defined</a:t>
            </a:r>
            <a:r>
              <a:rPr lang="it-IT" sz="2100" dirty="0"/>
              <a:t> </a:t>
            </a:r>
            <a:r>
              <a:rPr lang="it-IT" sz="2100" i="1" dirty="0" err="1">
                <a:solidFill>
                  <a:schemeClr val="tx2"/>
                </a:solidFill>
              </a:rPr>
              <a:t>négresse</a:t>
            </a:r>
            <a:r>
              <a:rPr lang="it-IT" sz="2100" i="1" dirty="0">
                <a:solidFill>
                  <a:schemeClr val="tx2"/>
                </a:solidFill>
              </a:rPr>
              <a:t> </a:t>
            </a:r>
            <a:r>
              <a:rPr lang="it-IT" sz="2100" i="1" dirty="0" err="1">
                <a:solidFill>
                  <a:schemeClr val="tx2"/>
                </a:solidFill>
              </a:rPr>
              <a:t>inconnue</a:t>
            </a:r>
            <a:r>
              <a:rPr lang="it-IT" sz="2100" i="1" dirty="0">
                <a:solidFill>
                  <a:schemeClr val="tx2"/>
                </a:solidFill>
              </a:rPr>
              <a:t> </a:t>
            </a:r>
            <a:r>
              <a:rPr lang="it-IT" sz="2100" dirty="0"/>
              <a:t>by</a:t>
            </a:r>
            <a:r>
              <a:rPr lang="it-IT" sz="2100" i="1" dirty="0"/>
              <a:t> </a:t>
            </a:r>
            <a:r>
              <a:rPr lang="it-IT" sz="2100" dirty="0"/>
              <a:t>Montale </a:t>
            </a:r>
            <a:r>
              <a:rPr lang="it-IT" sz="2100" dirty="0" err="1"/>
              <a:t>because</a:t>
            </a:r>
            <a:r>
              <a:rPr lang="it-IT" sz="2100" dirty="0"/>
              <a:t> </a:t>
            </a:r>
            <a:r>
              <a:rPr lang="it-IT" sz="2100" dirty="0" err="1"/>
              <a:t>her</a:t>
            </a:r>
            <a:r>
              <a:rPr lang="it-IT" sz="2100" dirty="0"/>
              <a:t> </a:t>
            </a:r>
            <a:r>
              <a:rPr lang="it-IT" sz="2100" dirty="0" err="1"/>
              <a:t>collaboration</a:t>
            </a:r>
            <a:r>
              <a:rPr lang="it-IT" sz="2100" dirty="0"/>
              <a:t> </a:t>
            </a:r>
            <a:r>
              <a:rPr lang="it-IT" sz="2100" dirty="0" err="1"/>
              <a:t>was</a:t>
            </a:r>
            <a:r>
              <a:rPr lang="it-IT" sz="2100" dirty="0"/>
              <a:t> </a:t>
            </a:r>
            <a:r>
              <a:rPr lang="it-IT" sz="2100" dirty="0" err="1"/>
              <a:t>not</a:t>
            </a:r>
            <a:r>
              <a:rPr lang="it-IT" sz="2100" dirty="0"/>
              <a:t> </a:t>
            </a:r>
            <a:r>
              <a:rPr lang="it-IT" sz="2100" dirty="0" err="1"/>
              <a:t>officially</a:t>
            </a:r>
            <a:r>
              <a:rPr lang="it-IT" sz="2100" dirty="0"/>
              <a:t> </a:t>
            </a:r>
            <a:r>
              <a:rPr lang="it-IT" sz="2100" dirty="0" err="1"/>
              <a:t>recognized</a:t>
            </a:r>
            <a:r>
              <a:rPr lang="it-IT" sz="2100" dirty="0"/>
              <a:t>. </a:t>
            </a:r>
            <a:r>
              <a:rPr lang="en-US" sz="2100" dirty="0"/>
              <a:t>Recently Giuseppe </a:t>
            </a:r>
            <a:r>
              <a:rPr lang="en-US" sz="2100" dirty="0" err="1"/>
              <a:t>Marcenaro</a:t>
            </a:r>
            <a:r>
              <a:rPr lang="en-US" sz="2100" dirty="0"/>
              <a:t> has suggested that she could also have been a co-editor of </a:t>
            </a:r>
            <a:r>
              <a:rPr lang="en-US" sz="2100" i="1" dirty="0"/>
              <a:t>Americana.</a:t>
            </a:r>
            <a:r>
              <a:rPr lang="en-US" sz="2100" dirty="0"/>
              <a:t> </a:t>
            </a:r>
            <a:r>
              <a:rPr lang="en-US" sz="2100" dirty="0" err="1"/>
              <a:t>Vittorini</a:t>
            </a:r>
            <a:r>
              <a:rPr lang="en-US" sz="2100" dirty="0"/>
              <a:t> translated </a:t>
            </a:r>
            <a:r>
              <a:rPr lang="it-IT" sz="2100" dirty="0"/>
              <a:t>Steinbeck, Saroyan, Caldwell, Faulkner, Ring </a:t>
            </a:r>
            <a:r>
              <a:rPr lang="it-IT" sz="2100" dirty="0" err="1"/>
              <a:t>Lardner</a:t>
            </a:r>
            <a:r>
              <a:rPr lang="it-IT" sz="2100" dirty="0"/>
              <a:t>, Fante.</a:t>
            </a:r>
            <a:endParaRPr lang="en-US" sz="2100" i="1" dirty="0"/>
          </a:p>
        </p:txBody>
      </p:sp>
    </p:spTree>
    <p:extLst>
      <p:ext uri="{BB962C8B-B14F-4D97-AF65-F5344CB8AC3E}">
        <p14:creationId xmlns:p14="http://schemas.microsoft.com/office/powerpoint/2010/main" val="3128411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1A61F9-8516-8AB1-CA3F-BBF5C82B0401}"/>
              </a:ext>
            </a:extLst>
          </p:cNvPr>
          <p:cNvSpPr>
            <a:spLocks noGrp="1"/>
          </p:cNvSpPr>
          <p:nvPr>
            <p:ph type="title"/>
          </p:nvPr>
        </p:nvSpPr>
        <p:spPr/>
        <p:txBody>
          <a:bodyPr>
            <a:noAutofit/>
          </a:bodyPr>
          <a:lstStyle/>
          <a:p>
            <a:r>
              <a:rPr lang="it-IT" sz="4400" b="1" dirty="0"/>
              <a:t>THE BIRTH OF THE MYTH</a:t>
            </a:r>
            <a:br>
              <a:rPr lang="it-IT" sz="4400" b="1" dirty="0"/>
            </a:br>
            <a:r>
              <a:rPr lang="it-IT" sz="4400" b="1" dirty="0"/>
              <a:t>OF AMERICA</a:t>
            </a:r>
          </a:p>
        </p:txBody>
      </p:sp>
      <p:sp>
        <p:nvSpPr>
          <p:cNvPr id="3" name="Segnaposto contenuto 2">
            <a:extLst>
              <a:ext uri="{FF2B5EF4-FFF2-40B4-BE49-F238E27FC236}">
                <a16:creationId xmlns:a16="http://schemas.microsoft.com/office/drawing/2014/main" id="{BB7CDE21-EE21-C383-89E2-3F5AC0B357FA}"/>
              </a:ext>
            </a:extLst>
          </p:cNvPr>
          <p:cNvSpPr>
            <a:spLocks noGrp="1"/>
          </p:cNvSpPr>
          <p:nvPr>
            <p:ph idx="1"/>
          </p:nvPr>
        </p:nvSpPr>
        <p:spPr>
          <a:xfrm>
            <a:off x="2589212" y="2133599"/>
            <a:ext cx="8915400" cy="4435151"/>
          </a:xfrm>
        </p:spPr>
        <p:txBody>
          <a:bodyPr>
            <a:noAutofit/>
          </a:bodyPr>
          <a:lstStyle/>
          <a:p>
            <a:r>
              <a:rPr lang="en-US" sz="2000" dirty="0"/>
              <a:t>In </a:t>
            </a:r>
            <a:r>
              <a:rPr lang="en-US" sz="2000" b="1" dirty="0">
                <a:solidFill>
                  <a:schemeClr val="accent1"/>
                </a:solidFill>
              </a:rPr>
              <a:t>“</a:t>
            </a:r>
            <a:r>
              <a:rPr lang="en-US" sz="2000" b="1" dirty="0" err="1">
                <a:solidFill>
                  <a:schemeClr val="accent1"/>
                </a:solidFill>
              </a:rPr>
              <a:t>Realismo</a:t>
            </a:r>
            <a:r>
              <a:rPr lang="en-US" sz="2000" b="1" dirty="0">
                <a:solidFill>
                  <a:schemeClr val="accent1"/>
                </a:solidFill>
              </a:rPr>
              <a:t> </a:t>
            </a:r>
            <a:r>
              <a:rPr lang="en-US" sz="2000" b="1" dirty="0" err="1">
                <a:solidFill>
                  <a:schemeClr val="accent1"/>
                </a:solidFill>
              </a:rPr>
              <a:t>lirico</a:t>
            </a:r>
            <a:r>
              <a:rPr lang="en-US" sz="2000" b="1" dirty="0">
                <a:solidFill>
                  <a:schemeClr val="accent1"/>
                </a:solidFill>
              </a:rPr>
              <a:t> di Melville: Il </a:t>
            </a:r>
            <a:r>
              <a:rPr lang="en-US" sz="2000" b="1" dirty="0" err="1">
                <a:solidFill>
                  <a:schemeClr val="accent1"/>
                </a:solidFill>
              </a:rPr>
              <a:t>suo</a:t>
            </a:r>
            <a:r>
              <a:rPr lang="en-US" sz="2000" b="1" dirty="0">
                <a:solidFill>
                  <a:schemeClr val="accent1"/>
                </a:solidFill>
              </a:rPr>
              <a:t> </a:t>
            </a:r>
            <a:r>
              <a:rPr lang="en-US" sz="2000" b="1" dirty="0" err="1">
                <a:solidFill>
                  <a:schemeClr val="accent1"/>
                </a:solidFill>
              </a:rPr>
              <a:t>demonismo</a:t>
            </a:r>
            <a:r>
              <a:rPr lang="en-US" sz="2000" b="1" dirty="0">
                <a:solidFill>
                  <a:schemeClr val="accent1"/>
                </a:solidFill>
              </a:rPr>
              <a:t> è </a:t>
            </a:r>
            <a:r>
              <a:rPr lang="en-US" sz="2000" b="1" dirty="0" err="1">
                <a:solidFill>
                  <a:schemeClr val="accent1"/>
                </a:solidFill>
              </a:rPr>
              <a:t>letterario</a:t>
            </a:r>
            <a:r>
              <a:rPr lang="en-US" sz="2000" b="1" dirty="0">
                <a:solidFill>
                  <a:schemeClr val="accent1"/>
                </a:solidFill>
              </a:rPr>
              <a:t>” </a:t>
            </a:r>
            <a:r>
              <a:rPr lang="en-US" sz="2000" dirty="0"/>
              <a:t>(</a:t>
            </a:r>
            <a:r>
              <a:rPr lang="en-US" sz="2000" i="1" dirty="0" err="1"/>
              <a:t>Pegaso</a:t>
            </a:r>
            <a:r>
              <a:rPr lang="en-US" sz="2000" dirty="0"/>
              <a:t>, 1933), </a:t>
            </a:r>
            <a:r>
              <a:rPr lang="en-US" sz="2000" dirty="0" err="1"/>
              <a:t>Vittorini</a:t>
            </a:r>
            <a:r>
              <a:rPr lang="en-US" sz="2000" dirty="0"/>
              <a:t> sets the foundation of his own myth of America (and of American literature), praising the “</a:t>
            </a:r>
            <a:r>
              <a:rPr lang="en-US" sz="2000" b="1" dirty="0" err="1">
                <a:solidFill>
                  <a:schemeClr val="accent1"/>
                </a:solidFill>
              </a:rPr>
              <a:t>potenza</a:t>
            </a:r>
            <a:r>
              <a:rPr lang="en-US" sz="2000" b="1" dirty="0">
                <a:solidFill>
                  <a:schemeClr val="accent1"/>
                </a:solidFill>
              </a:rPr>
              <a:t> </a:t>
            </a:r>
            <a:r>
              <a:rPr lang="en-US" sz="2000" b="1" dirty="0" err="1">
                <a:solidFill>
                  <a:schemeClr val="accent1"/>
                </a:solidFill>
              </a:rPr>
              <a:t>evocativa</a:t>
            </a:r>
            <a:r>
              <a:rPr lang="en-US" sz="2000" b="1" dirty="0">
                <a:solidFill>
                  <a:schemeClr val="accent1"/>
                </a:solidFill>
              </a:rPr>
              <a:t> </a:t>
            </a:r>
            <a:r>
              <a:rPr lang="en-US" sz="2000" b="1" dirty="0" err="1">
                <a:solidFill>
                  <a:schemeClr val="accent1"/>
                </a:solidFill>
              </a:rPr>
              <a:t>dello</a:t>
            </a:r>
            <a:r>
              <a:rPr lang="en-US" sz="2000" b="1" dirty="0">
                <a:solidFill>
                  <a:schemeClr val="accent1"/>
                </a:solidFill>
              </a:rPr>
              <a:t> stile</a:t>
            </a:r>
            <a:r>
              <a:rPr lang="en-US" sz="2000" dirty="0"/>
              <a:t>” of the American author, and the universal value of his language, free of any limitations imposed by pre-existing cultural norms.</a:t>
            </a:r>
          </a:p>
          <a:p>
            <a:r>
              <a:rPr lang="en-US" sz="2000" dirty="0"/>
              <a:t>In </a:t>
            </a:r>
            <a:r>
              <a:rPr lang="en-US" sz="2000" b="1" dirty="0">
                <a:solidFill>
                  <a:schemeClr val="accent1"/>
                </a:solidFill>
              </a:rPr>
              <a:t>“</a:t>
            </a:r>
            <a:r>
              <a:rPr lang="it-IT" sz="2000" b="1" dirty="0">
                <a:solidFill>
                  <a:schemeClr val="accent1"/>
                </a:solidFill>
              </a:rPr>
              <a:t>Notizia su Saroyan</a:t>
            </a:r>
            <a:r>
              <a:rPr lang="en-US" sz="2000" b="1" dirty="0">
                <a:solidFill>
                  <a:schemeClr val="accent1"/>
                </a:solidFill>
              </a:rPr>
              <a:t>”</a:t>
            </a:r>
            <a:r>
              <a:rPr lang="it-IT" sz="2000" b="1" dirty="0">
                <a:solidFill>
                  <a:schemeClr val="accent1"/>
                </a:solidFill>
              </a:rPr>
              <a:t> </a:t>
            </a:r>
            <a:r>
              <a:rPr lang="it-IT" sz="2000" dirty="0"/>
              <a:t>(</a:t>
            </a:r>
            <a:r>
              <a:rPr lang="en-US" sz="2000" i="1" dirty="0" err="1"/>
              <a:t>Letteratura</a:t>
            </a:r>
            <a:r>
              <a:rPr lang="en-US" sz="2000" dirty="0"/>
              <a:t>, 1938) the Italian author further emphasizes the universal dimension even of a “local” author like Saroyan: “</a:t>
            </a:r>
            <a:r>
              <a:rPr lang="it-IT" sz="2000" dirty="0"/>
              <a:t>la terra è comune, e l'uomo si presenta e ripresenta, bambino e adulto, sempre nella stessa storia, e con la stessa intensità di godere, soffrire, sperare e disperare […] e Saroyan finisce per vedere al di là dei limiti geografici della terra americana, vede tutta la terra, e allora l'uomo […] diventa, pur nel suo profumo speciale che è solo profumo, </a:t>
            </a:r>
            <a:r>
              <a:rPr lang="it-IT" sz="2000" b="1" dirty="0">
                <a:solidFill>
                  <a:schemeClr val="accent1"/>
                </a:solidFill>
              </a:rPr>
              <a:t>simbolo di tutta la razza umana</a:t>
            </a:r>
            <a:r>
              <a:rPr lang="it-IT" sz="2000" dirty="0"/>
              <a:t>.</a:t>
            </a:r>
            <a:r>
              <a:rPr lang="en-US" sz="2000" dirty="0"/>
              <a:t>”</a:t>
            </a:r>
          </a:p>
        </p:txBody>
      </p:sp>
    </p:spTree>
    <p:extLst>
      <p:ext uri="{BB962C8B-B14F-4D97-AF65-F5344CB8AC3E}">
        <p14:creationId xmlns:p14="http://schemas.microsoft.com/office/powerpoint/2010/main" val="1927336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BDAF7D-96B2-8999-310C-993B17DADC90}"/>
              </a:ext>
            </a:extLst>
          </p:cNvPr>
          <p:cNvSpPr>
            <a:spLocks noGrp="1"/>
          </p:cNvSpPr>
          <p:nvPr>
            <p:ph type="title"/>
          </p:nvPr>
        </p:nvSpPr>
        <p:spPr>
          <a:xfrm>
            <a:off x="2592925" y="214604"/>
            <a:ext cx="9415573" cy="1259633"/>
          </a:xfrm>
        </p:spPr>
        <p:txBody>
          <a:bodyPr>
            <a:normAutofit/>
          </a:bodyPr>
          <a:lstStyle/>
          <a:p>
            <a:r>
              <a:rPr lang="it-IT" sz="5400" b="1" dirty="0"/>
              <a:t>THE PROJECT OF </a:t>
            </a:r>
            <a:r>
              <a:rPr lang="it-IT" sz="5400" b="1" i="1" dirty="0"/>
              <a:t>AMERICANA</a:t>
            </a:r>
            <a:endParaRPr lang="it-IT" sz="5400" b="1" dirty="0"/>
          </a:p>
        </p:txBody>
      </p:sp>
      <p:sp>
        <p:nvSpPr>
          <p:cNvPr id="3" name="Segnaposto contenuto 2">
            <a:extLst>
              <a:ext uri="{FF2B5EF4-FFF2-40B4-BE49-F238E27FC236}">
                <a16:creationId xmlns:a16="http://schemas.microsoft.com/office/drawing/2014/main" id="{B015A738-23DC-5778-58E5-6D926CE84120}"/>
              </a:ext>
            </a:extLst>
          </p:cNvPr>
          <p:cNvSpPr>
            <a:spLocks noGrp="1"/>
          </p:cNvSpPr>
          <p:nvPr>
            <p:ph idx="1"/>
          </p:nvPr>
        </p:nvSpPr>
        <p:spPr>
          <a:xfrm>
            <a:off x="2589212" y="1586203"/>
            <a:ext cx="9232674" cy="5141167"/>
          </a:xfrm>
        </p:spPr>
        <p:txBody>
          <a:bodyPr>
            <a:normAutofit/>
          </a:bodyPr>
          <a:lstStyle/>
          <a:p>
            <a:r>
              <a:rPr lang="it-IT" sz="2000" dirty="0"/>
              <a:t>The project of </a:t>
            </a:r>
            <a:r>
              <a:rPr lang="it-IT" sz="2000" i="1" dirty="0"/>
              <a:t>Americana</a:t>
            </a:r>
            <a:r>
              <a:rPr lang="it-IT" sz="2000" dirty="0"/>
              <a:t> </a:t>
            </a:r>
            <a:r>
              <a:rPr lang="it-IT" sz="2000" dirty="0" err="1"/>
              <a:t>took</a:t>
            </a:r>
            <a:r>
              <a:rPr lang="it-IT" sz="2000" dirty="0"/>
              <a:t> </a:t>
            </a:r>
            <a:r>
              <a:rPr lang="it-IT" sz="2000" dirty="0" err="1"/>
              <a:t>shape</a:t>
            </a:r>
            <a:r>
              <a:rPr lang="it-IT" sz="2000" dirty="0"/>
              <a:t> </a:t>
            </a:r>
            <a:r>
              <a:rPr lang="it-IT" sz="2000" dirty="0" err="1"/>
              <a:t>at</a:t>
            </a:r>
            <a:r>
              <a:rPr lang="it-IT" sz="2000" dirty="0"/>
              <a:t> the middle of 1940, with Vittorini </a:t>
            </a:r>
            <a:r>
              <a:rPr lang="it-IT" sz="2000" dirty="0" err="1"/>
              <a:t>asking</a:t>
            </a:r>
            <a:r>
              <a:rPr lang="it-IT" sz="2000" dirty="0"/>
              <a:t> some of the major </a:t>
            </a:r>
            <a:r>
              <a:rPr lang="it-IT" sz="2000" dirty="0" err="1"/>
              <a:t>Italian</a:t>
            </a:r>
            <a:r>
              <a:rPr lang="it-IT" sz="2000" dirty="0"/>
              <a:t> </a:t>
            </a:r>
            <a:r>
              <a:rPr lang="it-IT" sz="2000" dirty="0" err="1"/>
              <a:t>authors</a:t>
            </a:r>
            <a:r>
              <a:rPr lang="it-IT" sz="2000" dirty="0"/>
              <a:t> of the time (Pavese, Moravia, Montale) to collaborate with </a:t>
            </a:r>
            <a:r>
              <a:rPr lang="it-IT" sz="2000" dirty="0" err="1"/>
              <a:t>him</a:t>
            </a:r>
            <a:r>
              <a:rPr lang="it-IT" sz="2000" dirty="0"/>
              <a:t> in </a:t>
            </a:r>
            <a:r>
              <a:rPr lang="it-IT" sz="2000" dirty="0" err="1"/>
              <a:t>his</a:t>
            </a:r>
            <a:r>
              <a:rPr lang="it-IT" sz="2000" dirty="0"/>
              <a:t> </a:t>
            </a:r>
            <a:r>
              <a:rPr lang="it-IT" sz="2000" dirty="0" err="1"/>
              <a:t>attempt</a:t>
            </a:r>
            <a:r>
              <a:rPr lang="it-IT" sz="2000" dirty="0"/>
              <a:t> to create a new image of American literature, one </a:t>
            </a:r>
            <a:r>
              <a:rPr lang="it-IT" sz="2000" dirty="0" err="1"/>
              <a:t>that</a:t>
            </a:r>
            <a:r>
              <a:rPr lang="it-IT" sz="2000" dirty="0"/>
              <a:t> </a:t>
            </a:r>
            <a:r>
              <a:rPr lang="it-IT" sz="2000" dirty="0" err="1"/>
              <a:t>could</a:t>
            </a:r>
            <a:r>
              <a:rPr lang="it-IT" sz="2000" dirty="0"/>
              <a:t> be </a:t>
            </a:r>
            <a:r>
              <a:rPr lang="it-IT" sz="2000" dirty="0" err="1"/>
              <a:t>useful</a:t>
            </a:r>
            <a:r>
              <a:rPr lang="it-IT" sz="2000" dirty="0"/>
              <a:t> for </a:t>
            </a:r>
            <a:r>
              <a:rPr lang="it-IT" sz="2000" dirty="0" err="1"/>
              <a:t>Italian</a:t>
            </a:r>
            <a:r>
              <a:rPr lang="it-IT" sz="2000" dirty="0"/>
              <a:t> writers and </a:t>
            </a:r>
            <a:r>
              <a:rPr lang="it-IT" sz="2000" dirty="0" err="1"/>
              <a:t>intellectuals</a:t>
            </a:r>
            <a:r>
              <a:rPr lang="it-IT" sz="2000" dirty="0"/>
              <a:t>.</a:t>
            </a:r>
          </a:p>
          <a:p>
            <a:r>
              <a:rPr lang="it-IT" sz="2000" dirty="0"/>
              <a:t>In a </a:t>
            </a:r>
            <a:r>
              <a:rPr lang="it-IT" sz="2000" dirty="0" err="1"/>
              <a:t>few</a:t>
            </a:r>
            <a:r>
              <a:rPr lang="it-IT" sz="2000" dirty="0"/>
              <a:t> </a:t>
            </a:r>
            <a:r>
              <a:rPr lang="it-IT" sz="2000" dirty="0" err="1"/>
              <a:t>months</a:t>
            </a:r>
            <a:r>
              <a:rPr lang="it-IT" sz="2000" dirty="0"/>
              <a:t> the </a:t>
            </a:r>
            <a:r>
              <a:rPr lang="it-IT" sz="2000" dirty="0" err="1"/>
              <a:t>anthology</a:t>
            </a:r>
            <a:r>
              <a:rPr lang="it-IT" sz="2000" dirty="0"/>
              <a:t> </a:t>
            </a:r>
            <a:r>
              <a:rPr lang="it-IT" sz="2000" dirty="0" err="1"/>
              <a:t>is</a:t>
            </a:r>
            <a:r>
              <a:rPr lang="it-IT" sz="2000" dirty="0"/>
              <a:t> </a:t>
            </a:r>
            <a:r>
              <a:rPr lang="it-IT" sz="2000" dirty="0" err="1"/>
              <a:t>almost</a:t>
            </a:r>
            <a:r>
              <a:rPr lang="it-IT" sz="2000" dirty="0"/>
              <a:t> ready, </a:t>
            </a:r>
            <a:r>
              <a:rPr lang="it-IT" sz="2000" dirty="0" err="1"/>
              <a:t>but</a:t>
            </a:r>
            <a:r>
              <a:rPr lang="it-IT" sz="2000" dirty="0"/>
              <a:t> </a:t>
            </a:r>
            <a:r>
              <a:rPr lang="it-IT" sz="2000" dirty="0" err="1"/>
              <a:t>its</a:t>
            </a:r>
            <a:r>
              <a:rPr lang="it-IT" sz="2000" dirty="0"/>
              <a:t> </a:t>
            </a:r>
            <a:r>
              <a:rPr lang="it-IT" sz="2000" dirty="0" err="1"/>
              <a:t>publication</a:t>
            </a:r>
            <a:r>
              <a:rPr lang="it-IT" sz="2000" dirty="0"/>
              <a:t> </a:t>
            </a:r>
            <a:r>
              <a:rPr lang="it-IT" sz="2000" dirty="0" err="1"/>
              <a:t>is</a:t>
            </a:r>
            <a:r>
              <a:rPr lang="it-IT" sz="2000" dirty="0"/>
              <a:t> </a:t>
            </a:r>
            <a:r>
              <a:rPr lang="it-IT" sz="2000" dirty="0" err="1"/>
              <a:t>stopped</a:t>
            </a:r>
            <a:r>
              <a:rPr lang="it-IT" sz="2000" dirty="0"/>
              <a:t> by the </a:t>
            </a:r>
            <a:r>
              <a:rPr lang="it-IT" sz="2000" dirty="0" err="1"/>
              <a:t>Minister</a:t>
            </a:r>
            <a:r>
              <a:rPr lang="it-IT" sz="2000" dirty="0"/>
              <a:t> of </a:t>
            </a:r>
            <a:r>
              <a:rPr lang="it-IT" sz="2000" dirty="0" err="1"/>
              <a:t>MinCulPop</a:t>
            </a:r>
            <a:r>
              <a:rPr lang="it-IT" sz="2000" dirty="0"/>
              <a:t>, </a:t>
            </a:r>
            <a:r>
              <a:rPr lang="it-IT" sz="2000" b="1" dirty="0">
                <a:solidFill>
                  <a:schemeClr val="accent1"/>
                </a:solidFill>
              </a:rPr>
              <a:t>Alessandro Pavolini</a:t>
            </a:r>
            <a:r>
              <a:rPr lang="it-IT" sz="2000" dirty="0"/>
              <a:t>, due to </a:t>
            </a:r>
            <a:r>
              <a:rPr lang="it-IT" sz="2000" i="1" dirty="0" err="1"/>
              <a:t>political</a:t>
            </a:r>
            <a:r>
              <a:rPr lang="it-IT" sz="2000" dirty="0"/>
              <a:t>, non cultural </a:t>
            </a:r>
            <a:r>
              <a:rPr lang="it-IT" sz="2000" dirty="0" err="1"/>
              <a:t>motivations</a:t>
            </a:r>
            <a:r>
              <a:rPr lang="it-IT" sz="2000" dirty="0"/>
              <a:t>: </a:t>
            </a:r>
            <a:r>
              <a:rPr lang="en-US" sz="2000" dirty="0"/>
              <a:t>“</a:t>
            </a:r>
            <a:r>
              <a:rPr lang="it-IT" sz="2000" dirty="0"/>
              <a:t>L'opera è assai pregevole per il criterio della scelta e dell'informazione e per tutta la presentazione. Resto però del mio parere, e cioè che l'uscita – in questo momento – dell'antologia americana non sia opportuna. Gli Stati Uniti sono potenzialmente nostri nemici. […] Non è il momento di usare cortesie all'America, nemmeno letterarie. Inoltre la testata non farebbe altro che rinfocolare la ventata di </a:t>
            </a:r>
            <a:r>
              <a:rPr lang="it-IT" sz="2000" b="1" dirty="0">
                <a:solidFill>
                  <a:schemeClr val="accent1"/>
                </a:solidFill>
              </a:rPr>
              <a:t>eccessivo entusiasmo per l'ultima letteratura americana</a:t>
            </a:r>
            <a:r>
              <a:rPr lang="it-IT" sz="2000" dirty="0"/>
              <a:t>: moda che sono risoluto a non incoraggiare</a:t>
            </a:r>
            <a:r>
              <a:rPr lang="en-US" sz="2000" dirty="0"/>
              <a:t>” (letter to </a:t>
            </a:r>
            <a:r>
              <a:rPr lang="en-US" sz="2000" dirty="0" err="1"/>
              <a:t>Bompiani</a:t>
            </a:r>
            <a:r>
              <a:rPr lang="en-US" sz="2000" dirty="0"/>
              <a:t>, January 1941).</a:t>
            </a:r>
          </a:p>
          <a:p>
            <a:r>
              <a:rPr lang="en-US" sz="2000" dirty="0" err="1"/>
              <a:t>Vittorini</a:t>
            </a:r>
            <a:r>
              <a:rPr lang="en-US" sz="2000" dirty="0"/>
              <a:t> feels that </a:t>
            </a:r>
            <a:r>
              <a:rPr lang="en-US" sz="2000" i="1" dirty="0"/>
              <a:t>Americana</a:t>
            </a:r>
            <a:r>
              <a:rPr lang="en-US" sz="2000" dirty="0"/>
              <a:t> is almost doomed to die before being born, and in June 1941 writes to Tommaso </a:t>
            </a:r>
            <a:r>
              <a:rPr lang="en-US" sz="2000" dirty="0" err="1"/>
              <a:t>Landolfi</a:t>
            </a:r>
            <a:r>
              <a:rPr lang="en-US" sz="2000" dirty="0"/>
              <a:t> that the anthology is “</a:t>
            </a:r>
            <a:r>
              <a:rPr lang="en-US" sz="2000" b="1" dirty="0" err="1">
                <a:solidFill>
                  <a:schemeClr val="accent1"/>
                </a:solidFill>
              </a:rPr>
              <a:t>sepolta</a:t>
            </a:r>
            <a:r>
              <a:rPr lang="en-US" sz="2000" b="1" dirty="0">
                <a:solidFill>
                  <a:schemeClr val="accent1"/>
                </a:solidFill>
              </a:rPr>
              <a:t> viva</a:t>
            </a:r>
            <a:r>
              <a:rPr lang="en-US" sz="2000" dirty="0"/>
              <a:t>.”</a:t>
            </a:r>
            <a:endParaRPr lang="it-IT" sz="2000" dirty="0"/>
          </a:p>
          <a:p>
            <a:pPr marL="0" indent="0">
              <a:buNone/>
            </a:pPr>
            <a:endParaRPr lang="it-IT" dirty="0"/>
          </a:p>
        </p:txBody>
      </p:sp>
    </p:spTree>
    <p:extLst>
      <p:ext uri="{BB962C8B-B14F-4D97-AF65-F5344CB8AC3E}">
        <p14:creationId xmlns:p14="http://schemas.microsoft.com/office/powerpoint/2010/main" val="3269984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E5CD17-417F-322A-65EC-E1DCADC7C79A}"/>
              </a:ext>
            </a:extLst>
          </p:cNvPr>
          <p:cNvSpPr>
            <a:spLocks noGrp="1"/>
          </p:cNvSpPr>
          <p:nvPr>
            <p:ph type="title"/>
          </p:nvPr>
        </p:nvSpPr>
        <p:spPr>
          <a:xfrm>
            <a:off x="2592925" y="121298"/>
            <a:ext cx="9303606" cy="821094"/>
          </a:xfrm>
        </p:spPr>
        <p:txBody>
          <a:bodyPr>
            <a:noAutofit/>
          </a:bodyPr>
          <a:lstStyle/>
          <a:p>
            <a:r>
              <a:rPr lang="it-IT" sz="4800" b="1" dirty="0"/>
              <a:t>VITTORINI’S CRITICAL PERSPECTIVE</a:t>
            </a:r>
          </a:p>
        </p:txBody>
      </p:sp>
      <p:sp>
        <p:nvSpPr>
          <p:cNvPr id="3" name="Segnaposto contenuto 2">
            <a:extLst>
              <a:ext uri="{FF2B5EF4-FFF2-40B4-BE49-F238E27FC236}">
                <a16:creationId xmlns:a16="http://schemas.microsoft.com/office/drawing/2014/main" id="{B1D57C99-1E2D-82A9-1D42-AB4EDD47FC1C}"/>
              </a:ext>
            </a:extLst>
          </p:cNvPr>
          <p:cNvSpPr>
            <a:spLocks noGrp="1"/>
          </p:cNvSpPr>
          <p:nvPr>
            <p:ph idx="1"/>
          </p:nvPr>
        </p:nvSpPr>
        <p:spPr>
          <a:xfrm>
            <a:off x="2592924" y="1250302"/>
            <a:ext cx="9387581" cy="5486400"/>
          </a:xfrm>
        </p:spPr>
        <p:txBody>
          <a:bodyPr>
            <a:normAutofit/>
          </a:bodyPr>
          <a:lstStyle/>
          <a:p>
            <a:r>
              <a:rPr lang="it-IT" dirty="0"/>
              <a:t>In the short </a:t>
            </a:r>
            <a:r>
              <a:rPr lang="it-IT" dirty="0" err="1"/>
              <a:t>introductions</a:t>
            </a:r>
            <a:r>
              <a:rPr lang="it-IT" dirty="0"/>
              <a:t> to the </a:t>
            </a:r>
            <a:r>
              <a:rPr lang="it-IT" dirty="0" err="1"/>
              <a:t>sections</a:t>
            </a:r>
            <a:r>
              <a:rPr lang="it-IT" dirty="0"/>
              <a:t> of the </a:t>
            </a:r>
            <a:r>
              <a:rPr lang="it-IT" dirty="0" err="1"/>
              <a:t>anthology</a:t>
            </a:r>
            <a:r>
              <a:rPr lang="it-IT" dirty="0"/>
              <a:t>, Vittorini </a:t>
            </a:r>
            <a:r>
              <a:rPr lang="it-IT" dirty="0" err="1"/>
              <a:t>draws</a:t>
            </a:r>
            <a:r>
              <a:rPr lang="it-IT" dirty="0"/>
              <a:t> the </a:t>
            </a:r>
            <a:r>
              <a:rPr lang="it-IT" dirty="0" err="1"/>
              <a:t>evolution</a:t>
            </a:r>
            <a:r>
              <a:rPr lang="it-IT" dirty="0"/>
              <a:t> of American literature, </a:t>
            </a:r>
            <a:r>
              <a:rPr lang="it-IT" dirty="0" err="1"/>
              <a:t>characterized</a:t>
            </a:r>
            <a:r>
              <a:rPr lang="it-IT" dirty="0"/>
              <a:t> from the </a:t>
            </a:r>
            <a:r>
              <a:rPr lang="it-IT" dirty="0" err="1"/>
              <a:t>very</a:t>
            </a:r>
            <a:r>
              <a:rPr lang="it-IT" dirty="0"/>
              <a:t> </a:t>
            </a:r>
            <a:r>
              <a:rPr lang="it-IT" dirty="0" err="1"/>
              <a:t>beginning</a:t>
            </a:r>
            <a:r>
              <a:rPr lang="it-IT" dirty="0"/>
              <a:t> by an “</a:t>
            </a:r>
            <a:r>
              <a:rPr lang="it-IT" b="1" dirty="0">
                <a:solidFill>
                  <a:schemeClr val="accent1"/>
                </a:solidFill>
              </a:rPr>
              <a:t>aspra forza dentro</a:t>
            </a:r>
            <a:r>
              <a:rPr lang="it-IT" dirty="0"/>
              <a:t>,” </a:t>
            </a:r>
            <a:r>
              <a:rPr lang="it-IT" dirty="0" err="1"/>
              <a:t>which</a:t>
            </a:r>
            <a:r>
              <a:rPr lang="it-IT" dirty="0"/>
              <a:t> </a:t>
            </a:r>
            <a:r>
              <a:rPr lang="it-IT" dirty="0" err="1"/>
              <a:t>is</a:t>
            </a:r>
            <a:r>
              <a:rPr lang="it-IT" dirty="0"/>
              <a:t>, “spesso, in sopore, una </a:t>
            </a:r>
            <a:r>
              <a:rPr lang="it-IT" b="1" dirty="0">
                <a:solidFill>
                  <a:schemeClr val="accent1"/>
                </a:solidFill>
              </a:rPr>
              <a:t>voce nuova</a:t>
            </a:r>
            <a:r>
              <a:rPr lang="it-IT" dirty="0"/>
              <a:t>” </a:t>
            </a:r>
            <a:r>
              <a:rPr lang="it-IT" dirty="0" err="1"/>
              <a:t>that</a:t>
            </a:r>
            <a:r>
              <a:rPr lang="it-IT" dirty="0"/>
              <a:t> </a:t>
            </a:r>
            <a:r>
              <a:rPr lang="it-IT" dirty="0" err="1"/>
              <a:t>still</a:t>
            </a:r>
            <a:r>
              <a:rPr lang="it-IT" dirty="0"/>
              <a:t> </a:t>
            </a:r>
            <a:r>
              <a:rPr lang="it-IT" dirty="0" err="1"/>
              <a:t>keeps</a:t>
            </a:r>
            <a:r>
              <a:rPr lang="it-IT" dirty="0"/>
              <a:t> the wild </a:t>
            </a:r>
            <a:r>
              <a:rPr lang="it-IT" dirty="0" err="1"/>
              <a:t>flavor</a:t>
            </a:r>
            <a:r>
              <a:rPr lang="it-IT" dirty="0"/>
              <a:t> of the </a:t>
            </a:r>
            <a:r>
              <a:rPr lang="it-IT" dirty="0" err="1"/>
              <a:t>unexplored</a:t>
            </a:r>
            <a:r>
              <a:rPr lang="it-IT" dirty="0"/>
              <a:t>.</a:t>
            </a:r>
          </a:p>
          <a:p>
            <a:r>
              <a:rPr lang="it-IT" dirty="0"/>
              <a:t>The </a:t>
            </a:r>
            <a:r>
              <a:rPr lang="it-IT" dirty="0" err="1"/>
              <a:t>introduction</a:t>
            </a:r>
            <a:r>
              <a:rPr lang="it-IT" dirty="0"/>
              <a:t> to first </a:t>
            </a:r>
            <a:r>
              <a:rPr lang="it-IT" dirty="0" err="1"/>
              <a:t>section</a:t>
            </a:r>
            <a:r>
              <a:rPr lang="it-IT" dirty="0"/>
              <a:t>, </a:t>
            </a:r>
            <a:r>
              <a:rPr lang="it-IT" b="1" dirty="0">
                <a:solidFill>
                  <a:schemeClr val="accent1"/>
                </a:solidFill>
              </a:rPr>
              <a:t>“Le origini,” </a:t>
            </a:r>
            <a:r>
              <a:rPr lang="it-IT" dirty="0" err="1"/>
              <a:t>delinates</a:t>
            </a:r>
            <a:r>
              <a:rPr lang="it-IT" dirty="0"/>
              <a:t> the </a:t>
            </a:r>
            <a:r>
              <a:rPr lang="it-IT" dirty="0" err="1"/>
              <a:t>early</a:t>
            </a:r>
            <a:r>
              <a:rPr lang="it-IT" dirty="0"/>
              <a:t> </a:t>
            </a:r>
            <a:r>
              <a:rPr lang="it-IT" dirty="0" err="1"/>
              <a:t>phase</a:t>
            </a:r>
            <a:r>
              <a:rPr lang="it-IT" dirty="0"/>
              <a:t> </a:t>
            </a:r>
            <a:r>
              <a:rPr lang="it-IT" dirty="0" err="1"/>
              <a:t>that</a:t>
            </a:r>
            <a:r>
              <a:rPr lang="it-IT" dirty="0"/>
              <a:t> </a:t>
            </a:r>
            <a:r>
              <a:rPr lang="it-IT" dirty="0" err="1"/>
              <a:t>prepares</a:t>
            </a:r>
            <a:r>
              <a:rPr lang="it-IT" dirty="0"/>
              <a:t> the way for the </a:t>
            </a:r>
            <a:r>
              <a:rPr lang="it-IT" dirty="0" err="1"/>
              <a:t>severance</a:t>
            </a:r>
            <a:r>
              <a:rPr lang="it-IT" dirty="0"/>
              <a:t> of the </a:t>
            </a:r>
            <a:r>
              <a:rPr lang="it-IT" dirty="0" err="1"/>
              <a:t>ties</a:t>
            </a:r>
            <a:r>
              <a:rPr lang="it-IT" dirty="0"/>
              <a:t> of American literature with English literature, </a:t>
            </a:r>
            <a:r>
              <a:rPr lang="it-IT" dirty="0" err="1"/>
              <a:t>while</a:t>
            </a:r>
            <a:r>
              <a:rPr lang="it-IT" dirty="0"/>
              <a:t> the second one (“I classici”) stresses </a:t>
            </a:r>
            <a:r>
              <a:rPr lang="it-IT" dirty="0" err="1"/>
              <a:t>how</a:t>
            </a:r>
            <a:r>
              <a:rPr lang="it-IT" dirty="0"/>
              <a:t> 19th-century American literature </a:t>
            </a:r>
            <a:r>
              <a:rPr lang="it-IT" dirty="0" err="1"/>
              <a:t>has</a:t>
            </a:r>
            <a:r>
              <a:rPr lang="it-IT" dirty="0"/>
              <a:t> “</a:t>
            </a:r>
            <a:r>
              <a:rPr lang="it-IT" dirty="0" err="1"/>
              <a:t>assimilated</a:t>
            </a:r>
            <a:r>
              <a:rPr lang="it-IT" dirty="0"/>
              <a:t>” </a:t>
            </a:r>
            <a:r>
              <a:rPr lang="it-IT" dirty="0" err="1"/>
              <a:t>European</a:t>
            </a:r>
            <a:r>
              <a:rPr lang="it-IT" dirty="0"/>
              <a:t> culture, due to </a:t>
            </a:r>
            <a:r>
              <a:rPr lang="it-IT" dirty="0" err="1"/>
              <a:t>its</a:t>
            </a:r>
            <a:r>
              <a:rPr lang="it-IT" dirty="0"/>
              <a:t> “</a:t>
            </a:r>
            <a:r>
              <a:rPr lang="it-IT" b="1" dirty="0">
                <a:solidFill>
                  <a:schemeClr val="accent1"/>
                </a:solidFill>
              </a:rPr>
              <a:t>puro appetito di appropriazione</a:t>
            </a:r>
            <a:r>
              <a:rPr lang="it-IT" dirty="0"/>
              <a:t>,” </a:t>
            </a:r>
            <a:r>
              <a:rPr lang="it-IT" dirty="0" err="1"/>
              <a:t>even</a:t>
            </a:r>
            <a:r>
              <a:rPr lang="it-IT" dirty="0"/>
              <a:t> </a:t>
            </a:r>
            <a:r>
              <a:rPr lang="it-IT" dirty="0" err="1"/>
              <a:t>if</a:t>
            </a:r>
            <a:r>
              <a:rPr lang="it-IT" dirty="0"/>
              <a:t> </a:t>
            </a:r>
            <a:r>
              <a:rPr lang="it-IT" dirty="0" err="1"/>
              <a:t>this</a:t>
            </a:r>
            <a:r>
              <a:rPr lang="it-IT" dirty="0"/>
              <a:t> </a:t>
            </a:r>
            <a:r>
              <a:rPr lang="it-IT" dirty="0" err="1"/>
              <a:t>still</a:t>
            </a:r>
            <a:r>
              <a:rPr lang="it-IT" dirty="0"/>
              <a:t> </a:t>
            </a:r>
            <a:r>
              <a:rPr lang="it-IT" dirty="0" err="1"/>
              <a:t>weighs</a:t>
            </a:r>
            <a:r>
              <a:rPr lang="it-IT" dirty="0"/>
              <a:t> down on the American writers, </a:t>
            </a:r>
            <a:r>
              <a:rPr lang="it-IT" dirty="0" err="1"/>
              <a:t>even</a:t>
            </a:r>
            <a:r>
              <a:rPr lang="it-IT" dirty="0"/>
              <a:t> on the “</a:t>
            </a:r>
            <a:r>
              <a:rPr lang="it-IT" b="1" dirty="0">
                <a:solidFill>
                  <a:schemeClr val="accent1"/>
                </a:solidFill>
              </a:rPr>
              <a:t>padri del sangue</a:t>
            </a:r>
            <a:r>
              <a:rPr lang="it-IT" dirty="0"/>
              <a:t>” (Poe, Hawthorne, Melville), </a:t>
            </a:r>
            <a:r>
              <a:rPr lang="it-IT" dirty="0" err="1"/>
              <a:t>who</a:t>
            </a:r>
            <a:r>
              <a:rPr lang="it-IT" dirty="0"/>
              <a:t> </a:t>
            </a:r>
            <a:r>
              <a:rPr lang="it-IT" dirty="0" err="1"/>
              <a:t>keep</a:t>
            </a:r>
            <a:r>
              <a:rPr lang="it-IT" dirty="0"/>
              <a:t> </a:t>
            </a:r>
            <a:r>
              <a:rPr lang="it-IT" dirty="0" err="1"/>
              <a:t>maintaining</a:t>
            </a:r>
            <a:r>
              <a:rPr lang="it-IT" dirty="0"/>
              <a:t> a strong link with the </a:t>
            </a:r>
            <a:r>
              <a:rPr lang="it-IT" dirty="0" err="1"/>
              <a:t>Puritan</a:t>
            </a:r>
            <a:r>
              <a:rPr lang="it-IT" dirty="0"/>
              <a:t> </a:t>
            </a:r>
            <a:r>
              <a:rPr lang="it-IT" dirty="0" err="1"/>
              <a:t>past</a:t>
            </a:r>
            <a:r>
              <a:rPr lang="it-IT" dirty="0"/>
              <a:t>.</a:t>
            </a:r>
          </a:p>
          <a:p>
            <a:r>
              <a:rPr lang="it-IT" dirty="0"/>
              <a:t>In the </a:t>
            </a:r>
            <a:r>
              <a:rPr lang="it-IT" dirty="0" err="1"/>
              <a:t>introduction</a:t>
            </a:r>
            <a:r>
              <a:rPr lang="it-IT" dirty="0"/>
              <a:t> to the </a:t>
            </a:r>
            <a:r>
              <a:rPr lang="it-IT" dirty="0" err="1"/>
              <a:t>section</a:t>
            </a:r>
            <a:r>
              <a:rPr lang="it-IT" dirty="0"/>
              <a:t> </a:t>
            </a:r>
            <a:r>
              <a:rPr lang="it-IT" b="1" dirty="0">
                <a:solidFill>
                  <a:schemeClr val="accent1"/>
                </a:solidFill>
              </a:rPr>
              <a:t>“La nascita della leggenda,” </a:t>
            </a:r>
            <a:r>
              <a:rPr lang="it-IT" dirty="0"/>
              <a:t>Vittorini stresses the </a:t>
            </a:r>
            <a:r>
              <a:rPr lang="it-IT" dirty="0" err="1"/>
              <a:t>importance</a:t>
            </a:r>
            <a:r>
              <a:rPr lang="it-IT" dirty="0"/>
              <a:t> of </a:t>
            </a:r>
            <a:r>
              <a:rPr lang="it-IT" dirty="0" err="1"/>
              <a:t>two</a:t>
            </a:r>
            <a:r>
              <a:rPr lang="it-IT" dirty="0"/>
              <a:t> </a:t>
            </a:r>
            <a:r>
              <a:rPr lang="it-IT" dirty="0" err="1"/>
              <a:t>authors</a:t>
            </a:r>
            <a:r>
              <a:rPr lang="it-IT" dirty="0"/>
              <a:t> </a:t>
            </a:r>
            <a:r>
              <a:rPr lang="it-IT" dirty="0" err="1"/>
              <a:t>not</a:t>
            </a:r>
            <a:r>
              <a:rPr lang="it-IT" dirty="0"/>
              <a:t> </a:t>
            </a:r>
            <a:r>
              <a:rPr lang="it-IT" dirty="0" err="1"/>
              <a:t>represented</a:t>
            </a:r>
            <a:r>
              <a:rPr lang="it-IT" dirty="0"/>
              <a:t> in the </a:t>
            </a:r>
            <a:r>
              <a:rPr lang="it-IT" dirty="0" err="1"/>
              <a:t>anthology</a:t>
            </a:r>
            <a:r>
              <a:rPr lang="it-IT" dirty="0"/>
              <a:t>, Whitman and Lincoln, and </a:t>
            </a:r>
            <a:r>
              <a:rPr lang="it-IT" dirty="0" err="1"/>
              <a:t>especially</a:t>
            </a:r>
            <a:r>
              <a:rPr lang="it-IT" dirty="0"/>
              <a:t> highlights </a:t>
            </a:r>
            <a:r>
              <a:rPr lang="it-IT" dirty="0" err="1"/>
              <a:t>Whitman’s</a:t>
            </a:r>
            <a:r>
              <a:rPr lang="it-IT" dirty="0"/>
              <a:t> </a:t>
            </a:r>
            <a:r>
              <a:rPr lang="it-IT" dirty="0" err="1"/>
              <a:t>modernity</a:t>
            </a:r>
            <a:r>
              <a:rPr lang="it-IT" dirty="0"/>
              <a:t> – with </a:t>
            </a:r>
            <a:r>
              <a:rPr lang="it-IT" dirty="0" err="1"/>
              <a:t>them</a:t>
            </a:r>
            <a:r>
              <a:rPr lang="it-IT" dirty="0"/>
              <a:t> and Mark Twain a new figure </a:t>
            </a:r>
            <a:r>
              <a:rPr lang="it-IT" dirty="0" err="1"/>
              <a:t>is</a:t>
            </a:r>
            <a:r>
              <a:rPr lang="it-IT" dirty="0"/>
              <a:t> </a:t>
            </a:r>
            <a:r>
              <a:rPr lang="it-IT" dirty="0" err="1"/>
              <a:t>born</a:t>
            </a:r>
            <a:r>
              <a:rPr lang="it-IT" dirty="0"/>
              <a:t>, “</a:t>
            </a:r>
            <a:r>
              <a:rPr lang="it-IT" b="1" dirty="0">
                <a:solidFill>
                  <a:schemeClr val="accent1"/>
                </a:solidFill>
              </a:rPr>
              <a:t>figlio dell'Ovest, simbolo di uomo nuovo</a:t>
            </a:r>
            <a:r>
              <a:rPr lang="it-IT" dirty="0"/>
              <a:t>.”</a:t>
            </a:r>
          </a:p>
          <a:p>
            <a:r>
              <a:rPr lang="it-IT" dirty="0"/>
              <a:t>In</a:t>
            </a:r>
            <a:r>
              <a:rPr lang="it-IT" b="1" dirty="0">
                <a:solidFill>
                  <a:schemeClr val="tx1"/>
                </a:solidFill>
              </a:rPr>
              <a:t> </a:t>
            </a:r>
            <a:r>
              <a:rPr lang="it-IT" b="1" dirty="0">
                <a:solidFill>
                  <a:schemeClr val="accent1"/>
                </a:solidFill>
              </a:rPr>
              <a:t>“La letteratura della borghesia” </a:t>
            </a:r>
            <a:r>
              <a:rPr kumimoji="0" lang="it-IT"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rPr>
              <a:t>and </a:t>
            </a:r>
            <a:r>
              <a:rPr lang="it-IT" b="1" dirty="0">
                <a:solidFill>
                  <a:schemeClr val="accent1"/>
                </a:solidFill>
              </a:rPr>
              <a:t>“Il verismo” </a:t>
            </a:r>
            <a:r>
              <a:rPr lang="it-IT" dirty="0"/>
              <a:t>the “</a:t>
            </a:r>
            <a:r>
              <a:rPr lang="it-IT" dirty="0" err="1"/>
              <a:t>legend</a:t>
            </a:r>
            <a:r>
              <a:rPr lang="it-IT" dirty="0"/>
              <a:t>” takes a more </a:t>
            </a:r>
            <a:r>
              <a:rPr lang="it-IT" dirty="0" err="1"/>
              <a:t>realistic</a:t>
            </a:r>
            <a:r>
              <a:rPr lang="it-IT" dirty="0"/>
              <a:t> turn, and American literature </a:t>
            </a:r>
            <a:r>
              <a:rPr lang="it-IT" dirty="0" err="1"/>
              <a:t>becomes</a:t>
            </a:r>
            <a:r>
              <a:rPr lang="it-IT" dirty="0"/>
              <a:t> a </a:t>
            </a:r>
            <a:r>
              <a:rPr lang="it-IT" dirty="0" err="1"/>
              <a:t>mirror</a:t>
            </a:r>
            <a:r>
              <a:rPr lang="it-IT" dirty="0"/>
              <a:t> </a:t>
            </a:r>
            <a:r>
              <a:rPr lang="it-IT" dirty="0" err="1"/>
              <a:t>faithfully</a:t>
            </a:r>
            <a:r>
              <a:rPr lang="it-IT" dirty="0"/>
              <a:t> </a:t>
            </a:r>
            <a:r>
              <a:rPr lang="it-IT" dirty="0" err="1"/>
              <a:t>representing</a:t>
            </a:r>
            <a:r>
              <a:rPr lang="it-IT" dirty="0"/>
              <a:t> </a:t>
            </a:r>
            <a:r>
              <a:rPr lang="it-IT" dirty="0" err="1"/>
              <a:t>both</a:t>
            </a:r>
            <a:r>
              <a:rPr lang="it-IT" dirty="0"/>
              <a:t> the life of late 19th-century high classes and the </a:t>
            </a:r>
            <a:r>
              <a:rPr lang="it-IT" dirty="0" err="1"/>
              <a:t>turmoil</a:t>
            </a:r>
            <a:r>
              <a:rPr lang="it-IT" dirty="0"/>
              <a:t> of American society on the verge of a </a:t>
            </a:r>
            <a:r>
              <a:rPr lang="it-IT" dirty="0" err="1"/>
              <a:t>rampant</a:t>
            </a:r>
            <a:r>
              <a:rPr lang="it-IT" dirty="0"/>
              <a:t> </a:t>
            </a:r>
            <a:r>
              <a:rPr lang="it-IT" dirty="0" err="1"/>
              <a:t>urbanization</a:t>
            </a:r>
            <a:r>
              <a:rPr lang="it-IT" dirty="0"/>
              <a:t>.</a:t>
            </a:r>
          </a:p>
        </p:txBody>
      </p:sp>
    </p:spTree>
    <p:extLst>
      <p:ext uri="{BB962C8B-B14F-4D97-AF65-F5344CB8AC3E}">
        <p14:creationId xmlns:p14="http://schemas.microsoft.com/office/powerpoint/2010/main" val="1313135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E0473F-DB37-8B1E-FE02-6EC9CAAC7592}"/>
              </a:ext>
            </a:extLst>
          </p:cNvPr>
          <p:cNvSpPr>
            <a:spLocks noGrp="1"/>
          </p:cNvSpPr>
          <p:nvPr>
            <p:ph type="title"/>
          </p:nvPr>
        </p:nvSpPr>
        <p:spPr>
          <a:xfrm>
            <a:off x="2592925" y="93306"/>
            <a:ext cx="8911687" cy="951723"/>
          </a:xfrm>
        </p:spPr>
        <p:txBody>
          <a:bodyPr>
            <a:normAutofit/>
          </a:bodyPr>
          <a:lstStyle/>
          <a:p>
            <a:r>
              <a:rPr lang="it-IT" sz="5400" b="1" dirty="0"/>
              <a:t>BREAKING THE DEADLOCK</a:t>
            </a:r>
          </a:p>
        </p:txBody>
      </p:sp>
      <p:sp>
        <p:nvSpPr>
          <p:cNvPr id="3" name="Segnaposto contenuto 2">
            <a:extLst>
              <a:ext uri="{FF2B5EF4-FFF2-40B4-BE49-F238E27FC236}">
                <a16:creationId xmlns:a16="http://schemas.microsoft.com/office/drawing/2014/main" id="{AED659E7-6C4C-E452-AF37-29CAA2AB6A69}"/>
              </a:ext>
            </a:extLst>
          </p:cNvPr>
          <p:cNvSpPr>
            <a:spLocks noGrp="1"/>
          </p:cNvSpPr>
          <p:nvPr>
            <p:ph idx="1"/>
          </p:nvPr>
        </p:nvSpPr>
        <p:spPr>
          <a:xfrm>
            <a:off x="2589212" y="1203649"/>
            <a:ext cx="8915400" cy="5561045"/>
          </a:xfrm>
        </p:spPr>
        <p:txBody>
          <a:bodyPr>
            <a:noAutofit/>
          </a:bodyPr>
          <a:lstStyle/>
          <a:p>
            <a:pPr marL="0" indent="0">
              <a:buNone/>
            </a:pPr>
            <a:r>
              <a:rPr lang="it-IT" sz="2400" dirty="0"/>
              <a:t>The </a:t>
            </a:r>
            <a:r>
              <a:rPr lang="it-IT" sz="2400" dirty="0" err="1"/>
              <a:t>standoff</a:t>
            </a:r>
            <a:r>
              <a:rPr lang="it-IT" sz="2400" dirty="0"/>
              <a:t> </a:t>
            </a:r>
            <a:r>
              <a:rPr lang="it-IT" sz="2400" dirty="0" err="1"/>
              <a:t>finds</a:t>
            </a:r>
            <a:r>
              <a:rPr lang="it-IT" sz="2400" dirty="0"/>
              <a:t> a </a:t>
            </a:r>
            <a:r>
              <a:rPr lang="it-IT" sz="2400" dirty="0" err="1"/>
              <a:t>solution</a:t>
            </a:r>
            <a:r>
              <a:rPr lang="it-IT" sz="2400" dirty="0"/>
              <a:t> with the </a:t>
            </a:r>
            <a:r>
              <a:rPr lang="it-IT" sz="2400" dirty="0" err="1"/>
              <a:t>substitution</a:t>
            </a:r>
            <a:r>
              <a:rPr lang="it-IT" sz="2400" dirty="0"/>
              <a:t> of </a:t>
            </a:r>
            <a:r>
              <a:rPr lang="it-IT" sz="2400" dirty="0" err="1"/>
              <a:t>Vittorini’s</a:t>
            </a:r>
            <a:r>
              <a:rPr lang="it-IT" sz="2400" dirty="0"/>
              <a:t> </a:t>
            </a:r>
            <a:r>
              <a:rPr lang="it-IT" sz="2400" dirty="0" err="1"/>
              <a:t>preface</a:t>
            </a:r>
            <a:r>
              <a:rPr lang="it-IT" sz="2400" dirty="0"/>
              <a:t> (</a:t>
            </a:r>
            <a:r>
              <a:rPr lang="it-IT" sz="2400" dirty="0" err="1"/>
              <a:t>too</a:t>
            </a:r>
            <a:r>
              <a:rPr lang="it-IT" sz="2400" dirty="0"/>
              <a:t> </a:t>
            </a:r>
            <a:r>
              <a:rPr lang="it-IT" sz="2400" dirty="0" err="1"/>
              <a:t>enthusiastic</a:t>
            </a:r>
            <a:r>
              <a:rPr lang="it-IT" sz="2400" dirty="0"/>
              <a:t> </a:t>
            </a:r>
            <a:r>
              <a:rPr lang="it-IT" sz="2400" dirty="0" err="1"/>
              <a:t>about</a:t>
            </a:r>
            <a:r>
              <a:rPr lang="it-IT" sz="2400" dirty="0"/>
              <a:t> </a:t>
            </a:r>
            <a:r>
              <a:rPr lang="it-IT" sz="2400" dirty="0" err="1"/>
              <a:t>contemporary</a:t>
            </a:r>
            <a:r>
              <a:rPr lang="it-IT" sz="2400" dirty="0"/>
              <a:t> American literature) with </a:t>
            </a:r>
            <a:r>
              <a:rPr lang="it-IT" sz="2400" b="1" dirty="0">
                <a:solidFill>
                  <a:schemeClr val="accent1"/>
                </a:solidFill>
              </a:rPr>
              <a:t>Emilio </a:t>
            </a:r>
            <a:r>
              <a:rPr lang="it-IT" sz="2400" b="1" dirty="0" err="1">
                <a:solidFill>
                  <a:schemeClr val="accent1"/>
                </a:solidFill>
              </a:rPr>
              <a:t>Cecchi</a:t>
            </a:r>
            <a:r>
              <a:rPr lang="it-IT" sz="2400" dirty="0" err="1"/>
              <a:t>’s</a:t>
            </a:r>
            <a:r>
              <a:rPr lang="it-IT" sz="2400" dirty="0"/>
              <a:t>, </a:t>
            </a:r>
            <a:r>
              <a:rPr lang="it-IT" sz="2400" dirty="0" err="1"/>
              <a:t>which</a:t>
            </a:r>
            <a:r>
              <a:rPr lang="it-IT" sz="2400" dirty="0"/>
              <a:t> </a:t>
            </a:r>
            <a:r>
              <a:rPr lang="it-IT" sz="2400" dirty="0" err="1"/>
              <a:t>insteads</a:t>
            </a:r>
            <a:r>
              <a:rPr lang="it-IT" sz="2400" dirty="0"/>
              <a:t> frames the texts </a:t>
            </a:r>
            <a:r>
              <a:rPr lang="it-IT" sz="2400" dirty="0" err="1"/>
              <a:t>included</a:t>
            </a:r>
            <a:r>
              <a:rPr lang="it-IT" sz="2400" dirty="0"/>
              <a:t> in the </a:t>
            </a:r>
            <a:r>
              <a:rPr lang="it-IT" sz="2400" dirty="0" err="1"/>
              <a:t>anthology</a:t>
            </a:r>
            <a:r>
              <a:rPr lang="it-IT" sz="2400" dirty="0"/>
              <a:t> </a:t>
            </a:r>
            <a:r>
              <a:rPr lang="it-IT" sz="2400" dirty="0" err="1"/>
              <a:t>within</a:t>
            </a:r>
            <a:r>
              <a:rPr lang="it-IT" sz="2400" dirty="0"/>
              <a:t> a </a:t>
            </a:r>
            <a:r>
              <a:rPr lang="it-IT" sz="2400" dirty="0" err="1"/>
              <a:t>much</a:t>
            </a:r>
            <a:r>
              <a:rPr lang="it-IT" sz="2400" dirty="0"/>
              <a:t> more negative </a:t>
            </a:r>
            <a:r>
              <a:rPr lang="it-IT" sz="2400" dirty="0" err="1"/>
              <a:t>critical</a:t>
            </a:r>
            <a:r>
              <a:rPr lang="it-IT" sz="2400" dirty="0"/>
              <a:t> </a:t>
            </a:r>
            <a:r>
              <a:rPr lang="it-IT" sz="2400" dirty="0" err="1"/>
              <a:t>perspective</a:t>
            </a:r>
            <a:r>
              <a:rPr lang="it-IT" sz="2400" dirty="0"/>
              <a:t>. Pavolini </a:t>
            </a:r>
            <a:r>
              <a:rPr lang="it-IT" sz="2400" dirty="0" err="1"/>
              <a:t>is</a:t>
            </a:r>
            <a:r>
              <a:rPr lang="it-IT" sz="2400" dirty="0"/>
              <a:t> </a:t>
            </a:r>
            <a:r>
              <a:rPr lang="it-IT" sz="2400" dirty="0" err="1"/>
              <a:t>favorably</a:t>
            </a:r>
            <a:r>
              <a:rPr lang="it-IT" sz="2400" dirty="0"/>
              <a:t> </a:t>
            </a:r>
            <a:r>
              <a:rPr lang="it-IT" sz="2400" dirty="0" err="1"/>
              <a:t>impressed</a:t>
            </a:r>
            <a:r>
              <a:rPr lang="it-IT" sz="2400" dirty="0"/>
              <a:t>, </a:t>
            </a:r>
            <a:r>
              <a:rPr lang="it-IT" sz="2400" dirty="0" err="1"/>
              <a:t>but</a:t>
            </a:r>
            <a:r>
              <a:rPr lang="it-IT" sz="2400" dirty="0"/>
              <a:t> </a:t>
            </a:r>
            <a:r>
              <a:rPr lang="it-IT" sz="2400" dirty="0" err="1"/>
              <a:t>strongly</a:t>
            </a:r>
            <a:r>
              <a:rPr lang="it-IT" sz="2400" dirty="0"/>
              <a:t> </a:t>
            </a:r>
            <a:r>
              <a:rPr lang="it-IT" sz="2400" dirty="0" err="1"/>
              <a:t>requests</a:t>
            </a:r>
            <a:r>
              <a:rPr lang="it-IT" sz="2400" dirty="0"/>
              <a:t> the </a:t>
            </a:r>
            <a:r>
              <a:rPr lang="it-IT" sz="2400" dirty="0" err="1"/>
              <a:t>elimination</a:t>
            </a:r>
            <a:r>
              <a:rPr lang="it-IT" sz="2400" dirty="0"/>
              <a:t> of </a:t>
            </a:r>
            <a:r>
              <a:rPr lang="it-IT" sz="2400" dirty="0" err="1"/>
              <a:t>all</a:t>
            </a:r>
            <a:r>
              <a:rPr lang="it-IT" sz="2400" dirty="0"/>
              <a:t> the </a:t>
            </a:r>
            <a:r>
              <a:rPr lang="it-IT" sz="2400" dirty="0" err="1"/>
              <a:t>introductions</a:t>
            </a:r>
            <a:r>
              <a:rPr lang="it-IT" sz="2400" dirty="0"/>
              <a:t> by Vittorini to the </a:t>
            </a:r>
            <a:r>
              <a:rPr lang="it-IT" sz="2400" dirty="0" err="1"/>
              <a:t>various</a:t>
            </a:r>
            <a:r>
              <a:rPr lang="it-IT" sz="2400" dirty="0"/>
              <a:t> </a:t>
            </a:r>
            <a:r>
              <a:rPr lang="it-IT" sz="2400" dirty="0" err="1"/>
              <a:t>sections</a:t>
            </a:r>
            <a:r>
              <a:rPr lang="it-IT" sz="2400" dirty="0"/>
              <a:t>: </a:t>
            </a:r>
            <a:r>
              <a:rPr lang="en-US" sz="2400" dirty="0"/>
              <a:t>“</a:t>
            </a:r>
            <a:r>
              <a:rPr lang="it-IT" sz="2400" dirty="0"/>
              <a:t>La prefazione di Emilio Cecchi è eccellente e potrebbe far sì che il permesso di pubblicazione dell'antologia di narratori americani venisse senz’altro accordato: ma appare indispensabile che, anche per un’ovvia ragione di coerenza, il volume sia rivisto in base ai criteri di </a:t>
            </a:r>
            <a:r>
              <a:rPr lang="it-IT" sz="2400" b="1" dirty="0">
                <a:solidFill>
                  <a:schemeClr val="accent1"/>
                </a:solidFill>
              </a:rPr>
              <a:t>impostazione critica e sostanzialmente negativa </a:t>
            </a:r>
            <a:r>
              <a:rPr lang="it-IT" sz="2400" dirty="0"/>
              <a:t>della prefazione di Cecchi. In particolare, occorre che siano tolti tutti i corsivi che precedono ciascun gruppo di narrazioni e che, oltre ad essere inopportuni e criticamente discutibili e unilaterali, contraddicono in pieno all'impostazione che al volume dà la prefazione.</a:t>
            </a:r>
            <a:r>
              <a:rPr lang="en-US" sz="2400" dirty="0"/>
              <a:t>”</a:t>
            </a:r>
            <a:endParaRPr lang="it-IT" sz="2400" dirty="0"/>
          </a:p>
        </p:txBody>
      </p:sp>
    </p:spTree>
    <p:extLst>
      <p:ext uri="{BB962C8B-B14F-4D97-AF65-F5344CB8AC3E}">
        <p14:creationId xmlns:p14="http://schemas.microsoft.com/office/powerpoint/2010/main" val="2382761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F039B8-C6F9-A06E-4AD8-1B8DE03A49E6}"/>
              </a:ext>
            </a:extLst>
          </p:cNvPr>
          <p:cNvSpPr>
            <a:spLocks noGrp="1"/>
          </p:cNvSpPr>
          <p:nvPr>
            <p:ph type="title"/>
          </p:nvPr>
        </p:nvSpPr>
        <p:spPr>
          <a:xfrm>
            <a:off x="2592925" y="270588"/>
            <a:ext cx="9331597" cy="1026367"/>
          </a:xfrm>
        </p:spPr>
        <p:txBody>
          <a:bodyPr>
            <a:normAutofit/>
          </a:bodyPr>
          <a:lstStyle/>
          <a:p>
            <a:r>
              <a:rPr lang="it-IT" sz="6000" b="1" dirty="0"/>
              <a:t>A MODERN LITERATURE</a:t>
            </a:r>
          </a:p>
        </p:txBody>
      </p:sp>
      <p:sp>
        <p:nvSpPr>
          <p:cNvPr id="3" name="Segnaposto contenuto 2">
            <a:extLst>
              <a:ext uri="{FF2B5EF4-FFF2-40B4-BE49-F238E27FC236}">
                <a16:creationId xmlns:a16="http://schemas.microsoft.com/office/drawing/2014/main" id="{FC7F676B-E920-4F12-15C2-5B0313C7C75D}"/>
              </a:ext>
            </a:extLst>
          </p:cNvPr>
          <p:cNvSpPr>
            <a:spLocks noGrp="1"/>
          </p:cNvSpPr>
          <p:nvPr>
            <p:ph idx="1"/>
          </p:nvPr>
        </p:nvSpPr>
        <p:spPr>
          <a:xfrm>
            <a:off x="2589212" y="1492898"/>
            <a:ext cx="9335310" cy="5262464"/>
          </a:xfrm>
        </p:spPr>
        <p:txBody>
          <a:bodyPr>
            <a:normAutofit/>
          </a:bodyPr>
          <a:lstStyle/>
          <a:p>
            <a:r>
              <a:rPr lang="it-IT" sz="2000" dirty="0" err="1"/>
              <a:t>Starting</a:t>
            </a:r>
            <a:r>
              <a:rPr lang="it-IT" sz="2000" dirty="0"/>
              <a:t> with </a:t>
            </a:r>
            <a:r>
              <a:rPr lang="it-IT" sz="2000" dirty="0" err="1"/>
              <a:t>early</a:t>
            </a:r>
            <a:r>
              <a:rPr lang="it-IT" sz="2000" dirty="0"/>
              <a:t> 20th-century </a:t>
            </a:r>
            <a:r>
              <a:rPr lang="it-IT" sz="2000" dirty="0" err="1"/>
              <a:t>modernist</a:t>
            </a:r>
            <a:r>
              <a:rPr lang="it-IT" sz="2000" dirty="0"/>
              <a:t> literature (</a:t>
            </a:r>
            <a:r>
              <a:rPr lang="en-US" sz="2000" b="1" dirty="0">
                <a:solidFill>
                  <a:schemeClr val="accent1"/>
                </a:solidFill>
              </a:rPr>
              <a:t>“</a:t>
            </a:r>
            <a:r>
              <a:rPr lang="it-IT" sz="2000" b="1" dirty="0">
                <a:solidFill>
                  <a:schemeClr val="accent1"/>
                </a:solidFill>
              </a:rPr>
              <a:t>Il rivolgimento delle forme</a:t>
            </a:r>
            <a:r>
              <a:rPr lang="en-US" sz="2000" b="1" dirty="0">
                <a:solidFill>
                  <a:schemeClr val="accent1"/>
                </a:solidFill>
              </a:rPr>
              <a:t>”</a:t>
            </a:r>
            <a:r>
              <a:rPr lang="en-US" sz="2000" dirty="0"/>
              <a:t>) American literature becomes for </a:t>
            </a:r>
            <a:r>
              <a:rPr lang="en-US" sz="2000" dirty="0" err="1"/>
              <a:t>Vittorini</a:t>
            </a:r>
            <a:r>
              <a:rPr lang="en-US" sz="2000" dirty="0"/>
              <a:t> the model for the renewal of European and especially Italian literary forms. Even Pound (not represented in the book) is appreciated, notwithstanding his “</a:t>
            </a:r>
            <a:r>
              <a:rPr lang="it-IT" sz="2000" dirty="0" err="1"/>
              <a:t>decadentism</a:t>
            </a:r>
            <a:r>
              <a:rPr lang="en-US" sz="2000" dirty="0"/>
              <a:t>” and his looking like a “</a:t>
            </a:r>
            <a:r>
              <a:rPr lang="it-IT" sz="2000" dirty="0"/>
              <a:t>mostruoso </a:t>
            </a:r>
            <a:r>
              <a:rPr lang="it-IT" sz="2000" dirty="0" err="1"/>
              <a:t>rimasticatore</a:t>
            </a:r>
            <a:r>
              <a:rPr lang="it-IT" sz="2000" dirty="0"/>
              <a:t> di ogni ordine stilistico esistito</a:t>
            </a:r>
            <a:r>
              <a:rPr lang="en-US" sz="2000" dirty="0"/>
              <a:t>,” because he has managed to spectacularly widen, together with Eliot and Gertrude Stein , the creative potentialities of the poetic word. </a:t>
            </a:r>
            <a:r>
              <a:rPr lang="it-IT" sz="2000" dirty="0"/>
              <a:t>Vittorini </a:t>
            </a:r>
            <a:r>
              <a:rPr lang="it-IT" sz="2000" dirty="0" err="1"/>
              <a:t>especially</a:t>
            </a:r>
            <a:r>
              <a:rPr lang="it-IT" sz="2000" dirty="0"/>
              <a:t> </a:t>
            </a:r>
            <a:r>
              <a:rPr lang="it-IT" sz="2000" dirty="0" err="1"/>
              <a:t>appreciates</a:t>
            </a:r>
            <a:r>
              <a:rPr lang="it-IT" sz="2000" dirty="0"/>
              <a:t> </a:t>
            </a:r>
            <a:r>
              <a:rPr lang="it-IT" sz="2000" dirty="0" err="1"/>
              <a:t>Stein’s</a:t>
            </a:r>
            <a:r>
              <a:rPr lang="it-IT" sz="2000" dirty="0"/>
              <a:t> </a:t>
            </a:r>
            <a:r>
              <a:rPr lang="it-IT" sz="2000" i="1" dirty="0"/>
              <a:t>Storie di </a:t>
            </a:r>
            <a:r>
              <a:rPr lang="it-IT" sz="2000" i="1" dirty="0" err="1"/>
              <a:t>Melanctha</a:t>
            </a:r>
            <a:r>
              <a:rPr lang="it-IT" sz="2000" dirty="0"/>
              <a:t>, </a:t>
            </a:r>
            <a:r>
              <a:rPr lang="it-IT" sz="2000" dirty="0" err="1"/>
              <a:t>centerd</a:t>
            </a:r>
            <a:r>
              <a:rPr lang="it-IT" sz="2000" dirty="0"/>
              <a:t> on stories of </a:t>
            </a:r>
            <a:r>
              <a:rPr lang="it-IT" sz="2000" dirty="0" err="1"/>
              <a:t>marginalized</a:t>
            </a:r>
            <a:r>
              <a:rPr lang="it-IT" sz="2000" dirty="0"/>
              <a:t> people like the </a:t>
            </a:r>
            <a:r>
              <a:rPr lang="it-IT" sz="2000" dirty="0" err="1"/>
              <a:t>African</a:t>
            </a:r>
            <a:r>
              <a:rPr lang="it-IT" sz="2000" dirty="0"/>
              <a:t> Americans </a:t>
            </a:r>
            <a:r>
              <a:rPr lang="it-IT" sz="2000" dirty="0" err="1"/>
              <a:t>who</a:t>
            </a:r>
            <a:r>
              <a:rPr lang="it-IT" sz="2000" dirty="0"/>
              <a:t> are </a:t>
            </a:r>
            <a:r>
              <a:rPr lang="it-IT" sz="2000" dirty="0" err="1"/>
              <a:t>able</a:t>
            </a:r>
            <a:r>
              <a:rPr lang="it-IT" sz="2000" dirty="0"/>
              <a:t> to </a:t>
            </a:r>
            <a:r>
              <a:rPr lang="it-IT" sz="2000" dirty="0" err="1"/>
              <a:t>fully</a:t>
            </a:r>
            <a:r>
              <a:rPr lang="it-IT" sz="2000" dirty="0"/>
              <a:t> express </a:t>
            </a:r>
            <a:r>
              <a:rPr lang="it-IT" sz="2000" dirty="0" err="1"/>
              <a:t>through</a:t>
            </a:r>
            <a:r>
              <a:rPr lang="it-IT" sz="2000" dirty="0"/>
              <a:t> dance and music the </a:t>
            </a:r>
            <a:r>
              <a:rPr lang="it-IT" sz="2000" dirty="0" err="1"/>
              <a:t>predicament</a:t>
            </a:r>
            <a:r>
              <a:rPr lang="it-IT" sz="2000" dirty="0"/>
              <a:t> of the Black community.</a:t>
            </a:r>
          </a:p>
          <a:p>
            <a:r>
              <a:rPr lang="en-US" sz="2000" b="1" dirty="0">
                <a:solidFill>
                  <a:schemeClr val="accent1"/>
                </a:solidFill>
              </a:rPr>
              <a:t>“</a:t>
            </a:r>
            <a:r>
              <a:rPr lang="it-IT" sz="2000" b="1" dirty="0">
                <a:solidFill>
                  <a:schemeClr val="accent1"/>
                </a:solidFill>
              </a:rPr>
              <a:t>Gli eccentrici</a:t>
            </a:r>
            <a:r>
              <a:rPr lang="en-US" sz="2000" b="1" dirty="0">
                <a:solidFill>
                  <a:schemeClr val="accent1"/>
                </a:solidFill>
              </a:rPr>
              <a:t>” </a:t>
            </a:r>
            <a:r>
              <a:rPr lang="en-US" sz="2000" dirty="0"/>
              <a:t>rapidly shows figures not fully fitting into </a:t>
            </a:r>
            <a:r>
              <a:rPr lang="en-US" sz="2000" dirty="0" err="1"/>
              <a:t>Vittorini’s</a:t>
            </a:r>
            <a:r>
              <a:rPr lang="en-US" sz="2000" dirty="0"/>
              <a:t> evolutionary picture of American literature, like F. Scott Fitzgerald, who does not seem fully engaged with the most </a:t>
            </a:r>
            <a:r>
              <a:rPr lang="en-US" sz="2000"/>
              <a:t>pressing issues </a:t>
            </a:r>
            <a:r>
              <a:rPr lang="en-US" sz="2000" dirty="0"/>
              <a:t>of contemporary American society, like the authors of </a:t>
            </a:r>
            <a:r>
              <a:rPr lang="en-US" sz="2000" b="1" dirty="0">
                <a:solidFill>
                  <a:schemeClr val="accent1"/>
                </a:solidFill>
              </a:rPr>
              <a:t>“</a:t>
            </a:r>
            <a:r>
              <a:rPr lang="it-IT" sz="2000" b="1" dirty="0">
                <a:solidFill>
                  <a:schemeClr val="accent1"/>
                </a:solidFill>
              </a:rPr>
              <a:t>Storia contemporanea</a:t>
            </a:r>
            <a:r>
              <a:rPr lang="en-US" sz="2000" b="1" dirty="0">
                <a:solidFill>
                  <a:schemeClr val="accent1"/>
                </a:solidFill>
              </a:rPr>
              <a:t>” </a:t>
            </a:r>
            <a:r>
              <a:rPr lang="en-US" sz="2000" dirty="0"/>
              <a:t>(</a:t>
            </a:r>
            <a:r>
              <a:rPr lang="de-DE" sz="2000" dirty="0"/>
              <a:t>Faulkner, Hemingway, Steinbeck, Thomas Wolfe) </a:t>
            </a:r>
            <a:r>
              <a:rPr lang="de-DE" sz="2000" dirty="0" err="1"/>
              <a:t>instead</a:t>
            </a:r>
            <a:r>
              <a:rPr lang="de-DE" sz="2000" dirty="0"/>
              <a:t> </a:t>
            </a:r>
            <a:r>
              <a:rPr lang="de-DE" sz="2000" dirty="0" err="1"/>
              <a:t>are</a:t>
            </a:r>
            <a:r>
              <a:rPr lang="de-DE" sz="2000" dirty="0"/>
              <a:t>.</a:t>
            </a:r>
            <a:endParaRPr lang="it-IT" sz="2000" dirty="0"/>
          </a:p>
        </p:txBody>
      </p:sp>
    </p:spTree>
    <p:extLst>
      <p:ext uri="{BB962C8B-B14F-4D97-AF65-F5344CB8AC3E}">
        <p14:creationId xmlns:p14="http://schemas.microsoft.com/office/powerpoint/2010/main" val="3188235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6AD8CD-20F6-A65A-5ED1-943568B9ED7C}"/>
              </a:ext>
            </a:extLst>
          </p:cNvPr>
          <p:cNvSpPr>
            <a:spLocks noGrp="1"/>
          </p:cNvSpPr>
          <p:nvPr>
            <p:ph type="title"/>
          </p:nvPr>
        </p:nvSpPr>
        <p:spPr>
          <a:xfrm>
            <a:off x="2592925" y="158620"/>
            <a:ext cx="8911687" cy="1418253"/>
          </a:xfrm>
        </p:spPr>
        <p:txBody>
          <a:bodyPr>
            <a:normAutofit/>
          </a:bodyPr>
          <a:lstStyle/>
          <a:p>
            <a:r>
              <a:rPr lang="it-IT" sz="6000" b="1" dirty="0"/>
              <a:t>DEATH AND REBIRTH</a:t>
            </a:r>
          </a:p>
        </p:txBody>
      </p:sp>
      <p:sp>
        <p:nvSpPr>
          <p:cNvPr id="3" name="Segnaposto contenuto 2">
            <a:extLst>
              <a:ext uri="{FF2B5EF4-FFF2-40B4-BE49-F238E27FC236}">
                <a16:creationId xmlns:a16="http://schemas.microsoft.com/office/drawing/2014/main" id="{FE02D61F-3AFE-DA75-7105-7F251BD07BC3}"/>
              </a:ext>
            </a:extLst>
          </p:cNvPr>
          <p:cNvSpPr>
            <a:spLocks noGrp="1"/>
          </p:cNvSpPr>
          <p:nvPr>
            <p:ph idx="1"/>
          </p:nvPr>
        </p:nvSpPr>
        <p:spPr>
          <a:xfrm>
            <a:off x="2589212" y="1763486"/>
            <a:ext cx="8915400" cy="4935894"/>
          </a:xfrm>
        </p:spPr>
        <p:txBody>
          <a:bodyPr>
            <a:normAutofit/>
          </a:bodyPr>
          <a:lstStyle/>
          <a:p>
            <a:r>
              <a:rPr lang="it-IT" sz="2800" dirty="0"/>
              <a:t>With the war </a:t>
            </a:r>
            <a:r>
              <a:rPr lang="it-IT" sz="2800" dirty="0" err="1"/>
              <a:t>gradually</a:t>
            </a:r>
            <a:r>
              <a:rPr lang="it-IT" sz="2800" dirty="0"/>
              <a:t> </a:t>
            </a:r>
            <a:r>
              <a:rPr lang="it-IT" sz="2800" dirty="0" err="1"/>
              <a:t>taking</a:t>
            </a:r>
            <a:r>
              <a:rPr lang="it-IT" sz="2800" dirty="0"/>
              <a:t> a </a:t>
            </a:r>
            <a:r>
              <a:rPr lang="it-IT" sz="2800" dirty="0" err="1"/>
              <a:t>disastrous</a:t>
            </a:r>
            <a:r>
              <a:rPr lang="it-IT" sz="2800" dirty="0"/>
              <a:t> turn for </a:t>
            </a:r>
            <a:r>
              <a:rPr lang="it-IT" sz="2800" dirty="0" err="1"/>
              <a:t>Fascist</a:t>
            </a:r>
            <a:r>
              <a:rPr lang="it-IT" sz="2800" dirty="0"/>
              <a:t> </a:t>
            </a:r>
            <a:r>
              <a:rPr lang="it-IT" sz="2800" dirty="0" err="1"/>
              <a:t>Italy</a:t>
            </a:r>
            <a:r>
              <a:rPr lang="it-IT" sz="2800" dirty="0"/>
              <a:t>, </a:t>
            </a:r>
            <a:r>
              <a:rPr lang="it-IT" sz="2800" dirty="0" err="1"/>
              <a:t>especially</a:t>
            </a:r>
            <a:r>
              <a:rPr lang="it-IT" sz="2800" dirty="0"/>
              <a:t> after the massive </a:t>
            </a:r>
            <a:r>
              <a:rPr lang="it-IT" sz="2800" dirty="0" err="1"/>
              <a:t>intervention</a:t>
            </a:r>
            <a:r>
              <a:rPr lang="it-IT" sz="2800" dirty="0"/>
              <a:t> of the USA in the </a:t>
            </a:r>
            <a:r>
              <a:rPr lang="it-IT" sz="2800" dirty="0" err="1"/>
              <a:t>Mediterranean</a:t>
            </a:r>
            <a:r>
              <a:rPr lang="it-IT" sz="2800" dirty="0"/>
              <a:t> and </a:t>
            </a:r>
            <a:r>
              <a:rPr lang="it-IT" sz="2800" dirty="0" err="1"/>
              <a:t>their</a:t>
            </a:r>
            <a:r>
              <a:rPr lang="it-IT" sz="2800" dirty="0"/>
              <a:t> </a:t>
            </a:r>
            <a:r>
              <a:rPr lang="it-IT" sz="2800" dirty="0" err="1"/>
              <a:t>invasion</a:t>
            </a:r>
            <a:r>
              <a:rPr lang="it-IT" sz="2800" dirty="0"/>
              <a:t> of </a:t>
            </a:r>
            <a:r>
              <a:rPr lang="it-IT" sz="2800" dirty="0" err="1"/>
              <a:t>Sicily</a:t>
            </a:r>
            <a:r>
              <a:rPr lang="it-IT" sz="2800" dirty="0"/>
              <a:t> (</a:t>
            </a:r>
            <a:r>
              <a:rPr lang="it-IT" sz="2800" dirty="0" err="1"/>
              <a:t>July</a:t>
            </a:r>
            <a:r>
              <a:rPr lang="it-IT" sz="2800" dirty="0"/>
              <a:t> 1943), the new </a:t>
            </a:r>
            <a:r>
              <a:rPr lang="it-IT" sz="2800" dirty="0" err="1"/>
              <a:t>Minister</a:t>
            </a:r>
            <a:r>
              <a:rPr lang="it-IT" sz="2800" dirty="0"/>
              <a:t> of </a:t>
            </a:r>
            <a:r>
              <a:rPr lang="it-IT" sz="2800" dirty="0" err="1"/>
              <a:t>MinCulPop</a:t>
            </a:r>
            <a:r>
              <a:rPr lang="it-IT" sz="2800" dirty="0"/>
              <a:t>, Gaetano </a:t>
            </a:r>
            <a:r>
              <a:rPr lang="en-US" sz="2800" dirty="0" err="1"/>
              <a:t>Polverelli</a:t>
            </a:r>
            <a:r>
              <a:rPr lang="en-US" sz="2800" dirty="0"/>
              <a:t>, gives “</a:t>
            </a:r>
            <a:r>
              <a:rPr lang="en-US" sz="2800" dirty="0" err="1"/>
              <a:t>disposizioni</a:t>
            </a:r>
            <a:r>
              <a:rPr lang="en-US" sz="2800" dirty="0"/>
              <a:t> per un </a:t>
            </a:r>
            <a:r>
              <a:rPr lang="en-US" sz="2800" dirty="0" err="1"/>
              <a:t>rigoroso</a:t>
            </a:r>
            <a:r>
              <a:rPr lang="en-US" sz="2800" dirty="0"/>
              <a:t> catenaccio e per il </a:t>
            </a:r>
            <a:r>
              <a:rPr lang="en-US" sz="2800" b="1" dirty="0" err="1">
                <a:solidFill>
                  <a:schemeClr val="accent1"/>
                </a:solidFill>
              </a:rPr>
              <a:t>ritiro</a:t>
            </a:r>
            <a:r>
              <a:rPr lang="en-US" sz="2800" b="1" dirty="0">
                <a:solidFill>
                  <a:schemeClr val="accent1"/>
                </a:solidFill>
              </a:rPr>
              <a:t> </a:t>
            </a:r>
            <a:r>
              <a:rPr lang="en-US" sz="2800" b="1" dirty="0" err="1">
                <a:solidFill>
                  <a:schemeClr val="accent1"/>
                </a:solidFill>
              </a:rPr>
              <a:t>dalla</a:t>
            </a:r>
            <a:r>
              <a:rPr lang="en-US" sz="2800" b="1" dirty="0">
                <a:solidFill>
                  <a:schemeClr val="accent1"/>
                </a:solidFill>
              </a:rPr>
              <a:t> </a:t>
            </a:r>
            <a:r>
              <a:rPr lang="en-US" sz="2800" b="1" dirty="0" err="1">
                <a:solidFill>
                  <a:schemeClr val="accent1"/>
                </a:solidFill>
              </a:rPr>
              <a:t>circolazione</a:t>
            </a:r>
            <a:r>
              <a:rPr lang="en-US" sz="2800" b="1" dirty="0">
                <a:solidFill>
                  <a:schemeClr val="accent1"/>
                </a:solidFill>
              </a:rPr>
              <a:t> </a:t>
            </a:r>
            <a:r>
              <a:rPr lang="en-US" sz="2800" dirty="0" err="1"/>
              <a:t>dei</a:t>
            </a:r>
            <a:r>
              <a:rPr lang="en-US" sz="2800" dirty="0"/>
              <a:t> </a:t>
            </a:r>
            <a:r>
              <a:rPr lang="en-US" sz="2800" dirty="0" err="1"/>
              <a:t>volumi</a:t>
            </a:r>
            <a:r>
              <a:rPr lang="en-US" sz="2800" dirty="0"/>
              <a:t> </a:t>
            </a:r>
            <a:r>
              <a:rPr lang="en-US" sz="2800" dirty="0" err="1"/>
              <a:t>suindicati</a:t>
            </a:r>
            <a:r>
              <a:rPr lang="en-US" sz="2800" dirty="0"/>
              <a:t>,” adding: “</a:t>
            </a:r>
            <a:r>
              <a:rPr lang="en-US" sz="2800" dirty="0" err="1"/>
              <a:t>Sì</a:t>
            </a:r>
            <a:r>
              <a:rPr lang="en-US" sz="2800" dirty="0"/>
              <a:t>, è </a:t>
            </a:r>
            <a:r>
              <a:rPr lang="en-US" sz="2800" dirty="0" err="1"/>
              <a:t>ora</a:t>
            </a:r>
            <a:r>
              <a:rPr lang="en-US" sz="2800" dirty="0"/>
              <a:t> di </a:t>
            </a:r>
            <a:r>
              <a:rPr lang="en-US" sz="2800" dirty="0" err="1"/>
              <a:t>finirla</a:t>
            </a:r>
            <a:r>
              <a:rPr lang="en-US" sz="2800" dirty="0"/>
              <a:t>.”</a:t>
            </a:r>
          </a:p>
          <a:p>
            <a:r>
              <a:rPr lang="en-US" sz="2800" i="1" dirty="0"/>
              <a:t>Americana </a:t>
            </a:r>
            <a:r>
              <a:rPr lang="en-US" sz="2800" dirty="0"/>
              <a:t>is retired from bookstores and libraries, and will have to wait until </a:t>
            </a:r>
            <a:r>
              <a:rPr lang="en-US" sz="2800" b="1" dirty="0">
                <a:solidFill>
                  <a:schemeClr val="accent1"/>
                </a:solidFill>
              </a:rPr>
              <a:t>1968</a:t>
            </a:r>
            <a:r>
              <a:rPr lang="en-US" sz="2800" dirty="0"/>
              <a:t> to be published in its original and integral version. It will become a classic textbook for the rising field of American Studies in Italy.</a:t>
            </a:r>
            <a:endParaRPr lang="en-US" sz="2800" i="1" dirty="0"/>
          </a:p>
        </p:txBody>
      </p:sp>
    </p:spTree>
    <p:extLst>
      <p:ext uri="{BB962C8B-B14F-4D97-AF65-F5344CB8AC3E}">
        <p14:creationId xmlns:p14="http://schemas.microsoft.com/office/powerpoint/2010/main" val="376394891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ilo">
  <a:themeElements>
    <a:clrScheme name="Rosso viola">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192</TotalTime>
  <Words>2121</Words>
  <Application>Microsoft Office PowerPoint</Application>
  <PresentationFormat>Widescreen</PresentationFormat>
  <Paragraphs>34</Paragraphs>
  <Slides>11</Slides>
  <Notes>0</Notes>
  <HiddenSlides>0</HiddenSlides>
  <MMClips>0</MMClips>
  <ScaleCrop>false</ScaleCrop>
  <HeadingPairs>
    <vt:vector size="6" baseType="variant">
      <vt:variant>
        <vt:lpstr>Caratteri utilizzati</vt:lpstr>
      </vt:variant>
      <vt:variant>
        <vt:i4>4</vt:i4>
      </vt:variant>
      <vt:variant>
        <vt:lpstr>Tema</vt:lpstr>
      </vt:variant>
      <vt:variant>
        <vt:i4>2</vt:i4>
      </vt:variant>
      <vt:variant>
        <vt:lpstr>Titoli diapositive</vt:lpstr>
      </vt:variant>
      <vt:variant>
        <vt:i4>11</vt:i4>
      </vt:variant>
    </vt:vector>
  </HeadingPairs>
  <TitlesOfParts>
    <vt:vector size="17" baseType="lpstr">
      <vt:lpstr>Arial</vt:lpstr>
      <vt:lpstr>Calibri</vt:lpstr>
      <vt:lpstr>Calibri Light</vt:lpstr>
      <vt:lpstr>Wingdings 3</vt:lpstr>
      <vt:lpstr>Tema di Office</vt:lpstr>
      <vt:lpstr>Filo</vt:lpstr>
      <vt:lpstr>ELIO VITTORINI’S AMERICANA (CTD.)</vt:lpstr>
      <vt:lpstr>FIRST ENCOUNTERS</vt:lpstr>
      <vt:lpstr>VITTORINI BEFORE AMERICANA</vt:lpstr>
      <vt:lpstr>THE BIRTH OF THE MYTH OF AMERICA</vt:lpstr>
      <vt:lpstr>THE PROJECT OF AMERICANA</vt:lpstr>
      <vt:lpstr>VITTORINI’S CRITICAL PERSPECTIVE</vt:lpstr>
      <vt:lpstr>BREAKING THE DEADLOCK</vt:lpstr>
      <vt:lpstr>A MODERN LITERATURE</vt:lpstr>
      <vt:lpstr>DEATH AND REBIRTH</vt:lpstr>
      <vt:lpstr>AFTER WORLD WAR II</vt:lpstr>
      <vt:lpstr>THE END OF THE ITALIAN MYTH OF THE AMERICAN MYTH OF AMERICANA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valerio.deangelis@unimc.it</dc:creator>
  <cp:lastModifiedBy>valerio.deangelis@unimc.it</cp:lastModifiedBy>
  <cp:revision>9</cp:revision>
  <dcterms:created xsi:type="dcterms:W3CDTF">2023-03-16T17:03:28Z</dcterms:created>
  <dcterms:modified xsi:type="dcterms:W3CDTF">2023-03-25T17:30:13Z</dcterms:modified>
</cp:coreProperties>
</file>