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7" r:id="rId13"/>
    <p:sldId id="278" r:id="rId14"/>
    <p:sldId id="272" r:id="rId15"/>
    <p:sldId id="273" r:id="rId16"/>
    <p:sldId id="274" r:id="rId17"/>
    <p:sldId id="275" r:id="rId18"/>
    <p:sldId id="276" r:id="rId19"/>
    <p:sldId id="257" r:id="rId20"/>
    <p:sldId id="258" r:id="rId21"/>
    <p:sldId id="259" r:id="rId22"/>
    <p:sldId id="260" r:id="rId23"/>
    <p:sldId id="261"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78" d="100"/>
          <a:sy n="78" d="100"/>
        </p:scale>
        <p:origin x="157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081E9844-C40D-418C-97D0-386A3F86219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Date Placeholder 3"/>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1E9844-C40D-418C-97D0-386A3F86219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Date Placeholder 3"/>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1E9844-C40D-418C-97D0-386A3F86219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Date Placeholder 3"/>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1E9844-C40D-418C-97D0-386A3F86219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Date Placeholder 3"/>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1E9844-C40D-418C-97D0-386A3F86219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Date Placeholder 4"/>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1E9844-C40D-418C-97D0-386A3F86219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Date Placeholder 6"/>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81E9844-C40D-418C-97D0-386A3F86219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Date Placeholder 2"/>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81E9844-C40D-418C-97D0-386A3F86219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81E9844-C40D-418C-97D0-386A3F86219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Date Placeholder 4"/>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1E9844-C40D-418C-97D0-386A3F86219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Date Placeholder 4"/>
          <p:cNvSpPr>
            <a:spLocks noGrp="1"/>
          </p:cNvSpPr>
          <p:nvPr>
            <p:ph type="dt" sz="half" idx="10"/>
          </p:nvPr>
        </p:nvSpPr>
        <p:spPr/>
        <p:txBody>
          <a:bodyPr/>
          <a:lstStyle/>
          <a:p>
            <a:fld id="{055C9E17-7EF8-463F-8DEB-2D6212412A83}" type="datetimeFigureOut">
              <a:rPr lang="it-IT" smtClean="0"/>
              <a:pPr/>
              <a:t>05/02/2023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081E9844-C40D-418C-97D0-386A3F862198}" type="slidenum">
              <a:rPr lang="it-IT" smtClean="0"/>
              <a:pPr/>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5C9E17-7EF8-463F-8DEB-2D6212412A83}" type="datetimeFigureOut">
              <a:rPr lang="it-IT" smtClean="0"/>
              <a:pPr/>
              <a:t>05/02/2023</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1E9844-C40D-418C-97D0-386A3F862198}" type="slidenum">
              <a:rPr lang="it-IT" smtClean="0"/>
              <a:pPr/>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GW2H6IjC5t0" TargetMode="External"/><Relationship Id="rId2" Type="http://schemas.openxmlformats.org/officeDocument/2006/relationships/hyperlink" Target="https://www.youtube.com/watch?v=WC0uBCEjEdY"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44624"/>
            <a:ext cx="7851648" cy="1440160"/>
          </a:xfrm>
        </p:spPr>
        <p:txBody>
          <a:bodyPr>
            <a:noAutofit/>
          </a:bodyPr>
          <a:lstStyle/>
          <a:p>
            <a:r>
              <a:rPr lang="it-IT" sz="4800" dirty="0">
                <a:effectLst/>
              </a:rPr>
              <a:t>NATHANIEL HAWTHORNE AND </a:t>
            </a:r>
            <a:r>
              <a:rPr lang="it-IT" sz="4800" i="1" dirty="0">
                <a:effectLst/>
              </a:rPr>
              <a:t>THE MARBLE FAUN</a:t>
            </a:r>
            <a:endParaRPr lang="it-IT" sz="4800" dirty="0">
              <a:effectLst/>
            </a:endParaRPr>
          </a:p>
        </p:txBody>
      </p:sp>
      <p:pic>
        <p:nvPicPr>
          <p:cNvPr id="4" name="Picture 2" descr="C:\Users\Utente\Downloads\images.jpg"/>
          <p:cNvPicPr>
            <a:picLocks noChangeAspect="1" noChangeArrowheads="1"/>
          </p:cNvPicPr>
          <p:nvPr/>
        </p:nvPicPr>
        <p:blipFill>
          <a:blip r:embed="rId2"/>
          <a:srcRect/>
          <a:stretch>
            <a:fillRect/>
          </a:stretch>
        </p:blipFill>
        <p:spPr bwMode="auto">
          <a:xfrm>
            <a:off x="323528" y="1448790"/>
            <a:ext cx="2952353" cy="4436597"/>
          </a:xfrm>
          <a:prstGeom prst="rect">
            <a:avLst/>
          </a:prstGeom>
          <a:noFill/>
        </p:spPr>
      </p:pic>
      <p:pic>
        <p:nvPicPr>
          <p:cNvPr id="7" name="Immagine 6" descr="Immagine che contiene testo&#10;&#10;Descrizione generata automaticamente">
            <a:extLst>
              <a:ext uri="{FF2B5EF4-FFF2-40B4-BE49-F238E27FC236}">
                <a16:creationId xmlns:a16="http://schemas.microsoft.com/office/drawing/2014/main" id="{195A6F09-3877-3A1F-1EC9-7611D2F80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284" y="2492896"/>
            <a:ext cx="2822077" cy="4129972"/>
          </a:xfrm>
          <a:prstGeom prst="rect">
            <a:avLst/>
          </a:prstGeom>
        </p:spPr>
      </p:pic>
      <p:pic>
        <p:nvPicPr>
          <p:cNvPr id="6" name="Immagine 5">
            <a:extLst>
              <a:ext uri="{FF2B5EF4-FFF2-40B4-BE49-F238E27FC236}">
                <a16:creationId xmlns:a16="http://schemas.microsoft.com/office/drawing/2014/main" id="{EABB37AA-6E15-44BA-C1C6-4E67107CEFA9}"/>
              </a:ext>
            </a:extLst>
          </p:cNvPr>
          <p:cNvPicPr>
            <a:picLocks noChangeAspect="1"/>
          </p:cNvPicPr>
          <p:nvPr/>
        </p:nvPicPr>
        <p:blipFill>
          <a:blip r:embed="rId4"/>
          <a:stretch>
            <a:fillRect/>
          </a:stretch>
        </p:blipFill>
        <p:spPr>
          <a:xfrm>
            <a:off x="3568463" y="1772816"/>
            <a:ext cx="2428238" cy="3609431"/>
          </a:xfrm>
          <a:prstGeom prst="rect">
            <a:avLst/>
          </a:prstGeom>
        </p:spPr>
      </p:pic>
    </p:spTree>
    <p:extLst>
      <p:ext uri="{BB962C8B-B14F-4D97-AF65-F5344CB8AC3E}">
        <p14:creationId xmlns:p14="http://schemas.microsoft.com/office/powerpoint/2010/main" val="330104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5728"/>
            <a:ext cx="8229600" cy="642942"/>
          </a:xfrm>
        </p:spPr>
        <p:txBody>
          <a:bodyPr>
            <a:normAutofit fontScale="90000"/>
          </a:bodyPr>
          <a:lstStyle/>
          <a:p>
            <a:r>
              <a:rPr lang="en-US" b="1" dirty="0"/>
              <a:t>A Gothic travel book</a:t>
            </a:r>
          </a:p>
        </p:txBody>
      </p:sp>
      <p:sp>
        <p:nvSpPr>
          <p:cNvPr id="3" name="Segnaposto contenuto 2"/>
          <p:cNvSpPr>
            <a:spLocks noGrp="1"/>
          </p:cNvSpPr>
          <p:nvPr>
            <p:ph idx="1"/>
          </p:nvPr>
        </p:nvSpPr>
        <p:spPr>
          <a:xfrm>
            <a:off x="457200" y="928670"/>
            <a:ext cx="8229600" cy="5715040"/>
          </a:xfrm>
        </p:spPr>
        <p:txBody>
          <a:bodyPr>
            <a:normAutofit fontScale="92500" lnSpcReduction="10000"/>
          </a:bodyPr>
          <a:lstStyle/>
          <a:p>
            <a:pPr>
              <a:buNone/>
            </a:pPr>
            <a:r>
              <a:rPr lang="en-US" i="1" dirty="0"/>
              <a:t>The Marble Faun </a:t>
            </a:r>
            <a:r>
              <a:rPr lang="en-US" dirty="0"/>
              <a:t>re-elaborates Hawthorne’s experience in Italy as recorded in his Notebooks by turning his tourist’s perception and interpretation of the Italian and especially Roman landscape into an extremely </a:t>
            </a:r>
            <a:r>
              <a:rPr lang="en-US" b="1" dirty="0">
                <a:solidFill>
                  <a:srgbClr val="FF0000"/>
                </a:solidFill>
              </a:rPr>
              <a:t>ambiguous Gothic tale</a:t>
            </a:r>
            <a:r>
              <a:rPr lang="en-US" dirty="0"/>
              <a:t>, having as its point of origin the Roman marble copy of the </a:t>
            </a:r>
            <a:r>
              <a:rPr lang="en-US" b="1" dirty="0">
                <a:solidFill>
                  <a:srgbClr val="FF0000"/>
                </a:solidFill>
              </a:rPr>
              <a:t>Faun of Praxiteles </a:t>
            </a:r>
            <a:r>
              <a:rPr lang="en-US" dirty="0"/>
              <a:t>he saw at the Capitoline Museum in Rome.</a:t>
            </a:r>
          </a:p>
          <a:p>
            <a:pPr>
              <a:buNone/>
            </a:pPr>
            <a:r>
              <a:rPr lang="en-US" dirty="0"/>
              <a:t>The Faun has as its living counterpart one the four main characters of the romance, the Italian “innocent” and “primitive” nobleman </a:t>
            </a:r>
            <a:r>
              <a:rPr lang="en-US" b="1" dirty="0">
                <a:solidFill>
                  <a:srgbClr val="FF0000"/>
                </a:solidFill>
              </a:rPr>
              <a:t>Donatello</a:t>
            </a:r>
            <a:r>
              <a:rPr lang="en-US" dirty="0"/>
              <a:t>.</a:t>
            </a:r>
          </a:p>
          <a:p>
            <a:pPr>
              <a:buNone/>
            </a:pPr>
            <a:r>
              <a:rPr lang="en-US" dirty="0"/>
              <a:t>The plot mostly follows the movements through the Roman landmarks of Donatello and his three friends – the mysterious painter </a:t>
            </a:r>
            <a:r>
              <a:rPr lang="en-US" b="1" dirty="0">
                <a:solidFill>
                  <a:srgbClr val="FF0000"/>
                </a:solidFill>
              </a:rPr>
              <a:t>Miriam</a:t>
            </a:r>
            <a:r>
              <a:rPr lang="en-US" dirty="0"/>
              <a:t> (whose nationality and ever race are unknown, and with whom Donatello falls in love), and the two American artists </a:t>
            </a:r>
            <a:r>
              <a:rPr lang="en-US" b="1" dirty="0">
                <a:solidFill>
                  <a:srgbClr val="FF0000"/>
                </a:solidFill>
              </a:rPr>
              <a:t>Kenyon</a:t>
            </a:r>
            <a:r>
              <a:rPr lang="en-US" dirty="0"/>
              <a:t> (a sculptor) and </a:t>
            </a:r>
            <a:r>
              <a:rPr lang="en-US" b="1" dirty="0">
                <a:solidFill>
                  <a:srgbClr val="FF0000"/>
                </a:solidFill>
              </a:rPr>
              <a:t>Hilda</a:t>
            </a:r>
            <a:r>
              <a:rPr lang="en-US" dirty="0"/>
              <a:t> (a copyist of the works of the “Old Masters”).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wnloads\unnamed.jpg"/>
          <p:cNvPicPr>
            <a:picLocks noGrp="1" noChangeAspect="1" noChangeArrowheads="1"/>
          </p:cNvPicPr>
          <p:nvPr>
            <p:ph idx="1"/>
          </p:nvPr>
        </p:nvPicPr>
        <p:blipFill>
          <a:blip r:embed="rId2"/>
          <a:srcRect/>
          <a:stretch>
            <a:fillRect/>
          </a:stretch>
        </p:blipFill>
        <p:spPr bwMode="auto">
          <a:xfrm>
            <a:off x="2285984" y="357166"/>
            <a:ext cx="4214842" cy="57935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642942"/>
          </a:xfrm>
        </p:spPr>
        <p:txBody>
          <a:bodyPr>
            <a:normAutofit fontScale="90000"/>
          </a:bodyPr>
          <a:lstStyle/>
          <a:p>
            <a:r>
              <a:rPr lang="en-US" b="1" dirty="0"/>
              <a:t>A circle of artists</a:t>
            </a:r>
          </a:p>
        </p:txBody>
      </p:sp>
      <p:sp>
        <p:nvSpPr>
          <p:cNvPr id="3" name="Segnaposto contenuto 2"/>
          <p:cNvSpPr>
            <a:spLocks noGrp="1"/>
          </p:cNvSpPr>
          <p:nvPr>
            <p:ph idx="1"/>
          </p:nvPr>
        </p:nvSpPr>
        <p:spPr>
          <a:xfrm>
            <a:off x="457200" y="857232"/>
            <a:ext cx="8229600" cy="5572164"/>
          </a:xfrm>
        </p:spPr>
        <p:txBody>
          <a:bodyPr>
            <a:normAutofit fontScale="92500" lnSpcReduction="10000"/>
          </a:bodyPr>
          <a:lstStyle/>
          <a:p>
            <a:pPr>
              <a:buNone/>
            </a:pPr>
            <a:r>
              <a:rPr lang="en-US" dirty="0"/>
              <a:t>If Rome in </a:t>
            </a:r>
            <a:r>
              <a:rPr lang="en-US" i="1" dirty="0"/>
              <a:t>The Marble Faun</a:t>
            </a:r>
            <a:r>
              <a:rPr lang="en-US" dirty="0"/>
              <a:t> on the surface looks almost exclusively as a background landscape where history and culture coalesce into monuments and works of art, the foreground is occupied by the community of </a:t>
            </a:r>
            <a:r>
              <a:rPr lang="en-US" b="1" dirty="0">
                <a:solidFill>
                  <a:srgbClr val="FF0000"/>
                </a:solidFill>
              </a:rPr>
              <a:t>American painters and sculptors </a:t>
            </a:r>
            <a:r>
              <a:rPr lang="en-US" dirty="0"/>
              <a:t>that lived in the Eternal City at the middle of the 19</a:t>
            </a:r>
            <a:r>
              <a:rPr lang="en-US" baseline="30000" dirty="0"/>
              <a:t>th</a:t>
            </a:r>
            <a:r>
              <a:rPr lang="en-US" dirty="0"/>
              <a:t> century. Kenyon strongly resembles </a:t>
            </a:r>
            <a:r>
              <a:rPr lang="en-US" b="1" dirty="0">
                <a:solidFill>
                  <a:srgbClr val="FF0000"/>
                </a:solidFill>
              </a:rPr>
              <a:t>William Wetmore Story</a:t>
            </a:r>
            <a:r>
              <a:rPr lang="en-US" dirty="0"/>
              <a:t>, author of famous statues like </a:t>
            </a:r>
            <a:r>
              <a:rPr lang="en-US" b="1" i="1" dirty="0">
                <a:solidFill>
                  <a:srgbClr val="FF0000"/>
                </a:solidFill>
              </a:rPr>
              <a:t>Cleopatra</a:t>
            </a:r>
            <a:r>
              <a:rPr lang="en-US" dirty="0"/>
              <a:t> (described as Kenyon’s work in progress in </a:t>
            </a:r>
            <a:r>
              <a:rPr lang="en-US" i="1" dirty="0"/>
              <a:t>The Marble Faun</a:t>
            </a:r>
            <a:r>
              <a:rPr lang="en-US" dirty="0"/>
              <a:t>). </a:t>
            </a:r>
            <a:r>
              <a:rPr lang="en-US"/>
              <a:t>Miriam </a:t>
            </a:r>
            <a:r>
              <a:rPr lang="en-US" dirty="0"/>
              <a:t>recalls </a:t>
            </a:r>
            <a:r>
              <a:rPr lang="en-US" b="1" dirty="0">
                <a:solidFill>
                  <a:srgbClr val="FF0000"/>
                </a:solidFill>
              </a:rPr>
              <a:t>Louisa Lander</a:t>
            </a:r>
            <a:r>
              <a:rPr lang="en-US" dirty="0"/>
              <a:t>, a sculptor specialized, like Miriam with painting, in the representation of strong women such as </a:t>
            </a:r>
            <a:r>
              <a:rPr lang="it-IT" b="1" i="1" dirty="0">
                <a:solidFill>
                  <a:srgbClr val="FF0000"/>
                </a:solidFill>
              </a:rPr>
              <a:t>Virginia Dare</a:t>
            </a:r>
            <a:r>
              <a:rPr lang="it-IT" b="1" dirty="0">
                <a:solidFill>
                  <a:srgbClr val="FF0000"/>
                </a:solidFill>
              </a:rPr>
              <a:t> </a:t>
            </a:r>
            <a:r>
              <a:rPr lang="it-IT" dirty="0"/>
              <a:t>(</a:t>
            </a:r>
            <a:r>
              <a:rPr lang="en-US" dirty="0"/>
              <a:t>she was later ostracized by the American expat community, and by the </a:t>
            </a:r>
            <a:r>
              <a:rPr lang="en-US" dirty="0" err="1"/>
              <a:t>Hawthornes</a:t>
            </a:r>
            <a:r>
              <a:rPr lang="en-US" dirty="0"/>
              <a:t>, because of her excessively free sexual life – and Miriam, too, is portrayed as a “free woman”). Hilda is a copyist, like </a:t>
            </a:r>
            <a:r>
              <a:rPr lang="en-US" b="1" dirty="0">
                <a:solidFill>
                  <a:srgbClr val="FF0000"/>
                </a:solidFill>
              </a:rPr>
              <a:t>Sophia Hawthorne</a:t>
            </a:r>
            <a:r>
              <a:rPr lang="en-US" dirty="0"/>
              <a:t> was…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785786" y="1428736"/>
            <a:ext cx="3491598" cy="4389437"/>
          </a:xfrm>
          <a:prstGeom prst="rect">
            <a:avLst/>
          </a:prstGeom>
          <a:noFill/>
          <a:ln w="9525">
            <a:noFill/>
            <a:miter lim="800000"/>
            <a:headEnd/>
            <a:tailEnd/>
          </a:ln>
          <a:effectLst/>
        </p:spPr>
      </p:pic>
      <p:pic>
        <p:nvPicPr>
          <p:cNvPr id="3076" name="Picture 4" descr="https://upload.wikimedia.org/wikipedia/commons/4/4b/Virginia_dare_statue_by_Maria_Louisa_Lander.jpg"/>
          <p:cNvPicPr>
            <a:picLocks noChangeAspect="1" noChangeArrowheads="1"/>
          </p:cNvPicPr>
          <p:nvPr/>
        </p:nvPicPr>
        <p:blipFill>
          <a:blip r:embed="rId3"/>
          <a:srcRect/>
          <a:stretch>
            <a:fillRect/>
          </a:stretch>
        </p:blipFill>
        <p:spPr bwMode="auto">
          <a:xfrm>
            <a:off x="5143504" y="1071546"/>
            <a:ext cx="3248025" cy="48768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28670"/>
          </a:xfrm>
        </p:spPr>
        <p:txBody>
          <a:bodyPr>
            <a:normAutofit/>
          </a:bodyPr>
          <a:lstStyle/>
          <a:p>
            <a:r>
              <a:rPr lang="en-US" b="1" dirty="0"/>
              <a:t>The Italian as primitive</a:t>
            </a:r>
          </a:p>
        </p:txBody>
      </p:sp>
      <p:sp>
        <p:nvSpPr>
          <p:cNvPr id="3" name="Segnaposto contenuto 2"/>
          <p:cNvSpPr>
            <a:spLocks noGrp="1"/>
          </p:cNvSpPr>
          <p:nvPr>
            <p:ph idx="1"/>
          </p:nvPr>
        </p:nvSpPr>
        <p:spPr>
          <a:xfrm>
            <a:off x="428596" y="1214422"/>
            <a:ext cx="8229600" cy="5286412"/>
          </a:xfrm>
        </p:spPr>
        <p:txBody>
          <a:bodyPr>
            <a:noAutofit/>
          </a:bodyPr>
          <a:lstStyle/>
          <a:p>
            <a:pPr>
              <a:buNone/>
            </a:pPr>
            <a:r>
              <a:rPr lang="en-US" sz="2400" i="1" dirty="0"/>
              <a:t>The Marble Faun </a:t>
            </a:r>
            <a:r>
              <a:rPr lang="en-US" sz="2400" dirty="0"/>
              <a:t>exploits the 19</a:t>
            </a:r>
            <a:r>
              <a:rPr lang="en-US" sz="2400" baseline="30000" dirty="0"/>
              <a:t>th</a:t>
            </a:r>
            <a:r>
              <a:rPr lang="en-US" sz="2400" dirty="0"/>
              <a:t>-century “ethnographic” perspective through which “enlightened” Anglo-Saxon observers saw the “less developed” peoples of the Mediterranean area as </a:t>
            </a:r>
            <a:r>
              <a:rPr lang="en-US" sz="2400" b="1" dirty="0">
                <a:solidFill>
                  <a:srgbClr val="FF0000"/>
                </a:solidFill>
              </a:rPr>
              <a:t>passive objects of scrutiny</a:t>
            </a:r>
            <a:r>
              <a:rPr lang="en-US" sz="2400" dirty="0"/>
              <a:t> – much like monuments and works of art.</a:t>
            </a:r>
          </a:p>
          <a:p>
            <a:pPr>
              <a:buNone/>
            </a:pPr>
            <a:r>
              <a:rPr lang="en-US" sz="2400" dirty="0"/>
              <a:t>Italians were heavily </a:t>
            </a:r>
            <a:r>
              <a:rPr lang="en-US" sz="2400" b="1" dirty="0" err="1">
                <a:solidFill>
                  <a:srgbClr val="FF0000"/>
                </a:solidFill>
              </a:rPr>
              <a:t>racialized</a:t>
            </a:r>
            <a:r>
              <a:rPr lang="en-US" sz="2400" dirty="0"/>
              <a:t> as “</a:t>
            </a:r>
            <a:r>
              <a:rPr lang="en-US" sz="2400" b="1" dirty="0">
                <a:solidFill>
                  <a:srgbClr val="FF0000"/>
                </a:solidFill>
              </a:rPr>
              <a:t>primitives</a:t>
            </a:r>
            <a:r>
              <a:rPr lang="en-US" sz="2400" dirty="0"/>
              <a:t>” who could only profit by the contact with the generous and benevolent “superior race.”  Donatello embodies this backwardness, and can be rescued from his almost animal-like innocence only thanks to paradox of the Fortunate Fall – he must lose his timeless “</a:t>
            </a:r>
            <a:r>
              <a:rPr lang="en-US" sz="2400" b="1" dirty="0">
                <a:solidFill>
                  <a:srgbClr val="FF0000"/>
                </a:solidFill>
              </a:rPr>
              <a:t>state of grace</a:t>
            </a:r>
            <a:r>
              <a:rPr lang="en-US" sz="2400" dirty="0"/>
              <a:t>” by committing a crime that plunges him into the world of </a:t>
            </a:r>
            <a:r>
              <a:rPr lang="en-US" sz="2400" b="1" dirty="0">
                <a:solidFill>
                  <a:srgbClr val="FF0000"/>
                </a:solidFill>
              </a:rPr>
              <a:t>“real” experience</a:t>
            </a:r>
            <a:r>
              <a:rPr lang="en-US" sz="2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7166"/>
            <a:ext cx="8229600" cy="928694"/>
          </a:xfrm>
        </p:spPr>
        <p:txBody>
          <a:bodyPr/>
          <a:lstStyle/>
          <a:p>
            <a:r>
              <a:rPr lang="en-US" b="1" dirty="0"/>
              <a:t>A(n) (Un)Fortunate Fall</a:t>
            </a:r>
            <a:endParaRPr lang="en-US" dirty="0"/>
          </a:p>
        </p:txBody>
      </p:sp>
      <p:sp>
        <p:nvSpPr>
          <p:cNvPr id="3" name="Segnaposto contenuto 2"/>
          <p:cNvSpPr>
            <a:spLocks noGrp="1"/>
          </p:cNvSpPr>
          <p:nvPr>
            <p:ph idx="1"/>
          </p:nvPr>
        </p:nvSpPr>
        <p:spPr>
          <a:xfrm>
            <a:off x="457200" y="1500174"/>
            <a:ext cx="8229600" cy="4824426"/>
          </a:xfrm>
        </p:spPr>
        <p:txBody>
          <a:bodyPr>
            <a:normAutofit fontScale="77500" lnSpcReduction="20000"/>
          </a:bodyPr>
          <a:lstStyle/>
          <a:p>
            <a:pPr>
              <a:buNone/>
            </a:pPr>
            <a:r>
              <a:rPr lang="en-US" sz="2800" dirty="0"/>
              <a:t>Donatello’s crime is triggered by the probably Jewish Miriam, who urges him to liberate her from the mysterious Model that keeps haunting her.</a:t>
            </a:r>
          </a:p>
          <a:p>
            <a:pPr>
              <a:buNone/>
            </a:pPr>
            <a:r>
              <a:rPr lang="en-US" sz="2800" dirty="0"/>
              <a:t>When Hilda comes to know the crime committed by her two friends, she too loses her much more </a:t>
            </a:r>
            <a:r>
              <a:rPr lang="en-US" sz="2800" b="1" dirty="0">
                <a:solidFill>
                  <a:srgbClr val="FF0000"/>
                </a:solidFill>
              </a:rPr>
              <a:t>“advanced” innocence</a:t>
            </a:r>
            <a:r>
              <a:rPr lang="en-US" sz="2800" dirty="0"/>
              <a:t>, but finally regains it by proxy when she lets a Catholic priest understand that Donatello has murdered a man under </a:t>
            </a:r>
            <a:r>
              <a:rPr lang="en-US" sz="2800" dirty="0" err="1"/>
              <a:t>Myriam’s</a:t>
            </a:r>
            <a:r>
              <a:rPr lang="en-US" sz="2800" dirty="0"/>
              <a:t> command. So she remains doubly “innocent” because she is not an accomplice of her two friends and she is not a betrayer because it is the priest who denounces them.</a:t>
            </a:r>
          </a:p>
          <a:p>
            <a:pPr>
              <a:buNone/>
            </a:pPr>
            <a:r>
              <a:rPr lang="en-US" sz="2800" dirty="0"/>
              <a:t>Donatello’s Fortunate Fall is lucky above all for the two young Americans, who come back to the Unites States enriched by their Italian experience but “uncontaminated.” For Donatello, who ends up in a prison, becoming  fully “human” like his American friends only leads of the </a:t>
            </a:r>
            <a:r>
              <a:rPr lang="en-US" sz="2800" b="1" dirty="0">
                <a:solidFill>
                  <a:srgbClr val="FF0000"/>
                </a:solidFill>
              </a:rPr>
              <a:t>deprivation of freedom and happiness </a:t>
            </a:r>
            <a:r>
              <a:rPr lang="en-US" sz="2800" dirty="0"/>
              <a:t>(quite the reverse of what the Declaration of Independence promised)…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7166"/>
            <a:ext cx="8229600" cy="857256"/>
          </a:xfrm>
        </p:spPr>
        <p:txBody>
          <a:bodyPr/>
          <a:lstStyle/>
          <a:p>
            <a:r>
              <a:rPr lang="en-US" b="1" dirty="0"/>
              <a:t>Rome = America?</a:t>
            </a:r>
          </a:p>
        </p:txBody>
      </p:sp>
      <p:sp>
        <p:nvSpPr>
          <p:cNvPr id="3" name="Segnaposto contenuto 2"/>
          <p:cNvSpPr>
            <a:spLocks noGrp="1"/>
          </p:cNvSpPr>
          <p:nvPr>
            <p:ph idx="1"/>
          </p:nvPr>
        </p:nvSpPr>
        <p:spPr>
          <a:xfrm>
            <a:off x="457200" y="1357298"/>
            <a:ext cx="8229600" cy="5143536"/>
          </a:xfrm>
        </p:spPr>
        <p:txBody>
          <a:bodyPr>
            <a:normAutofit fontScale="85000" lnSpcReduction="20000"/>
          </a:bodyPr>
          <a:lstStyle/>
          <a:p>
            <a:pPr>
              <a:buNone/>
            </a:pPr>
            <a:r>
              <a:rPr lang="en-US" dirty="0"/>
              <a:t>The representation of Rome in </a:t>
            </a:r>
            <a:r>
              <a:rPr lang="en-US" i="1" dirty="0"/>
              <a:t>The Marble Faun</a:t>
            </a:r>
            <a:r>
              <a:rPr lang="en-US" dirty="0"/>
              <a:t> conveys the idea that many of the main features that should ground the </a:t>
            </a:r>
            <a:r>
              <a:rPr lang="en-US" b="1" dirty="0">
                <a:solidFill>
                  <a:srgbClr val="FF0000"/>
                </a:solidFill>
              </a:rPr>
              <a:t>“commonplace exceptionality” of the “American Dream,</a:t>
            </a:r>
            <a:r>
              <a:rPr lang="en-US" dirty="0"/>
              <a:t>” and should therefore be absent in its exact opposite, </a:t>
            </a:r>
            <a:r>
              <a:rPr lang="en-US" b="1" dirty="0">
                <a:solidFill>
                  <a:srgbClr val="FF0000"/>
                </a:solidFill>
              </a:rPr>
              <a:t>Italy as the epitome of all human history of tyranny and oppression</a:t>
            </a:r>
            <a:r>
              <a:rPr lang="en-US" dirty="0"/>
              <a:t>, are instead splendidly actualized in the Italian landscape. On the other hand, the </a:t>
            </a:r>
            <a:r>
              <a:rPr lang="en-US" dirty="0" err="1"/>
              <a:t>monumentalization</a:t>
            </a:r>
            <a:r>
              <a:rPr lang="en-US" dirty="0"/>
              <a:t> of the basic tenets of American democracy as they are translated into Rome’s geography is construed in such a contradictory way, in </a:t>
            </a:r>
            <a:r>
              <a:rPr lang="en-US" i="1" dirty="0"/>
              <a:t>The Marble Faun</a:t>
            </a:r>
            <a:r>
              <a:rPr lang="en-US" dirty="0"/>
              <a:t>, so as to create a sort of distorted mirror where those tenets are shown in better, even if deformed, detail, and with a clearer indictment of their limitations and </a:t>
            </a:r>
            <a:r>
              <a:rPr lang="en-US" dirty="0" err="1"/>
              <a:t>aporias</a:t>
            </a:r>
            <a:r>
              <a:rPr lang="en-US" dirty="0"/>
              <a:t>. Hawthorne’s dislocating representational strategies create a </a:t>
            </a:r>
            <a:r>
              <a:rPr lang="en-US" b="1" dirty="0" err="1">
                <a:solidFill>
                  <a:srgbClr val="FF0000"/>
                </a:solidFill>
              </a:rPr>
              <a:t>relativistically</a:t>
            </a:r>
            <a:r>
              <a:rPr lang="en-US" b="1" dirty="0">
                <a:solidFill>
                  <a:srgbClr val="FF0000"/>
                </a:solidFill>
              </a:rPr>
              <a:t> complex image of both American and European historical cultures and political ideologies </a:t>
            </a:r>
            <a:r>
              <a:rPr lang="en-US" dirty="0"/>
              <a:t>– thus questioning the </a:t>
            </a:r>
            <a:r>
              <a:rPr lang="en-US" i="1" dirty="0"/>
              <a:t>cliché</a:t>
            </a:r>
            <a:r>
              <a:rPr lang="en-US" dirty="0"/>
              <a:t>, dominant in Hawthorne criticism until a few years ago, that </a:t>
            </a:r>
            <a:r>
              <a:rPr lang="en-US" i="1" dirty="0"/>
              <a:t>The Marble Faun</a:t>
            </a:r>
            <a:r>
              <a:rPr lang="en-US" dirty="0"/>
              <a:t> consistently dodges “actual” historical and political issues.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604"/>
            <a:ext cx="8229600" cy="714380"/>
          </a:xfrm>
        </p:spPr>
        <p:txBody>
          <a:bodyPr>
            <a:normAutofit fontScale="90000"/>
          </a:bodyPr>
          <a:lstStyle/>
          <a:p>
            <a:r>
              <a:rPr lang="en-US" b="1" i="1" dirty="0"/>
              <a:t>De </a:t>
            </a:r>
            <a:r>
              <a:rPr lang="en-US" b="1" i="1" dirty="0" err="1"/>
              <a:t>te</a:t>
            </a:r>
            <a:r>
              <a:rPr lang="en-US" b="1" i="1" dirty="0"/>
              <a:t> </a:t>
            </a:r>
            <a:r>
              <a:rPr lang="en-US" b="1" i="1" dirty="0" err="1"/>
              <a:t>fabula</a:t>
            </a:r>
            <a:r>
              <a:rPr lang="en-US" b="1" i="1" dirty="0"/>
              <a:t> </a:t>
            </a:r>
            <a:r>
              <a:rPr lang="en-US" b="1" i="1" dirty="0" err="1"/>
              <a:t>narratur</a:t>
            </a:r>
            <a:r>
              <a:rPr lang="en-US" b="1" i="1" dirty="0"/>
              <a:t>…</a:t>
            </a:r>
          </a:p>
        </p:txBody>
      </p:sp>
      <p:sp>
        <p:nvSpPr>
          <p:cNvPr id="3" name="Segnaposto contenuto 2"/>
          <p:cNvSpPr>
            <a:spLocks noGrp="1"/>
          </p:cNvSpPr>
          <p:nvPr>
            <p:ph idx="1"/>
          </p:nvPr>
        </p:nvSpPr>
        <p:spPr>
          <a:xfrm>
            <a:off x="457200" y="1214422"/>
            <a:ext cx="8229600" cy="5643578"/>
          </a:xfrm>
        </p:spPr>
        <p:txBody>
          <a:bodyPr>
            <a:normAutofit fontScale="85000" lnSpcReduction="10000"/>
          </a:bodyPr>
          <a:lstStyle/>
          <a:p>
            <a:pPr>
              <a:buNone/>
            </a:pPr>
            <a:r>
              <a:rPr lang="en-GB" dirty="0"/>
              <a:t>In other words, </a:t>
            </a:r>
            <a:r>
              <a:rPr lang="en-GB" i="1" dirty="0"/>
              <a:t>The Marble Faun</a:t>
            </a:r>
            <a:r>
              <a:rPr lang="en-GB" dirty="0"/>
              <a:t> does not so much represent Rome (and Italy) – it rather represents the </a:t>
            </a:r>
            <a:r>
              <a:rPr lang="en-GB" b="1" dirty="0">
                <a:solidFill>
                  <a:srgbClr val="FF0000"/>
                </a:solidFill>
              </a:rPr>
              <a:t>American representation of Rome (and Italy).</a:t>
            </a:r>
          </a:p>
          <a:p>
            <a:pPr>
              <a:buNone/>
            </a:pPr>
            <a:r>
              <a:rPr lang="en-GB" dirty="0"/>
              <a:t>Richard H. Millington: “</a:t>
            </a:r>
            <a:r>
              <a:rPr lang="en-GB" i="1" dirty="0"/>
              <a:t>The Marble Faun</a:t>
            </a:r>
            <a:r>
              <a:rPr lang="en-GB" dirty="0"/>
              <a:t> is </a:t>
            </a:r>
            <a:r>
              <a:rPr lang="en-GB" b="1" dirty="0">
                <a:solidFill>
                  <a:srgbClr val="FF0000"/>
                </a:solidFill>
              </a:rPr>
              <a:t>more about America than Italy,</a:t>
            </a:r>
            <a:r>
              <a:rPr lang="en-GB" dirty="0"/>
              <a:t>” not because it deals with what America means, but in its insistence on the Americans’ (the narrator’s as well as his characters’) codification of Rome and Italy as the historical and cultural horizon inscribing every attempt to make sense of America.</a:t>
            </a:r>
          </a:p>
          <a:p>
            <a:pPr>
              <a:buNone/>
            </a:pPr>
            <a:r>
              <a:rPr lang="en-GB" dirty="0"/>
              <a:t>Robert Levine: </a:t>
            </a:r>
            <a:r>
              <a:rPr lang="en-US" dirty="0"/>
              <a:t>“</a:t>
            </a:r>
            <a:r>
              <a:rPr lang="en-US" i="1" dirty="0"/>
              <a:t>The Marble Faun</a:t>
            </a:r>
            <a:r>
              <a:rPr lang="en-US" dirty="0"/>
              <a:t>’s</a:t>
            </a:r>
            <a:r>
              <a:rPr lang="en-US" i="1" dirty="0"/>
              <a:t> </a:t>
            </a:r>
            <a:r>
              <a:rPr lang="en-US" dirty="0"/>
              <a:t>foreign setting would have invariably prompted </a:t>
            </a:r>
            <a:r>
              <a:rPr lang="en-US" b="1" dirty="0">
                <a:solidFill>
                  <a:srgbClr val="FF0000"/>
                </a:solidFill>
              </a:rPr>
              <a:t>Americans to think about America</a:t>
            </a:r>
            <a:r>
              <a:rPr lang="en-US" dirty="0"/>
              <a:t>.”</a:t>
            </a:r>
          </a:p>
          <a:p>
            <a:pPr>
              <a:buNone/>
            </a:pPr>
            <a:r>
              <a:rPr lang="en-GB" dirty="0"/>
              <a:t>Mark Kemp: “</a:t>
            </a:r>
            <a:r>
              <a:rPr lang="en-US" dirty="0"/>
              <a:t>Hawthorne’s Rome contains no events or people,” and instead conveys “a </a:t>
            </a:r>
            <a:r>
              <a:rPr lang="en-US" b="1" dirty="0">
                <a:solidFill>
                  <a:srgbClr val="FF0000"/>
                </a:solidFill>
              </a:rPr>
              <a:t>fantasy of stateless and apolitical subjectivity</a:t>
            </a:r>
            <a:r>
              <a:rPr lang="en-US" dirty="0"/>
              <a:t>” whose “(post)colonial unconscious suggests a radically unstable national narrative that both worries over the demise of the nation-state – the United States – and endorses the imperial vision that will sustain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7166"/>
            <a:ext cx="8229600" cy="857256"/>
          </a:xfrm>
        </p:spPr>
        <p:txBody>
          <a:bodyPr/>
          <a:lstStyle/>
          <a:p>
            <a:r>
              <a:rPr lang="en-US" b="1" dirty="0"/>
              <a:t>A recapitulation of history</a:t>
            </a:r>
          </a:p>
        </p:txBody>
      </p:sp>
      <p:sp>
        <p:nvSpPr>
          <p:cNvPr id="3" name="Segnaposto contenuto 2"/>
          <p:cNvSpPr>
            <a:spLocks noGrp="1"/>
          </p:cNvSpPr>
          <p:nvPr>
            <p:ph idx="1"/>
          </p:nvPr>
        </p:nvSpPr>
        <p:spPr>
          <a:xfrm>
            <a:off x="457200" y="1428736"/>
            <a:ext cx="8229600" cy="5072098"/>
          </a:xfrm>
        </p:spPr>
        <p:txBody>
          <a:bodyPr/>
          <a:lstStyle/>
          <a:p>
            <a:pPr>
              <a:buNone/>
            </a:pPr>
            <a:r>
              <a:rPr lang="en-GB" sz="2800" dirty="0"/>
              <a:t>Even if the Italian Risorgimento or the other European national revolutions, and the American reactions to them, are visibly absent in </a:t>
            </a:r>
            <a:r>
              <a:rPr lang="en-GB" sz="2800" i="1" dirty="0"/>
              <a:t>The Marble Faun</a:t>
            </a:r>
            <a:r>
              <a:rPr lang="en-GB" sz="2800" dirty="0"/>
              <a:t>, their </a:t>
            </a:r>
            <a:r>
              <a:rPr lang="en-GB" sz="2800" b="1" i="1" dirty="0" err="1">
                <a:solidFill>
                  <a:srgbClr val="FF0000"/>
                </a:solidFill>
              </a:rPr>
              <a:t>presentia</a:t>
            </a:r>
            <a:r>
              <a:rPr lang="en-GB" sz="2800" b="1" i="1" dirty="0">
                <a:solidFill>
                  <a:srgbClr val="FF0000"/>
                </a:solidFill>
              </a:rPr>
              <a:t> in absentia</a:t>
            </a:r>
            <a:r>
              <a:rPr lang="en-GB" sz="2800" b="1" dirty="0">
                <a:solidFill>
                  <a:srgbClr val="FF0000"/>
                </a:solidFill>
              </a:rPr>
              <a:t> </a:t>
            </a:r>
            <a:r>
              <a:rPr lang="en-GB" sz="2800" dirty="0"/>
              <a:t>helps Hawthorne to draw a broader context in which the Roman landscape, overburdened as it is by the weight of the past, symbolically recapitulates the </a:t>
            </a:r>
            <a:r>
              <a:rPr lang="en-GB" sz="2800" b="1" dirty="0">
                <a:solidFill>
                  <a:srgbClr val="FF0000"/>
                </a:solidFill>
              </a:rPr>
              <a:t>evolution of Western civilization</a:t>
            </a:r>
            <a:r>
              <a:rPr lang="en-GB" sz="2800" dirty="0"/>
              <a:t> itself, with the United States as simply one of its present stages, and not necessarily its final and exceptional culmination. </a:t>
            </a:r>
            <a:endParaRPr lang="it-IT" sz="2800"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80728"/>
          </a:xfrm>
        </p:spPr>
        <p:txBody>
          <a:bodyPr/>
          <a:lstStyle/>
          <a:p>
            <a:r>
              <a:rPr lang="en-GB" b="1" dirty="0"/>
              <a:t>An Eden After the Fall</a:t>
            </a:r>
            <a:endParaRPr lang="en-US" b="1" dirty="0"/>
          </a:p>
        </p:txBody>
      </p:sp>
      <p:sp>
        <p:nvSpPr>
          <p:cNvPr id="3" name="Segnaposto contenuto 2"/>
          <p:cNvSpPr>
            <a:spLocks noGrp="1"/>
          </p:cNvSpPr>
          <p:nvPr>
            <p:ph idx="1"/>
          </p:nvPr>
        </p:nvSpPr>
        <p:spPr>
          <a:xfrm>
            <a:off x="179512" y="980728"/>
            <a:ext cx="8856984" cy="5662982"/>
          </a:xfrm>
        </p:spPr>
        <p:txBody>
          <a:bodyPr>
            <a:noAutofit/>
          </a:bodyPr>
          <a:lstStyle/>
          <a:p>
            <a:pPr>
              <a:spcBef>
                <a:spcPts val="0"/>
              </a:spcBef>
              <a:buNone/>
            </a:pPr>
            <a:r>
              <a:rPr lang="en-GB" sz="2100" b="1" dirty="0" err="1">
                <a:solidFill>
                  <a:srgbClr val="FF0000"/>
                </a:solidFill>
              </a:rPr>
              <a:t>Nathalia</a:t>
            </a:r>
            <a:r>
              <a:rPr lang="en-GB" sz="2100" b="1" dirty="0">
                <a:solidFill>
                  <a:srgbClr val="FF0000"/>
                </a:solidFill>
              </a:rPr>
              <a:t> Wright</a:t>
            </a:r>
            <a:r>
              <a:rPr lang="en-GB" sz="2100" dirty="0"/>
              <a:t>, </a:t>
            </a:r>
            <a:r>
              <a:rPr lang="it-IT" sz="2100" b="1" i="1" dirty="0">
                <a:solidFill>
                  <a:srgbClr val="FF0000"/>
                </a:solidFill>
              </a:rPr>
              <a:t>American </a:t>
            </a:r>
            <a:r>
              <a:rPr lang="it-IT" sz="2100" b="1" i="1" dirty="0" err="1">
                <a:solidFill>
                  <a:srgbClr val="FF0000"/>
                </a:solidFill>
              </a:rPr>
              <a:t>Novelists</a:t>
            </a:r>
            <a:r>
              <a:rPr lang="it-IT" sz="2100" b="1" i="1" dirty="0">
                <a:solidFill>
                  <a:srgbClr val="FF0000"/>
                </a:solidFill>
              </a:rPr>
              <a:t> in Italy</a:t>
            </a:r>
            <a:r>
              <a:rPr lang="en-GB" sz="2100" b="1" i="1" dirty="0"/>
              <a:t> </a:t>
            </a:r>
            <a:r>
              <a:rPr lang="en-GB" sz="2100" dirty="0"/>
              <a:t>(1965): first systematic study of the colony of American writers in 19</a:t>
            </a:r>
            <a:r>
              <a:rPr lang="en-GB" sz="2100" baseline="30000" dirty="0"/>
              <a:t>th</a:t>
            </a:r>
            <a:r>
              <a:rPr lang="en-GB" sz="2100" dirty="0"/>
              <a:t>-century Italy.</a:t>
            </a:r>
          </a:p>
          <a:p>
            <a:pPr>
              <a:spcBef>
                <a:spcPts val="0"/>
              </a:spcBef>
              <a:buNone/>
            </a:pPr>
            <a:r>
              <a:rPr lang="en-GB" sz="2100" i="1" dirty="0"/>
              <a:t>The Marble Faun</a:t>
            </a:r>
            <a:r>
              <a:rPr lang="en-GB" sz="2100" dirty="0"/>
              <a:t>: Rome = an “Eden after the Fall,” an </a:t>
            </a:r>
            <a:r>
              <a:rPr lang="en-GB" sz="2100" b="1" dirty="0">
                <a:solidFill>
                  <a:srgbClr val="FF0000"/>
                </a:solidFill>
              </a:rPr>
              <a:t>earthly paradise pervaded by images of corruption and death</a:t>
            </a:r>
            <a:r>
              <a:rPr lang="en-GB" sz="2100" dirty="0"/>
              <a:t>, the place where one of the founding American myths, that of the innocent new Adam and of a regenerate paradise on earth, is at the same time showcased and dismantled.</a:t>
            </a:r>
          </a:p>
          <a:p>
            <a:pPr>
              <a:spcBef>
                <a:spcPts val="0"/>
              </a:spcBef>
              <a:buNone/>
            </a:pPr>
            <a:r>
              <a:rPr lang="en-GB" sz="2100" dirty="0"/>
              <a:t>In contrast to the</a:t>
            </a:r>
            <a:r>
              <a:rPr lang="en-US" sz="2100" dirty="0"/>
              <a:t> “commonplace prosperity” the Preface defines as a banally distinctive trait of Hawthorne’s homeland, and that the two American characters of </a:t>
            </a:r>
            <a:r>
              <a:rPr lang="en-US" sz="2100" i="1" dirty="0"/>
              <a:t>The Marble Faun</a:t>
            </a:r>
            <a:r>
              <a:rPr lang="en-US" sz="2100" dirty="0"/>
              <a:t> leisurely display in the narrative, the much more potent cultural images connected to that myth are used to portray not Kenyon and Hilda, but the European characters, Donatello and Miriam, located on the opposing poles of the </a:t>
            </a:r>
            <a:r>
              <a:rPr lang="en-US" sz="2100" b="1" dirty="0">
                <a:solidFill>
                  <a:srgbClr val="FF0000"/>
                </a:solidFill>
              </a:rPr>
              <a:t>oxymoronic tension between “Eden” and “Fall.” </a:t>
            </a:r>
            <a:r>
              <a:rPr lang="en-US" sz="2100" dirty="0"/>
              <a:t>If Miriam is a clear example of the tragically fallen woman doomed to involve the pure and innocent male in her fate, Donatello perfectly embodies </a:t>
            </a:r>
            <a:r>
              <a:rPr lang="en-US" sz="2100" dirty="0" err="1"/>
              <a:t>prelapsarian</a:t>
            </a:r>
            <a:r>
              <a:rPr lang="en-US" sz="2100" dirty="0"/>
              <a:t> natural innocence. Or so it would seem…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261"/>
            <a:ext cx="8229600" cy="543419"/>
          </a:xfrm>
        </p:spPr>
        <p:txBody>
          <a:bodyPr>
            <a:normAutofit fontScale="90000"/>
          </a:bodyPr>
          <a:lstStyle/>
          <a:p>
            <a:r>
              <a:rPr lang="it-IT" b="1" dirty="0" err="1"/>
              <a:t>Hawthorne</a:t>
            </a:r>
            <a:r>
              <a:rPr lang="it-IT" b="1" dirty="0"/>
              <a:t>: A «</a:t>
            </a:r>
            <a:r>
              <a:rPr lang="it-IT" b="1" dirty="0" err="1"/>
              <a:t>symbolic</a:t>
            </a:r>
            <a:r>
              <a:rPr lang="it-IT" b="1" dirty="0"/>
              <a:t>» life</a:t>
            </a:r>
          </a:p>
        </p:txBody>
      </p:sp>
      <p:sp>
        <p:nvSpPr>
          <p:cNvPr id="3" name="Segnaposto contenuto 2"/>
          <p:cNvSpPr>
            <a:spLocks noGrp="1"/>
          </p:cNvSpPr>
          <p:nvPr>
            <p:ph idx="1"/>
          </p:nvPr>
        </p:nvSpPr>
        <p:spPr>
          <a:xfrm>
            <a:off x="428596" y="1142984"/>
            <a:ext cx="8229600" cy="5500702"/>
          </a:xfrm>
        </p:spPr>
        <p:txBody>
          <a:bodyPr>
            <a:noAutofit/>
          </a:bodyPr>
          <a:lstStyle/>
          <a:p>
            <a:pPr marL="0" indent="0">
              <a:buNone/>
            </a:pPr>
            <a:r>
              <a:rPr lang="en-US" sz="1900" dirty="0"/>
              <a:t>Nathaniel Hawthorne’s life is in itself symbolic of a number of intersecting tensions that cross American history from the early colonial period to the middle of the 19</a:t>
            </a:r>
            <a:r>
              <a:rPr lang="en-US" sz="1900" baseline="30000" dirty="0"/>
              <a:t>th</a:t>
            </a:r>
            <a:r>
              <a:rPr lang="en-US" sz="1900" dirty="0"/>
              <a:t> century. He was born (of all days…) on July 4, 1804, in Salem, Massachusetts. The first “American” Ha(w)</a:t>
            </a:r>
            <a:r>
              <a:rPr lang="en-US" sz="1900" dirty="0" err="1"/>
              <a:t>thorne</a:t>
            </a:r>
            <a:r>
              <a:rPr lang="en-US" sz="1900" dirty="0"/>
              <a:t> was </a:t>
            </a:r>
            <a:r>
              <a:rPr lang="en-US" sz="1900" b="1" dirty="0">
                <a:solidFill>
                  <a:srgbClr val="FF0000"/>
                </a:solidFill>
              </a:rPr>
              <a:t>William</a:t>
            </a:r>
            <a:r>
              <a:rPr lang="en-US" sz="1900" dirty="0"/>
              <a:t>, Nathaniel’s great-great-great-grandfather, who became a prominent member of the Massachusetts Bay Colony as a magistrate and judge (he was especially harsh towards “heresies” like the Quakers’). William’s son, </a:t>
            </a:r>
            <a:r>
              <a:rPr lang="en-US" sz="1900" b="1" dirty="0">
                <a:solidFill>
                  <a:srgbClr val="FF0000"/>
                </a:solidFill>
              </a:rPr>
              <a:t>John</a:t>
            </a:r>
            <a:r>
              <a:rPr lang="en-US" sz="1900" dirty="0"/>
              <a:t>, was one of the judges of the 1692-93 Salem Witch Trials. In his early twenties Nathaniel added the “w” to his last name, perhaps to both dissociate himself from his ancestors and to make his last name sound again as in the mid-17</a:t>
            </a:r>
            <a:r>
              <a:rPr lang="en-US" sz="1900" baseline="30000" dirty="0"/>
              <a:t>th</a:t>
            </a:r>
            <a:r>
              <a:rPr lang="en-US" sz="1900" dirty="0"/>
              <a:t> century – so making a double contradictory movement of  </a:t>
            </a:r>
            <a:r>
              <a:rPr lang="en-US" sz="1900" b="1" dirty="0">
                <a:solidFill>
                  <a:srgbClr val="FF0000"/>
                </a:solidFill>
              </a:rPr>
              <a:t>distancing and coming into closer contact with his past</a:t>
            </a:r>
            <a:r>
              <a:rPr lang="en-US" sz="1900" dirty="0"/>
              <a:t>.</a:t>
            </a:r>
          </a:p>
          <a:p>
            <a:pPr marL="0" indent="0">
              <a:buNone/>
            </a:pPr>
            <a:r>
              <a:rPr lang="en-US" sz="1900" dirty="0"/>
              <a:t>Hawthorne’s father, Nathaniel </a:t>
            </a:r>
            <a:r>
              <a:rPr lang="en-US" sz="1900" dirty="0" err="1"/>
              <a:t>Hathorne</a:t>
            </a:r>
            <a:r>
              <a:rPr lang="en-US" sz="1900" dirty="0"/>
              <a:t>, Sr., was a sea captain who died on the ocean in 1808. After his death, the </a:t>
            </a:r>
            <a:r>
              <a:rPr lang="en-US" sz="1900" dirty="0" err="1"/>
              <a:t>Hathorne</a:t>
            </a:r>
            <a:r>
              <a:rPr lang="en-US" sz="1900" dirty="0"/>
              <a:t> family moved in with maternal relatives, the </a:t>
            </a:r>
            <a:r>
              <a:rPr lang="en-US" sz="1900" dirty="0" err="1"/>
              <a:t>Mannings</a:t>
            </a:r>
            <a:r>
              <a:rPr lang="en-US" sz="1900" dirty="0"/>
              <a:t>, where Nathaniel grew up in an environment peopled almost exclusively by women and girls. Many critics attribute Hawthorne’s “feminine” style to his experience as a boy surrounded by female figures.</a:t>
            </a:r>
            <a:endParaRPr lang="it-IT" sz="1900" dirty="0"/>
          </a:p>
        </p:txBody>
      </p:sp>
    </p:spTree>
    <p:extLst>
      <p:ext uri="{BB962C8B-B14F-4D97-AF65-F5344CB8AC3E}">
        <p14:creationId xmlns:p14="http://schemas.microsoft.com/office/powerpoint/2010/main" val="145525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84976" cy="1011222"/>
          </a:xfrm>
        </p:spPr>
        <p:txBody>
          <a:bodyPr>
            <a:noAutofit/>
          </a:bodyPr>
          <a:lstStyle/>
          <a:p>
            <a:r>
              <a:rPr lang="en-US" sz="3600" b="1" dirty="0"/>
              <a:t>Donatello’s “Primitiveness” and</a:t>
            </a:r>
            <a:br>
              <a:rPr lang="en-US" sz="3600" b="1" dirty="0"/>
            </a:br>
            <a:r>
              <a:rPr lang="en-US" sz="3600" b="1" dirty="0"/>
              <a:t>American Imperialism</a:t>
            </a:r>
          </a:p>
        </p:txBody>
      </p:sp>
      <p:sp>
        <p:nvSpPr>
          <p:cNvPr id="3" name="Segnaposto contenuto 2"/>
          <p:cNvSpPr>
            <a:spLocks noGrp="1"/>
          </p:cNvSpPr>
          <p:nvPr>
            <p:ph idx="1"/>
          </p:nvPr>
        </p:nvSpPr>
        <p:spPr>
          <a:xfrm>
            <a:off x="436744" y="1484784"/>
            <a:ext cx="8496944" cy="5087488"/>
          </a:xfrm>
        </p:spPr>
        <p:txBody>
          <a:bodyPr>
            <a:normAutofit fontScale="85000" lnSpcReduction="20000"/>
          </a:bodyPr>
          <a:lstStyle/>
          <a:p>
            <a:pPr>
              <a:buNone/>
            </a:pPr>
            <a:r>
              <a:rPr lang="en-US" dirty="0"/>
              <a:t>Nancy Bentley and Kristie Hamilton: Donatello shares a lot of features with </a:t>
            </a:r>
            <a:r>
              <a:rPr lang="en-US" b="1" dirty="0">
                <a:solidFill>
                  <a:srgbClr val="FF0000"/>
                </a:solidFill>
              </a:rPr>
              <a:t>African Americans </a:t>
            </a:r>
            <a:r>
              <a:rPr lang="en-US" dirty="0"/>
              <a:t>as they are represented in other works by Hawthorne, and with </a:t>
            </a:r>
            <a:r>
              <a:rPr lang="en-US" b="1" dirty="0">
                <a:solidFill>
                  <a:srgbClr val="FF0000"/>
                </a:solidFill>
              </a:rPr>
              <a:t>Native Americans </a:t>
            </a:r>
            <a:r>
              <a:rPr lang="en-US" dirty="0"/>
              <a:t>as they were </a:t>
            </a:r>
            <a:r>
              <a:rPr lang="en-US" dirty="0" err="1"/>
              <a:t>mythicized</a:t>
            </a:r>
            <a:r>
              <a:rPr lang="en-US" dirty="0"/>
              <a:t>, among others, by James </a:t>
            </a:r>
            <a:r>
              <a:rPr lang="en-US" dirty="0" err="1"/>
              <a:t>Fenimore</a:t>
            </a:r>
            <a:r>
              <a:rPr lang="en-US" dirty="0"/>
              <a:t> Cooper; more generally, Donatello embodies the “primitive man” as it was studied and used during the nineteenth century as a negative term of comparison for the more advanced and “civilized” (that is, Anglo-American) societies .</a:t>
            </a:r>
          </a:p>
          <a:p>
            <a:pPr>
              <a:buNone/>
            </a:pPr>
            <a:r>
              <a:rPr lang="en-US" dirty="0"/>
              <a:t>United States’ turn toward </a:t>
            </a:r>
            <a:r>
              <a:rPr lang="en-US" b="1" dirty="0">
                <a:solidFill>
                  <a:srgbClr val="FF0000"/>
                </a:solidFill>
              </a:rPr>
              <a:t>imperialism</a:t>
            </a:r>
            <a:r>
              <a:rPr lang="en-US" dirty="0"/>
              <a:t> at the middle of the 19</a:t>
            </a:r>
            <a:r>
              <a:rPr lang="en-US" baseline="30000" dirty="0"/>
              <a:t>th </a:t>
            </a:r>
            <a:r>
              <a:rPr lang="en-US" dirty="0"/>
              <a:t>century (myth of “</a:t>
            </a:r>
            <a:r>
              <a:rPr lang="en-US" b="1" dirty="0">
                <a:solidFill>
                  <a:srgbClr val="FF0000"/>
                </a:solidFill>
              </a:rPr>
              <a:t>Manifest Destiny</a:t>
            </a:r>
            <a:r>
              <a:rPr lang="en-US" dirty="0"/>
              <a:t>”) </a:t>
            </a:r>
            <a:r>
              <a:rPr lang="en-US" dirty="0">
                <a:latin typeface="Calibri"/>
                <a:cs typeface="Calibri"/>
              </a:rPr>
              <a:t>→ </a:t>
            </a:r>
            <a:r>
              <a:rPr lang="en-US" dirty="0"/>
              <a:t>reinforcement of the discourses that “inner imperialism” had to construct to justify the subjugation of both Native Americans and African Americans.</a:t>
            </a:r>
          </a:p>
          <a:p>
            <a:pPr>
              <a:buNone/>
            </a:pPr>
            <a:r>
              <a:rPr lang="en-US" dirty="0"/>
              <a:t>Edward W. Said: </a:t>
            </a:r>
            <a:r>
              <a:rPr lang="en-US" i="1" dirty="0" err="1"/>
              <a:t>imperium</a:t>
            </a:r>
            <a:r>
              <a:rPr lang="en-US" dirty="0"/>
              <a:t> = “protracted, almost metaphysical obligation to rule subordinate, inferior, or less advanced peoples”</a:t>
            </a:r>
            <a:r>
              <a:rPr lang="en-US" dirty="0">
                <a:latin typeface="Calibri"/>
                <a:cs typeface="Calibri"/>
              </a:rPr>
              <a:t>→ </a:t>
            </a:r>
            <a:r>
              <a:rPr lang="en-US" dirty="0"/>
              <a:t>the representation of these peoples and races stresses their inability to govern themselves, their being too “</a:t>
            </a:r>
            <a:r>
              <a:rPr lang="en-US" b="1" dirty="0">
                <a:solidFill>
                  <a:srgbClr val="FF0000"/>
                </a:solidFill>
              </a:rPr>
              <a:t>young and innocent</a:t>
            </a:r>
            <a:r>
              <a:rPr lang="en-US" dirty="0"/>
              <a:t>,” due to a backwardness that situated them at the lowest steps of the ladder leading to high civilization.  </a:t>
            </a:r>
            <a:r>
              <a:rPr lang="it-IT" dirty="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538152" cy="936104"/>
          </a:xfrm>
        </p:spPr>
        <p:txBody>
          <a:bodyPr>
            <a:normAutofit/>
          </a:bodyPr>
          <a:lstStyle/>
          <a:p>
            <a:r>
              <a:rPr lang="en-US" b="1" dirty="0"/>
              <a:t>Donatello as “Frontiersman”</a:t>
            </a:r>
          </a:p>
        </p:txBody>
      </p:sp>
      <p:sp>
        <p:nvSpPr>
          <p:cNvPr id="3" name="Segnaposto contenuto 2"/>
          <p:cNvSpPr>
            <a:spLocks noGrp="1"/>
          </p:cNvSpPr>
          <p:nvPr>
            <p:ph idx="1"/>
          </p:nvPr>
        </p:nvSpPr>
        <p:spPr>
          <a:xfrm>
            <a:off x="251520" y="1268760"/>
            <a:ext cx="8682168" cy="5374950"/>
          </a:xfrm>
        </p:spPr>
        <p:txBody>
          <a:bodyPr>
            <a:normAutofit fontScale="77500" lnSpcReduction="20000"/>
          </a:bodyPr>
          <a:lstStyle/>
          <a:p>
            <a:pPr>
              <a:buNone/>
            </a:pPr>
            <a:r>
              <a:rPr lang="en-GB" sz="3400" dirty="0"/>
              <a:t>No critic has seriously entertained the idea that Donatello might also be a figure of the frontiersman, but his identity is the result of a much more complex web of features than the ones usually emphasized (animal-like naturalness, cultural underdevelopment, mythical innocence). His being definitely “</a:t>
            </a:r>
            <a:r>
              <a:rPr lang="en-GB" sz="3400" b="1" dirty="0">
                <a:solidFill>
                  <a:srgbClr val="FF0000"/>
                </a:solidFill>
              </a:rPr>
              <a:t>outside of rules</a:t>
            </a:r>
            <a:r>
              <a:rPr lang="en-GB" sz="3400" dirty="0"/>
              <a:t>” (</a:t>
            </a:r>
            <a:r>
              <a:rPr lang="en-GB" sz="3400" i="1" dirty="0"/>
              <a:t>The Marble Faun</a:t>
            </a:r>
            <a:r>
              <a:rPr lang="en-GB" sz="3400" dirty="0"/>
              <a:t>, 10) and inhabiting the middle ground between the actual world and fairy-land sets him in a frontier space much akin not only to the one designed by Hawthorne in “The Custom-House,” but also to </a:t>
            </a:r>
            <a:r>
              <a:rPr lang="en-GB" sz="3400" b="1" dirty="0">
                <a:solidFill>
                  <a:srgbClr val="FF0000"/>
                </a:solidFill>
              </a:rPr>
              <a:t>Natty </a:t>
            </a:r>
            <a:r>
              <a:rPr lang="en-GB" sz="3400" b="1" dirty="0" err="1">
                <a:solidFill>
                  <a:srgbClr val="FF0000"/>
                </a:solidFill>
              </a:rPr>
              <a:t>Bumppo</a:t>
            </a:r>
            <a:r>
              <a:rPr lang="en-GB" sz="3400" dirty="0" err="1"/>
              <a:t>’s</a:t>
            </a:r>
            <a:r>
              <a:rPr lang="en-GB" sz="3400" dirty="0"/>
              <a:t> (in the US Embassy in Germany website you can read that </a:t>
            </a:r>
            <a:r>
              <a:rPr lang="it-IT" sz="3400" dirty="0"/>
              <a:t>t</a:t>
            </a:r>
            <a:r>
              <a:rPr lang="en-US" sz="3400" dirty="0"/>
              <a:t>he creation “of the character of </a:t>
            </a:r>
            <a:r>
              <a:rPr lang="en-US" sz="3400" i="1" dirty="0"/>
              <a:t>Natty </a:t>
            </a:r>
            <a:r>
              <a:rPr lang="en-US" sz="3400" i="1" dirty="0" err="1"/>
              <a:t>Bumppo</a:t>
            </a:r>
            <a:r>
              <a:rPr lang="en-US" sz="3400" dirty="0"/>
              <a:t> is probably the most significant thing that happened in American literature during the first 50 years of its history</a:t>
            </a:r>
            <a:r>
              <a:rPr lang="en-GB" sz="3400" dirty="0"/>
              <a:t>” – so Donatello also seems to embody the </a:t>
            </a:r>
            <a:r>
              <a:rPr lang="en-GB" sz="3400" b="1" dirty="0">
                <a:solidFill>
                  <a:srgbClr val="FF0000"/>
                </a:solidFill>
              </a:rPr>
              <a:t>prototypical American hero</a:t>
            </a:r>
            <a:r>
              <a:rPr lang="en-GB" sz="3400" dirty="0"/>
              <a:t>...).</a:t>
            </a:r>
            <a:endParaRPr lang="it-IT" sz="3400"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2852"/>
            <a:ext cx="8466144" cy="765868"/>
          </a:xfrm>
        </p:spPr>
        <p:txBody>
          <a:bodyPr>
            <a:normAutofit fontScale="90000"/>
          </a:bodyPr>
          <a:lstStyle/>
          <a:p>
            <a:r>
              <a:rPr lang="en-US" b="1" dirty="0">
                <a:effectLst>
                  <a:outerShdw blurRad="38100" dist="38100" dir="2700000" algn="tl">
                    <a:srgbClr val="000000">
                      <a:alpha val="43137"/>
                    </a:srgbClr>
                  </a:outerShdw>
                </a:effectLst>
              </a:rPr>
              <a:t>A “popular aristocrat”</a:t>
            </a:r>
          </a:p>
        </p:txBody>
      </p:sp>
      <p:sp>
        <p:nvSpPr>
          <p:cNvPr id="3" name="Segnaposto contenuto 2"/>
          <p:cNvSpPr>
            <a:spLocks noGrp="1"/>
          </p:cNvSpPr>
          <p:nvPr>
            <p:ph idx="1"/>
          </p:nvPr>
        </p:nvSpPr>
        <p:spPr>
          <a:xfrm>
            <a:off x="323528" y="1052736"/>
            <a:ext cx="8610160" cy="5805264"/>
          </a:xfrm>
        </p:spPr>
        <p:txBody>
          <a:bodyPr>
            <a:noAutofit/>
          </a:bodyPr>
          <a:lstStyle/>
          <a:p>
            <a:pPr>
              <a:spcBef>
                <a:spcPts val="0"/>
              </a:spcBef>
              <a:buNone/>
            </a:pPr>
            <a:r>
              <a:rPr lang="en-US" sz="1700" dirty="0"/>
              <a:t>Donatello = avatar of </a:t>
            </a:r>
            <a:r>
              <a:rPr lang="en-US" sz="1700" b="1" dirty="0">
                <a:solidFill>
                  <a:srgbClr val="FF0000"/>
                </a:solidFill>
              </a:rPr>
              <a:t>native folk simplicity </a:t>
            </a:r>
            <a:r>
              <a:rPr lang="en-US" sz="1700" dirty="0"/>
              <a:t>but also the last of a long line of </a:t>
            </a:r>
            <a:r>
              <a:rPr lang="en-US" sz="1700" b="1" dirty="0">
                <a:solidFill>
                  <a:srgbClr val="FF0000"/>
                </a:solidFill>
              </a:rPr>
              <a:t>Italian aristocrats</a:t>
            </a:r>
            <a:r>
              <a:rPr lang="en-US" sz="1700" dirty="0"/>
              <a:t>, who should be the bearers of the values of refinement and sophistication, even if old-fashioned and decayed (Donatello is instead always shown as preternaturally young and living in an eternal present: “Donatello has certainly the </a:t>
            </a:r>
            <a:r>
              <a:rPr lang="en-US" sz="1700" b="1" dirty="0">
                <a:solidFill>
                  <a:srgbClr val="FF0000"/>
                </a:solidFill>
              </a:rPr>
              <a:t>gift of eternal youth</a:t>
            </a:r>
            <a:r>
              <a:rPr lang="en-US" sz="1700" dirty="0"/>
              <a:t>”; </a:t>
            </a:r>
            <a:r>
              <a:rPr lang="en-US" sz="1700" i="1" dirty="0"/>
              <a:t>The Marble Faun</a:t>
            </a:r>
            <a:r>
              <a:rPr lang="en-US" sz="1700" dirty="0"/>
              <a:t>, 10).</a:t>
            </a:r>
          </a:p>
          <a:p>
            <a:pPr>
              <a:spcBef>
                <a:spcPts val="0"/>
              </a:spcBef>
              <a:buNone/>
            </a:pPr>
            <a:r>
              <a:rPr lang="en-US" sz="1700" dirty="0"/>
              <a:t>Donatello = not a noble savage, but a </a:t>
            </a:r>
            <a:r>
              <a:rPr lang="en-US" sz="1700" b="1" dirty="0">
                <a:solidFill>
                  <a:srgbClr val="FF0000"/>
                </a:solidFill>
              </a:rPr>
              <a:t>savage nobleman</a:t>
            </a:r>
            <a:r>
              <a:rPr lang="en-US" sz="1700" dirty="0"/>
              <a:t>.</a:t>
            </a:r>
          </a:p>
          <a:p>
            <a:pPr>
              <a:spcBef>
                <a:spcPts val="0"/>
              </a:spcBef>
              <a:buNone/>
            </a:pPr>
            <a:r>
              <a:rPr lang="en-US" sz="1700" dirty="0"/>
              <a:t>Donatello’s natural innocence and newness, and the consequent possibility of entering the blank page of life on totally equal standings with everyone else (the most American of identity myths), have full possibility of expression only in the most anti-democratic Western society of the time, and in a city where everything conspires against the new. The paradox of Donatello’s </a:t>
            </a:r>
            <a:r>
              <a:rPr lang="en-US" sz="1700" b="1" dirty="0">
                <a:solidFill>
                  <a:srgbClr val="FF0000"/>
                </a:solidFill>
              </a:rPr>
              <a:t>adhesion to the “democratic” laws of nature </a:t>
            </a:r>
            <a:r>
              <a:rPr lang="en-US" sz="1700" dirty="0"/>
              <a:t>notwithstanding his ancient aristocratic heritage is reflected – in his American friends’ haughty attitude towards him, manifested above all in the condescension with which they, members of a culture which pretends to have abolished class differences, accept his company, as if his social position were as low as his “animal nature,” and not much higher than theirs: “our republican and artistic simplicity of intercourse has included this young Italian,” Kenyon boasts, “on the same terms as one of ourselves,” even if he recognizes that “if we paid due respect to rank and title” (something a true American of course never does) “we should bend reverentially to Donatello” (77). Donatello seems instead to be totally </a:t>
            </a:r>
            <a:r>
              <a:rPr lang="en-US" sz="1700" b="1" dirty="0">
                <a:solidFill>
                  <a:srgbClr val="FF0000"/>
                </a:solidFill>
              </a:rPr>
              <a:t>unaware of class differences </a:t>
            </a:r>
            <a:r>
              <a:rPr lang="en-US" sz="1700" dirty="0"/>
              <a:t>(something a true American of course should always be…).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796908"/>
          </a:xfrm>
        </p:spPr>
        <p:txBody>
          <a:bodyPr>
            <a:noAutofit/>
          </a:bodyPr>
          <a:lstStyle/>
          <a:p>
            <a:r>
              <a:rPr lang="en-US" sz="3200" b="1" dirty="0"/>
              <a:t>A place of freedom for women</a:t>
            </a:r>
          </a:p>
        </p:txBody>
      </p:sp>
      <p:sp>
        <p:nvSpPr>
          <p:cNvPr id="3" name="Segnaposto contenuto 2"/>
          <p:cNvSpPr>
            <a:spLocks noGrp="1"/>
          </p:cNvSpPr>
          <p:nvPr>
            <p:ph idx="1"/>
          </p:nvPr>
        </p:nvSpPr>
        <p:spPr>
          <a:xfrm>
            <a:off x="1435608" y="1071546"/>
            <a:ext cx="7498080" cy="5572164"/>
          </a:xfrm>
        </p:spPr>
        <p:txBody>
          <a:bodyPr>
            <a:noAutofit/>
          </a:bodyPr>
          <a:lstStyle/>
          <a:p>
            <a:pPr>
              <a:buNone/>
            </a:pPr>
            <a:r>
              <a:rPr lang="en-US" sz="2000" dirty="0"/>
              <a:t>In Rome, Miriam can forge </a:t>
            </a:r>
            <a:r>
              <a:rPr lang="en-US" sz="2000" b="1" dirty="0">
                <a:solidFill>
                  <a:srgbClr val="FF0000"/>
                </a:solidFill>
              </a:rPr>
              <a:t>a new self </a:t>
            </a:r>
            <a:r>
              <a:rPr lang="en-US" sz="2000" dirty="0"/>
              <a:t>without being chained to a (mysterious) past that “would have operated unfavorably as regarded her reception in society, anywhere but in Rome” (</a:t>
            </a:r>
            <a:r>
              <a:rPr lang="en-US" sz="2000" i="1" dirty="0"/>
              <a:t>The Marble Faun</a:t>
            </a:r>
            <a:r>
              <a:rPr lang="en-US" sz="2000" dirty="0"/>
              <a:t>, 14). Kenyon says that nowhere else “but in Rome, and as an artist, could she hold a place in society, without giving some clue to her past life,” contrasting this freedom with the lack of it in “our New England villages, where we need the permission of each individual neighbor, for every act that we do, every word that we utter, and every friend that we make or keep” (109).</a:t>
            </a:r>
          </a:p>
          <a:p>
            <a:pPr>
              <a:buNone/>
            </a:pPr>
            <a:r>
              <a:rPr lang="en-US" sz="2000" dirty="0"/>
              <a:t>Hilda (typical young American girl) = “an example of the </a:t>
            </a:r>
            <a:r>
              <a:rPr lang="en-US" sz="2000" b="1" dirty="0">
                <a:solidFill>
                  <a:srgbClr val="FF0000"/>
                </a:solidFill>
              </a:rPr>
              <a:t>freedom of life </a:t>
            </a:r>
            <a:r>
              <a:rPr lang="en-US" sz="2000" dirty="0"/>
              <a:t>which it is possible for a female artist to enjoy at Rome,” where “purity of heart and life are allowed to assert themselves, and to their own proof and security, to a degree unknown in the society of other cities” (41). The city where the past is as terribly insisted upon as no other city in the world is also the place where women may be free of their past, and move at liberty.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864096"/>
          </a:xfrm>
        </p:spPr>
        <p:txBody>
          <a:bodyPr/>
          <a:lstStyle/>
          <a:p>
            <a:r>
              <a:rPr lang="en-US" b="1" dirty="0"/>
              <a:t>Sublimation of history into art</a:t>
            </a:r>
          </a:p>
        </p:txBody>
      </p:sp>
      <p:sp>
        <p:nvSpPr>
          <p:cNvPr id="3" name="Segnaposto contenuto 2"/>
          <p:cNvSpPr>
            <a:spLocks noGrp="1"/>
          </p:cNvSpPr>
          <p:nvPr>
            <p:ph idx="1"/>
          </p:nvPr>
        </p:nvSpPr>
        <p:spPr>
          <a:xfrm>
            <a:off x="251520" y="1285860"/>
            <a:ext cx="8784976" cy="5383500"/>
          </a:xfrm>
        </p:spPr>
        <p:txBody>
          <a:bodyPr>
            <a:normAutofit fontScale="47500" lnSpcReduction="20000"/>
          </a:bodyPr>
          <a:lstStyle/>
          <a:p>
            <a:pPr>
              <a:buNone/>
            </a:pPr>
            <a:r>
              <a:rPr lang="en-US" sz="3500" dirty="0"/>
              <a:t>It is the oppressive pervasiveness of Italian history that allows the two Americans, Hilda and Kenyon, not to think about </a:t>
            </a:r>
            <a:r>
              <a:rPr lang="en-US" sz="3500" i="1" dirty="0"/>
              <a:t>their own</a:t>
            </a:r>
            <a:r>
              <a:rPr lang="en-US" sz="3500" dirty="0"/>
              <a:t> American past and above all present: in Rome, “</a:t>
            </a:r>
            <a:r>
              <a:rPr lang="en-US" sz="3500" b="1" dirty="0">
                <a:solidFill>
                  <a:srgbClr val="FF0000"/>
                </a:solidFill>
              </a:rPr>
              <a:t>the present moment is pressed down or crowded out</a:t>
            </a:r>
            <a:r>
              <a:rPr lang="en-US" sz="3500" dirty="0"/>
              <a:t>,” because, side by side “with the massiveness of the Roman Past, all matters, that we handle or dream of, now-a-days, look evanescent and visionary alike” (</a:t>
            </a:r>
            <a:r>
              <a:rPr lang="en-US" sz="3500" i="1" dirty="0"/>
              <a:t>The Marble Faun</a:t>
            </a:r>
            <a:r>
              <a:rPr lang="en-US" sz="3500" dirty="0"/>
              <a:t>, 6) </a:t>
            </a:r>
            <a:r>
              <a:rPr lang="en-US" sz="3500" dirty="0">
                <a:latin typeface="Calibri"/>
                <a:cs typeface="Calibri"/>
              </a:rPr>
              <a:t>→ s</a:t>
            </a:r>
            <a:r>
              <a:rPr lang="en-US" sz="3500" dirty="0"/>
              <a:t>ublimation of history into </a:t>
            </a:r>
            <a:r>
              <a:rPr lang="en-US" sz="3500" i="1" dirty="0"/>
              <a:t>art</a:t>
            </a:r>
            <a:r>
              <a:rPr lang="en-US" sz="3500" dirty="0"/>
              <a:t> history.</a:t>
            </a:r>
          </a:p>
          <a:p>
            <a:pPr>
              <a:buNone/>
            </a:pPr>
            <a:r>
              <a:rPr lang="en-US" sz="3500" dirty="0"/>
              <a:t>“Fairy precinct of romance” = time-space where all hopes and preoccupations about the fate of </a:t>
            </a:r>
            <a:r>
              <a:rPr lang="en-US" sz="3500" b="1" dirty="0">
                <a:solidFill>
                  <a:srgbClr val="FF0000"/>
                </a:solidFill>
              </a:rPr>
              <a:t>American history </a:t>
            </a:r>
            <a:r>
              <a:rPr lang="en-US" sz="3500" dirty="0"/>
              <a:t>are projected onto the </a:t>
            </a:r>
            <a:r>
              <a:rPr lang="en-US" sz="3500" b="1" dirty="0">
                <a:solidFill>
                  <a:srgbClr val="FF0000"/>
                </a:solidFill>
              </a:rPr>
              <a:t>Roman landscape</a:t>
            </a:r>
            <a:r>
              <a:rPr lang="en-US" sz="3500" dirty="0"/>
              <a:t>, to be transfigured and finally defused in the tourist’s passive perception of the spectacle of the testimonies of the tragic history that led the glorious Roman empire to crumble away in the ruins that are now no more than the cultural boon for the rampant Anglo-American middle class.</a:t>
            </a:r>
          </a:p>
          <a:p>
            <a:pPr>
              <a:buNone/>
            </a:pPr>
            <a:r>
              <a:rPr lang="en-US" sz="3500" dirty="0"/>
              <a:t>Brigitte Bailey: in the antebellum period Rome served “both as a </a:t>
            </a:r>
            <a:r>
              <a:rPr lang="en-US" sz="3500" dirty="0" err="1"/>
              <a:t>posthistorical</a:t>
            </a:r>
            <a:r>
              <a:rPr lang="en-US" sz="3500" dirty="0"/>
              <a:t> aesthetic spectacle and as an historical model for the idea of the US national capital as either the political center of a republic or as imperial capital.” But in </a:t>
            </a:r>
            <a:r>
              <a:rPr lang="en-US" sz="3500" i="1" dirty="0"/>
              <a:t>The Marble Faun</a:t>
            </a:r>
            <a:r>
              <a:rPr lang="en-US" sz="3500" dirty="0"/>
              <a:t> Rome as empire is mainly the </a:t>
            </a:r>
            <a:r>
              <a:rPr lang="en-US" sz="3500" b="1" dirty="0">
                <a:solidFill>
                  <a:srgbClr val="FF0000"/>
                </a:solidFill>
              </a:rPr>
              <a:t>model for historical disaster</a:t>
            </a:r>
            <a:r>
              <a:rPr lang="en-US" sz="3500" dirty="0"/>
              <a:t>.</a:t>
            </a:r>
          </a:p>
          <a:p>
            <a:pPr>
              <a:buNone/>
            </a:pPr>
            <a:r>
              <a:rPr lang="en-US" sz="3500" dirty="0"/>
              <a:t>Hilda and Kenyon are happily oblivious of all this, even if they are surrounded by all possible symbols hinting at it,</a:t>
            </a:r>
            <a:r>
              <a:rPr lang="en-US" sz="3500" dirty="0">
                <a:latin typeface="Calibri"/>
                <a:cs typeface="Calibri"/>
              </a:rPr>
              <a:t>→ </a:t>
            </a:r>
            <a:r>
              <a:rPr lang="en-US" sz="3500" dirty="0"/>
              <a:t>possible denunciations of </a:t>
            </a:r>
            <a:r>
              <a:rPr lang="en-US" sz="3500" b="1" dirty="0">
                <a:solidFill>
                  <a:srgbClr val="FF0000"/>
                </a:solidFill>
              </a:rPr>
              <a:t>America’s false historical consciousness</a:t>
            </a:r>
            <a:r>
              <a:rPr lang="en-US" sz="3500" dirty="0"/>
              <a:t>, what Lauren </a:t>
            </a:r>
            <a:r>
              <a:rPr lang="en-US" sz="3500" dirty="0" err="1"/>
              <a:t>Berlant</a:t>
            </a:r>
            <a:r>
              <a:rPr lang="en-US" sz="3500" dirty="0"/>
              <a:t> calls its </a:t>
            </a:r>
            <a:r>
              <a:rPr lang="en-US" sz="3500" b="1" dirty="0">
                <a:solidFill>
                  <a:srgbClr val="FF0000"/>
                </a:solidFill>
              </a:rPr>
              <a:t>amnesiac national fantasy</a:t>
            </a:r>
            <a:r>
              <a:rPr lang="en-US" sz="3500" dirty="0"/>
              <a:t>. </a:t>
            </a:r>
          </a:p>
          <a:p>
            <a:pPr>
              <a:buNone/>
            </a:pPr>
            <a:r>
              <a:rPr lang="en-US" sz="3500" dirty="0"/>
              <a:t>The apparent deletion of the signs of Italy’s present political situation is certainly due to Hawthorne’s inability to understand and even be interested in it, but it is also and above all a mirror of a general American attitude (Margaret Fuller is an obvious exception here) towards the complexities and ambiguities of contemporary social conflicts.</a:t>
            </a:r>
            <a:endParaRPr lang="it-IT" sz="3500"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538152" cy="1097790"/>
          </a:xfrm>
        </p:spPr>
        <p:txBody>
          <a:bodyPr/>
          <a:lstStyle/>
          <a:p>
            <a:r>
              <a:rPr lang="en-US" b="1" dirty="0"/>
              <a:t>A Roman Melting Pot</a:t>
            </a:r>
          </a:p>
        </p:txBody>
      </p:sp>
      <p:sp>
        <p:nvSpPr>
          <p:cNvPr id="3" name="Segnaposto contenuto 2"/>
          <p:cNvSpPr>
            <a:spLocks noGrp="1"/>
          </p:cNvSpPr>
          <p:nvPr>
            <p:ph idx="1"/>
          </p:nvPr>
        </p:nvSpPr>
        <p:spPr>
          <a:xfrm>
            <a:off x="467544" y="1340768"/>
            <a:ext cx="8466144" cy="5184576"/>
          </a:xfrm>
        </p:spPr>
        <p:txBody>
          <a:bodyPr>
            <a:normAutofit fontScale="92500"/>
          </a:bodyPr>
          <a:lstStyle/>
          <a:p>
            <a:pPr>
              <a:buNone/>
            </a:pPr>
            <a:r>
              <a:rPr lang="en-US" dirty="0"/>
              <a:t>The Roman landscape provides specific spaces where the (typically American) ideals of </a:t>
            </a:r>
            <a:r>
              <a:rPr lang="en-US" b="1" dirty="0">
                <a:solidFill>
                  <a:srgbClr val="FF0000"/>
                </a:solidFill>
              </a:rPr>
              <a:t>freedom and equality</a:t>
            </a:r>
            <a:r>
              <a:rPr lang="en-US" dirty="0">
                <a:solidFill>
                  <a:srgbClr val="FF0000"/>
                </a:solidFill>
              </a:rPr>
              <a:t> </a:t>
            </a:r>
            <a:r>
              <a:rPr lang="en-US" dirty="0"/>
              <a:t>are perfectly fulfilled.</a:t>
            </a:r>
          </a:p>
          <a:p>
            <a:pPr>
              <a:buNone/>
            </a:pPr>
            <a:r>
              <a:rPr lang="en-US" b="1" dirty="0">
                <a:solidFill>
                  <a:srgbClr val="FF0000"/>
                </a:solidFill>
              </a:rPr>
              <a:t>Villa Borghese </a:t>
            </a:r>
            <a:r>
              <a:rPr lang="en-US" dirty="0"/>
              <a:t>= open-air space granting everyone the right to freely move everywhere: in Villa Borghese “priest, noble, and populace, stranger and native, all who breathe Roman air, find free admission” (</a:t>
            </a:r>
            <a:r>
              <a:rPr lang="en-US" i="1" dirty="0"/>
              <a:t>The Marble Faun</a:t>
            </a:r>
            <a:r>
              <a:rPr lang="en-US" dirty="0"/>
              <a:t>, 52).</a:t>
            </a:r>
          </a:p>
          <a:p>
            <a:pPr>
              <a:buNone/>
            </a:pPr>
            <a:r>
              <a:rPr lang="en-US" dirty="0"/>
              <a:t>Scene of the “</a:t>
            </a:r>
            <a:r>
              <a:rPr lang="en-US" b="1" dirty="0">
                <a:solidFill>
                  <a:srgbClr val="FF0000"/>
                </a:solidFill>
              </a:rPr>
              <a:t>Sylvan dance</a:t>
            </a:r>
            <a:r>
              <a:rPr lang="en-US" dirty="0"/>
              <a:t>”: a motley of nationalities and social classes meets and mingles – Roman “plebeian damsels,” “</a:t>
            </a:r>
            <a:r>
              <a:rPr lang="en-US" dirty="0" err="1"/>
              <a:t>contadinas</a:t>
            </a:r>
            <a:r>
              <a:rPr lang="en-US" dirty="0"/>
              <a:t>” from the </a:t>
            </a:r>
            <a:r>
              <a:rPr lang="en-US" dirty="0" err="1"/>
              <a:t>Campagna</a:t>
            </a:r>
            <a:r>
              <a:rPr lang="en-US" dirty="0"/>
              <a:t>, the “modern Roman, from </a:t>
            </a:r>
            <a:r>
              <a:rPr lang="en-US" dirty="0" err="1"/>
              <a:t>Trastevere</a:t>
            </a:r>
            <a:r>
              <a:rPr lang="en-US" dirty="0"/>
              <a:t>,” “French soldiers,” “German artists,” “Swiss Guardsmen,” “English tourists (one of them a lord),” “a herdsman or two,” “a few peasants” (65).</a:t>
            </a:r>
            <a:endParaRPr lang="it-IT"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682168" cy="1000108"/>
          </a:xfrm>
        </p:spPr>
        <p:txBody>
          <a:bodyPr>
            <a:normAutofit/>
          </a:bodyPr>
          <a:lstStyle/>
          <a:p>
            <a:r>
              <a:rPr lang="en-US" b="1" dirty="0"/>
              <a:t>The Place of All Places</a:t>
            </a:r>
          </a:p>
        </p:txBody>
      </p:sp>
      <p:sp>
        <p:nvSpPr>
          <p:cNvPr id="3" name="Segnaposto contenuto 2"/>
          <p:cNvSpPr>
            <a:spLocks noGrp="1"/>
          </p:cNvSpPr>
          <p:nvPr>
            <p:ph idx="1"/>
          </p:nvPr>
        </p:nvSpPr>
        <p:spPr>
          <a:xfrm>
            <a:off x="251520" y="1142984"/>
            <a:ext cx="8682168" cy="5357850"/>
          </a:xfrm>
        </p:spPr>
        <p:txBody>
          <a:bodyPr>
            <a:normAutofit/>
          </a:bodyPr>
          <a:lstStyle/>
          <a:p>
            <a:pPr>
              <a:buNone/>
            </a:pPr>
            <a:r>
              <a:rPr lang="en-US" b="1" dirty="0">
                <a:solidFill>
                  <a:srgbClr val="FF0000"/>
                </a:solidFill>
              </a:rPr>
              <a:t>St. Peter’s </a:t>
            </a:r>
            <a:r>
              <a:rPr lang="en-US" dirty="0"/>
              <a:t>= “World’s Cathedral” (title of chapter 39) where (as in the New World of the American Promise) “there was </a:t>
            </a:r>
            <a:r>
              <a:rPr lang="en-US" b="1" dirty="0">
                <a:solidFill>
                  <a:srgbClr val="FF0000"/>
                </a:solidFill>
              </a:rPr>
              <a:t>space for all</a:t>
            </a:r>
            <a:r>
              <a:rPr lang="en-US" dirty="0"/>
              <a:t>” (350). The </a:t>
            </a:r>
            <a:r>
              <a:rPr lang="en-US" b="1" dirty="0">
                <a:solidFill>
                  <a:srgbClr val="FF0000"/>
                </a:solidFill>
              </a:rPr>
              <a:t>multilingual </a:t>
            </a:r>
            <a:r>
              <a:rPr lang="en-US" dirty="0"/>
              <a:t>culture of the world – what the United States, a nation without an official national language, would like to attract, absorb and contain within its boundaries – is reflected and magnified in the various confessionals, where each citizen of the world can speak in his or her own tongue: “</a:t>
            </a:r>
            <a:r>
              <a:rPr lang="en-US" b="1" dirty="0">
                <a:solidFill>
                  <a:srgbClr val="FF0000"/>
                </a:solidFill>
              </a:rPr>
              <a:t>there was room for all nations</a:t>
            </a:r>
            <a:r>
              <a:rPr lang="en-US" dirty="0"/>
              <a:t>” (356).</a:t>
            </a:r>
          </a:p>
          <a:p>
            <a:pPr>
              <a:buNone/>
            </a:pPr>
            <a:r>
              <a:rPr lang="en-US" dirty="0"/>
              <a:t>In the Preface to the first edition of </a:t>
            </a:r>
            <a:r>
              <a:rPr lang="en-US" b="1" i="1" dirty="0">
                <a:solidFill>
                  <a:srgbClr val="FF0000"/>
                </a:solidFill>
              </a:rPr>
              <a:t>Leaves of Grass</a:t>
            </a:r>
            <a:r>
              <a:rPr lang="en-US" dirty="0"/>
              <a:t> (1855), </a:t>
            </a:r>
            <a:r>
              <a:rPr lang="en-US" b="1" dirty="0">
                <a:solidFill>
                  <a:srgbClr val="FF0000"/>
                </a:solidFill>
              </a:rPr>
              <a:t>Walt Whitman </a:t>
            </a:r>
            <a:r>
              <a:rPr lang="en-US" dirty="0"/>
              <a:t>writes, celebrating the USA: “Here is not merely a nation but a teeming </a:t>
            </a:r>
            <a:r>
              <a:rPr lang="en-US" b="1" dirty="0">
                <a:solidFill>
                  <a:srgbClr val="FF0000"/>
                </a:solidFill>
              </a:rPr>
              <a:t>nation of nations</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368152"/>
          </a:xfrm>
        </p:spPr>
        <p:txBody>
          <a:bodyPr>
            <a:normAutofit fontScale="90000"/>
          </a:bodyPr>
          <a:lstStyle/>
          <a:p>
            <a:r>
              <a:rPr lang="en-US" b="1" dirty="0"/>
              <a:t>American Absences</a:t>
            </a:r>
            <a:br>
              <a:rPr lang="en-US" b="1" dirty="0"/>
            </a:br>
            <a:r>
              <a:rPr lang="en-US" b="1" dirty="0"/>
              <a:t>(and Italian Presences?)</a:t>
            </a:r>
          </a:p>
        </p:txBody>
      </p:sp>
      <p:sp>
        <p:nvSpPr>
          <p:cNvPr id="3" name="Segnaposto contenuto 2"/>
          <p:cNvSpPr>
            <a:spLocks noGrp="1"/>
          </p:cNvSpPr>
          <p:nvPr>
            <p:ph idx="1"/>
          </p:nvPr>
        </p:nvSpPr>
        <p:spPr>
          <a:xfrm>
            <a:off x="457200" y="1988840"/>
            <a:ext cx="8229600" cy="4608512"/>
          </a:xfrm>
        </p:spPr>
        <p:txBody>
          <a:bodyPr/>
          <a:lstStyle/>
          <a:p>
            <a:pPr>
              <a:buNone/>
            </a:pPr>
            <a:r>
              <a:rPr lang="en-US" sz="3600" i="1" dirty="0"/>
              <a:t>The Marble Faun</a:t>
            </a:r>
            <a:r>
              <a:rPr lang="en-US" sz="3600" dirty="0"/>
              <a:t>:</a:t>
            </a:r>
            <a:r>
              <a:rPr lang="en-US" sz="3600" i="1" dirty="0"/>
              <a:t> </a:t>
            </a:r>
          </a:p>
          <a:p>
            <a:pPr>
              <a:buNone/>
            </a:pPr>
            <a:r>
              <a:rPr lang="en-US" sz="3600" i="1" dirty="0"/>
              <a:t>“</a:t>
            </a:r>
            <a:r>
              <a:rPr lang="en-US" sz="3600" dirty="0"/>
              <a:t>a country where there </a:t>
            </a:r>
            <a:r>
              <a:rPr lang="en-US" sz="3600" dirty="0">
                <a:solidFill>
                  <a:srgbClr val="FF0000"/>
                </a:solidFill>
              </a:rPr>
              <a:t>is no shadow, no antiquity, no mystery, no picturesque and gloomy wrong, nor anything but a commonplace prosperity</a:t>
            </a:r>
            <a:r>
              <a:rPr lang="en-US" sz="3600" dirty="0"/>
              <a:t>, in broad and simple daylight, as is happily the case with my dear native land.</a:t>
            </a:r>
            <a:r>
              <a:rPr lang="en-US"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466144" cy="2357430"/>
          </a:xfrm>
        </p:spPr>
        <p:txBody>
          <a:bodyPr>
            <a:noAutofit/>
          </a:bodyPr>
          <a:lstStyle/>
          <a:p>
            <a:r>
              <a:rPr lang="en-US" sz="4000" b="1" dirty="0"/>
              <a:t>J. Hector St. John de </a:t>
            </a:r>
            <a:r>
              <a:rPr lang="en-US" sz="4000" b="1" dirty="0" err="1"/>
              <a:t>Crèvecoeur</a:t>
            </a:r>
            <a:r>
              <a:rPr lang="en-US" sz="4000" b="1" dirty="0"/>
              <a:t>, “What Is an American?” (Letter III of </a:t>
            </a:r>
            <a:r>
              <a:rPr lang="en-US" sz="4000" b="1" i="1" dirty="0"/>
              <a:t>Letters from an American Farmer</a:t>
            </a:r>
            <a:r>
              <a:rPr lang="en-US" sz="4000" b="1" dirty="0"/>
              <a:t>, 1782)</a:t>
            </a:r>
          </a:p>
        </p:txBody>
      </p:sp>
      <p:sp>
        <p:nvSpPr>
          <p:cNvPr id="3" name="Segnaposto contenuto 2"/>
          <p:cNvSpPr>
            <a:spLocks noGrp="1"/>
          </p:cNvSpPr>
          <p:nvPr>
            <p:ph idx="1"/>
          </p:nvPr>
        </p:nvSpPr>
        <p:spPr>
          <a:xfrm>
            <a:off x="179512" y="2636912"/>
            <a:ext cx="8754176" cy="3935360"/>
          </a:xfrm>
        </p:spPr>
        <p:txBody>
          <a:bodyPr>
            <a:noAutofit/>
          </a:bodyPr>
          <a:lstStyle/>
          <a:p>
            <a:pPr>
              <a:buNone/>
            </a:pPr>
            <a:r>
              <a:rPr lang="en-US" sz="3200" dirty="0"/>
              <a:t>Here are </a:t>
            </a:r>
            <a:r>
              <a:rPr lang="en-US" sz="3200" dirty="0">
                <a:solidFill>
                  <a:srgbClr val="FF0000"/>
                </a:solidFill>
              </a:rPr>
              <a:t>no </a:t>
            </a:r>
            <a:r>
              <a:rPr lang="en-US" sz="3200" dirty="0" err="1">
                <a:solidFill>
                  <a:srgbClr val="FF0000"/>
                </a:solidFill>
              </a:rPr>
              <a:t>aristocratical</a:t>
            </a:r>
            <a:r>
              <a:rPr lang="en-US" sz="3200" dirty="0">
                <a:solidFill>
                  <a:srgbClr val="FF0000"/>
                </a:solidFill>
              </a:rPr>
              <a:t> families, no courts, no kings, no bishops, no ecclesiastical dominion, no invisible power giving to a few a very visible one; no great manufacturers employing thousands, no great refinements of luxury</a:t>
            </a:r>
            <a:r>
              <a:rPr lang="en-US" sz="3200" dirty="0"/>
              <a:t>. The rich and the poor are not so far removed from each other as they are in Europe.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682168" cy="785794"/>
          </a:xfrm>
        </p:spPr>
        <p:txBody>
          <a:bodyPr>
            <a:normAutofit fontScale="90000"/>
          </a:bodyPr>
          <a:lstStyle/>
          <a:p>
            <a:r>
              <a:rPr lang="en-US" b="1" dirty="0"/>
              <a:t>Henry James, </a:t>
            </a:r>
            <a:r>
              <a:rPr lang="en-US" b="1" i="1" dirty="0"/>
              <a:t>Hawthorne </a:t>
            </a:r>
            <a:r>
              <a:rPr lang="en-US" b="1" dirty="0"/>
              <a:t>(1879)</a:t>
            </a:r>
          </a:p>
        </p:txBody>
      </p:sp>
      <p:sp>
        <p:nvSpPr>
          <p:cNvPr id="3" name="Segnaposto contenuto 2"/>
          <p:cNvSpPr>
            <a:spLocks noGrp="1"/>
          </p:cNvSpPr>
          <p:nvPr>
            <p:ph idx="1"/>
          </p:nvPr>
        </p:nvSpPr>
        <p:spPr>
          <a:xfrm>
            <a:off x="251520" y="1052736"/>
            <a:ext cx="8746726" cy="5590974"/>
          </a:xfrm>
        </p:spPr>
        <p:txBody>
          <a:bodyPr>
            <a:noAutofit/>
          </a:bodyPr>
          <a:lstStyle/>
          <a:p>
            <a:pPr>
              <a:buNone/>
            </a:pPr>
            <a:r>
              <a:rPr lang="en-US" sz="2100" dirty="0"/>
              <a:t>It takes so many things, as Hawthorne must have felt later in life, when he had made acquaintance of the denser, richer, warmer European spectacle – it takes such an accumulation of history and custom, such a complexity of manners and types, to form a fund of suggestions for a novelist. [...] One might enumerate the items of high civilization, as it exists in other countries, which are absent from the texture of American life, until it should become a wonder to know what was left. </a:t>
            </a:r>
            <a:r>
              <a:rPr lang="en-US" sz="2100" dirty="0">
                <a:solidFill>
                  <a:srgbClr val="FF0000"/>
                </a:solidFill>
              </a:rPr>
              <a:t>No State, in the European sense of the word, and indeed barely a specific national name. No sovereign, no personal loyalty, no aristocracy, no church, no clergy, no army, no diplomatic service, no country gentlemen, no palaces, no castles, nor manors, nor old country-houses, nor parsonages, nor thatched cottages, nor ivied ruins; no cathedrals, nor abbeys, nor little Norman churches; no great Universities nor public schools – no Oxford, nor Eton, nor Harrow; no literature, no novels, no museums, no pictures, no political society, no sporting class – no Epson or Ascot!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80728"/>
          </a:xfrm>
        </p:spPr>
        <p:txBody>
          <a:bodyPr/>
          <a:lstStyle/>
          <a:p>
            <a:r>
              <a:rPr lang="it-IT" b="1" dirty="0" err="1"/>
              <a:t>Hawthorne’s</a:t>
            </a:r>
            <a:r>
              <a:rPr lang="it-IT" b="1" dirty="0"/>
              <a:t> </a:t>
            </a:r>
            <a:r>
              <a:rPr lang="it-IT" b="1" dirty="0" err="1"/>
              <a:t>early</a:t>
            </a:r>
            <a:r>
              <a:rPr lang="it-IT" b="1" dirty="0"/>
              <a:t> career</a:t>
            </a:r>
          </a:p>
        </p:txBody>
      </p:sp>
      <p:sp>
        <p:nvSpPr>
          <p:cNvPr id="3" name="Segnaposto contenuto 2"/>
          <p:cNvSpPr>
            <a:spLocks noGrp="1"/>
          </p:cNvSpPr>
          <p:nvPr>
            <p:ph idx="1"/>
          </p:nvPr>
        </p:nvSpPr>
        <p:spPr>
          <a:xfrm>
            <a:off x="457200" y="980728"/>
            <a:ext cx="8229600" cy="5760640"/>
          </a:xfrm>
        </p:spPr>
        <p:txBody>
          <a:bodyPr>
            <a:normAutofit fontScale="92500" lnSpcReduction="10000"/>
          </a:bodyPr>
          <a:lstStyle/>
          <a:p>
            <a:pPr marL="0" indent="0">
              <a:buNone/>
            </a:pPr>
            <a:r>
              <a:rPr lang="en-US" dirty="0"/>
              <a:t>Hawthorne graduated at Bowdoin College in 1836, and he became to publish short stories that made him known as a promising author. One of his earliest tales, </a:t>
            </a:r>
            <a:r>
              <a:rPr lang="en-US" b="1" dirty="0">
                <a:solidFill>
                  <a:srgbClr val="FF0000"/>
                </a:solidFill>
              </a:rPr>
              <a:t>“Alice </a:t>
            </a:r>
            <a:r>
              <a:rPr lang="en-US" b="1" dirty="0" err="1">
                <a:solidFill>
                  <a:srgbClr val="FF0000"/>
                </a:solidFill>
              </a:rPr>
              <a:t>Doane’s</a:t>
            </a:r>
            <a:r>
              <a:rPr lang="en-US" b="1" dirty="0">
                <a:solidFill>
                  <a:srgbClr val="FF0000"/>
                </a:solidFill>
              </a:rPr>
              <a:t> Appeal,” </a:t>
            </a:r>
            <a:r>
              <a:rPr lang="en-US" dirty="0"/>
              <a:t>published only in 1835 but written ten years before, is a complex reconstruction of the </a:t>
            </a:r>
            <a:r>
              <a:rPr lang="en-US" b="1" dirty="0">
                <a:solidFill>
                  <a:srgbClr val="FF0000"/>
                </a:solidFill>
              </a:rPr>
              <a:t>Salem Witch Hunt</a:t>
            </a:r>
            <a:r>
              <a:rPr lang="en-US" dirty="0"/>
              <a:t>, which ends with the declaration that a monument to the victims of the witch hunt should be erected to remember that historical horror. From the very beginning Hawthorne was therefore interested with the necessity of facing the more disquieting aspects of American history, and to make them part of </a:t>
            </a:r>
            <a:r>
              <a:rPr lang="en-US" b="1" dirty="0">
                <a:solidFill>
                  <a:srgbClr val="FF0000"/>
                </a:solidFill>
              </a:rPr>
              <a:t>collective memory</a:t>
            </a:r>
            <a:r>
              <a:rPr lang="en-US" dirty="0"/>
              <a:t>. In 1837 he collected many of his short stories in </a:t>
            </a:r>
            <a:r>
              <a:rPr lang="en-US" b="1" i="1" dirty="0">
                <a:solidFill>
                  <a:srgbClr val="FF0000"/>
                </a:solidFill>
              </a:rPr>
              <a:t>Twice-Told Tales</a:t>
            </a:r>
            <a:r>
              <a:rPr lang="en-US" b="1" dirty="0">
                <a:solidFill>
                  <a:srgbClr val="FF0000"/>
                </a:solidFill>
              </a:rPr>
              <a:t> </a:t>
            </a:r>
            <a:r>
              <a:rPr lang="en-US" dirty="0"/>
              <a:t>– the title referring both to the fact that the tales had been already published elsewhere, and to their being mainly a “rewriting” of historical events already more or well known through their historiographical representations. </a:t>
            </a:r>
            <a:endParaRPr lang="it-IT" dirty="0"/>
          </a:p>
        </p:txBody>
      </p:sp>
    </p:spTree>
    <p:extLst>
      <p:ext uri="{BB962C8B-B14F-4D97-AF65-F5344CB8AC3E}">
        <p14:creationId xmlns:p14="http://schemas.microsoft.com/office/powerpoint/2010/main" val="125154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Langston Hughes,</a:t>
            </a:r>
            <a:br>
              <a:rPr lang="en-US" b="1" dirty="0"/>
            </a:br>
            <a:r>
              <a:rPr lang="en-US" b="1" dirty="0"/>
              <a:t>“</a:t>
            </a:r>
            <a:r>
              <a:rPr lang="en-GB" b="1" dirty="0"/>
              <a:t>To Negro Writers” (1935)</a:t>
            </a:r>
            <a:endParaRPr lang="en-US" b="1" dirty="0"/>
          </a:p>
        </p:txBody>
      </p:sp>
      <p:sp>
        <p:nvSpPr>
          <p:cNvPr id="3" name="Segnaposto contenuto 2"/>
          <p:cNvSpPr>
            <a:spLocks noGrp="1"/>
          </p:cNvSpPr>
          <p:nvPr>
            <p:ph idx="1"/>
          </p:nvPr>
        </p:nvSpPr>
        <p:spPr>
          <a:xfrm>
            <a:off x="457200" y="2276872"/>
            <a:ext cx="8476488" cy="4581128"/>
          </a:xfrm>
        </p:spPr>
        <p:txBody>
          <a:bodyPr>
            <a:normAutofit/>
          </a:bodyPr>
          <a:lstStyle/>
          <a:p>
            <a:pPr>
              <a:buNone/>
            </a:pPr>
            <a:r>
              <a:rPr lang="en-GB" sz="3600" dirty="0"/>
              <a:t>We want a new and better America, where there won’t be any poor, where there won’t be any more Jim Crow, where there won’t be any </a:t>
            </a:r>
            <a:r>
              <a:rPr lang="en-GB" sz="3600" dirty="0" err="1"/>
              <a:t>lynchings</a:t>
            </a:r>
            <a:r>
              <a:rPr lang="en-GB" sz="3600" dirty="0"/>
              <a:t>, where there won’t be any </a:t>
            </a:r>
            <a:r>
              <a:rPr lang="en-GB" sz="3600" dirty="0" err="1"/>
              <a:t>munition</a:t>
            </a:r>
            <a:r>
              <a:rPr lang="en-GB" sz="3600" dirty="0"/>
              <a:t> makers, where we won’t need philanthropy, nor charity, nor the New Deal, nor Home Relief.</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0"/>
            <a:ext cx="7498080" cy="785794"/>
          </a:xfrm>
        </p:spPr>
        <p:txBody>
          <a:bodyPr>
            <a:normAutofit fontScale="90000"/>
          </a:bodyPr>
          <a:lstStyle/>
          <a:p>
            <a:r>
              <a:rPr lang="en-US" b="1" dirty="0"/>
              <a:t>A citizen of somewhere else?</a:t>
            </a:r>
          </a:p>
        </p:txBody>
      </p:sp>
      <p:sp>
        <p:nvSpPr>
          <p:cNvPr id="3" name="Segnaposto contenuto 2"/>
          <p:cNvSpPr>
            <a:spLocks noGrp="1"/>
          </p:cNvSpPr>
          <p:nvPr>
            <p:ph idx="1"/>
          </p:nvPr>
        </p:nvSpPr>
        <p:spPr>
          <a:xfrm>
            <a:off x="323528" y="1340768"/>
            <a:ext cx="8610160" cy="5231504"/>
          </a:xfrm>
        </p:spPr>
        <p:txBody>
          <a:bodyPr>
            <a:noAutofit/>
          </a:bodyPr>
          <a:lstStyle/>
          <a:p>
            <a:pPr>
              <a:buNone/>
            </a:pPr>
            <a:r>
              <a:rPr lang="en-US" sz="2100" dirty="0"/>
              <a:t>At the end of “The Custom-House” Hawthorne declares that he wants to be a “citizen of somewhere else,” leaving forever his birthplace behind: this “somewhere else” could be Rome, except for the fact that Hawthorne feels “at home” in Rome precisely when he is leaving it, or better, “her.” His “somewhere else” here becomes a place always deferred, a space of </a:t>
            </a:r>
            <a:r>
              <a:rPr lang="en-US" sz="2100" b="1" dirty="0">
                <a:solidFill>
                  <a:srgbClr val="FF0000"/>
                </a:solidFill>
              </a:rPr>
              <a:t>eternal transit</a:t>
            </a:r>
            <a:r>
              <a:rPr lang="en-US" sz="2100" dirty="0"/>
              <a:t>, the sphere of </a:t>
            </a:r>
            <a:r>
              <a:rPr lang="en-US" sz="2100" b="1" dirty="0">
                <a:solidFill>
                  <a:srgbClr val="FF0000"/>
                </a:solidFill>
              </a:rPr>
              <a:t>never-ending transformation</a:t>
            </a:r>
            <a:r>
              <a:rPr lang="en-US" sz="2100" dirty="0">
                <a:solidFill>
                  <a:srgbClr val="FF0000"/>
                </a:solidFill>
              </a:rPr>
              <a:t> </a:t>
            </a:r>
            <a:r>
              <a:rPr lang="en-US" sz="2100" dirty="0"/>
              <a:t>– the very first title of </a:t>
            </a:r>
            <a:r>
              <a:rPr lang="en-US" sz="2100" i="1" dirty="0"/>
              <a:t>The Marble Faun</a:t>
            </a:r>
            <a:r>
              <a:rPr lang="en-US" sz="2100" dirty="0"/>
              <a:t>, referring literally to Donatello’s transformation, but even more meaningfully to Hawthorne’s.</a:t>
            </a:r>
          </a:p>
          <a:p>
            <a:pPr>
              <a:buNone/>
            </a:pPr>
            <a:r>
              <a:rPr lang="en-US" sz="2100" dirty="0"/>
              <a:t>At the beginning of chapter 36, the narrator suddenly changes the narrative tone he has so far adopted, and embarks in a bitter tirade against Rome, to be surprisingly turned upside down at its very end. Almost every commentator has stressed Hawthorne’s supposedly “superficial” relationships towards Rome and Italy, and both the </a:t>
            </a:r>
            <a:r>
              <a:rPr lang="en-US" sz="2100" i="1" dirty="0"/>
              <a:t>Italian Notebooks</a:t>
            </a:r>
            <a:r>
              <a:rPr lang="en-US" sz="2100" dirty="0"/>
              <a:t> and </a:t>
            </a:r>
            <a:r>
              <a:rPr lang="en-US" sz="2100" i="1" dirty="0"/>
              <a:t>The Marble Faun</a:t>
            </a:r>
            <a:r>
              <a:rPr lang="en-US" sz="2100" dirty="0"/>
              <a:t> offer ample evidence for this accusation.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440160"/>
          </a:xfrm>
        </p:spPr>
        <p:txBody>
          <a:bodyPr>
            <a:normAutofit/>
          </a:bodyPr>
          <a:lstStyle/>
          <a:p>
            <a:r>
              <a:rPr lang="en-US" sz="6000" b="1" dirty="0"/>
              <a:t>… or a “true Roman”?</a:t>
            </a:r>
          </a:p>
        </p:txBody>
      </p:sp>
      <p:sp>
        <p:nvSpPr>
          <p:cNvPr id="3" name="Segnaposto contenuto 2"/>
          <p:cNvSpPr>
            <a:spLocks noGrp="1"/>
          </p:cNvSpPr>
          <p:nvPr>
            <p:ph idx="1"/>
          </p:nvPr>
        </p:nvSpPr>
        <p:spPr>
          <a:xfrm>
            <a:off x="107504" y="1847088"/>
            <a:ext cx="8826184" cy="4796622"/>
          </a:xfrm>
        </p:spPr>
        <p:txBody>
          <a:bodyPr>
            <a:normAutofit fontScale="85000" lnSpcReduction="20000"/>
          </a:bodyPr>
          <a:lstStyle/>
          <a:p>
            <a:pPr>
              <a:buNone/>
            </a:pPr>
            <a:r>
              <a:rPr lang="en-US" dirty="0"/>
              <a:t>But do we have to take at face value what Hawthorne writes, considering that in the preface to the romance Hawthorne states exactly the opposite of what he has been doing throughout his career, that it is impossible to write romances about America? Or should not we rather suspect that he willingly leaves out of his written records a much deeper his entanglement with Rome?</a:t>
            </a:r>
          </a:p>
          <a:p>
            <a:pPr>
              <a:buNone/>
            </a:pPr>
            <a:r>
              <a:rPr lang="en-US" dirty="0"/>
              <a:t>In </a:t>
            </a:r>
            <a:r>
              <a:rPr lang="en-US" dirty="0" err="1"/>
              <a:t>Lacanian</a:t>
            </a:r>
            <a:r>
              <a:rPr lang="en-US" dirty="0"/>
              <a:t> terms, it as if the Real, what cannot be said and nonetheless conditions everything is said with its very absence, and which can be glimpsed only through the voids the reader may (or may not) detect in the text, here makes some sort of appearance, hinting at everything Hawthorne has carefully left hidden, but which has finally managed to emerge so as to destabilize the architecture of distancing he has so far constructed.</a:t>
            </a:r>
          </a:p>
          <a:p>
            <a:pPr>
              <a:buNone/>
            </a:pPr>
            <a:r>
              <a:rPr lang="en-US" dirty="0"/>
              <a:t>In leaving Rome, he has discovered he has become a true Roman (like, say, Remo </a:t>
            </a:r>
            <a:r>
              <a:rPr lang="en-US" dirty="0" err="1"/>
              <a:t>Remotti</a:t>
            </a:r>
            <a:r>
              <a:rPr lang="en-US" dirty="0"/>
              <a:t> or </a:t>
            </a:r>
            <a:r>
              <a:rPr lang="en-US" dirty="0" err="1"/>
              <a:t>Cranio</a:t>
            </a:r>
            <a:r>
              <a:rPr lang="en-US" dirty="0"/>
              <a:t> </a:t>
            </a:r>
            <a:r>
              <a:rPr lang="en-US" dirty="0" err="1"/>
              <a:t>Randagio</a:t>
            </a:r>
            <a:r>
              <a:rPr lang="en-US" dirty="0"/>
              <a:t>) – that is, a  transnational subject, a citizen not of </a:t>
            </a:r>
            <a:r>
              <a:rPr lang="en-US" i="1" dirty="0"/>
              <a:t>somewhere</a:t>
            </a:r>
            <a:r>
              <a:rPr lang="en-US" dirty="0"/>
              <a:t> else, but of </a:t>
            </a:r>
            <a:r>
              <a:rPr lang="en-US" i="1" dirty="0"/>
              <a:t>anywhere</a:t>
            </a:r>
            <a:r>
              <a:rPr lang="en-US" dirty="0"/>
              <a:t> else, a </a:t>
            </a:r>
            <a:r>
              <a:rPr lang="en-US" b="1" dirty="0">
                <a:solidFill>
                  <a:srgbClr val="FF0000"/>
                </a:solidFill>
              </a:rPr>
              <a:t>citizen of the world</a:t>
            </a:r>
            <a:r>
              <a:rPr lang="en-US" dirty="0"/>
              <a:t>.</a:t>
            </a:r>
            <a:endParaRPr lang="it-IT"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856984" cy="1173162"/>
          </a:xfrm>
        </p:spPr>
        <p:txBody>
          <a:bodyPr>
            <a:normAutofit fontScale="90000"/>
          </a:bodyPr>
          <a:lstStyle/>
          <a:p>
            <a:r>
              <a:rPr lang="en-US" b="1" dirty="0"/>
              <a:t>Remo </a:t>
            </a:r>
            <a:r>
              <a:rPr lang="en-US" b="1" dirty="0" err="1"/>
              <a:t>Remotti</a:t>
            </a:r>
            <a:r>
              <a:rPr lang="en-US" b="1" dirty="0"/>
              <a:t> &amp; </a:t>
            </a:r>
            <a:r>
              <a:rPr lang="en-US" b="1" dirty="0" err="1"/>
              <a:t>Cranio</a:t>
            </a:r>
            <a:r>
              <a:rPr lang="en-US" b="1" dirty="0"/>
              <a:t> </a:t>
            </a:r>
            <a:r>
              <a:rPr lang="en-US" b="1" dirty="0" err="1"/>
              <a:t>Randagio</a:t>
            </a:r>
            <a:r>
              <a:rPr lang="en-US" b="1" dirty="0"/>
              <a:t>: Hawthorne-like Romans?</a:t>
            </a:r>
          </a:p>
        </p:txBody>
      </p:sp>
      <p:sp>
        <p:nvSpPr>
          <p:cNvPr id="3" name="Segnaposto contenuto 2"/>
          <p:cNvSpPr>
            <a:spLocks noGrp="1"/>
          </p:cNvSpPr>
          <p:nvPr>
            <p:ph idx="1"/>
          </p:nvPr>
        </p:nvSpPr>
        <p:spPr>
          <a:xfrm>
            <a:off x="539552" y="1447800"/>
            <a:ext cx="8496944" cy="5053034"/>
          </a:xfrm>
        </p:spPr>
        <p:txBody>
          <a:bodyPr>
            <a:normAutofit lnSpcReduction="10000"/>
          </a:bodyPr>
          <a:lstStyle/>
          <a:p>
            <a:pPr>
              <a:buNone/>
            </a:pPr>
            <a:endParaRPr lang="en-US" dirty="0"/>
          </a:p>
          <a:p>
            <a:pPr>
              <a:buNone/>
            </a:pPr>
            <a:endParaRPr lang="en-US" dirty="0"/>
          </a:p>
          <a:p>
            <a:pPr>
              <a:buNone/>
            </a:pPr>
            <a:endParaRPr lang="en-US" dirty="0">
              <a:hlinkClick r:id="rId2"/>
            </a:endParaRPr>
          </a:p>
          <a:p>
            <a:pPr>
              <a:buNone/>
            </a:pPr>
            <a:endParaRPr lang="en-US" dirty="0">
              <a:hlinkClick r:id="rId2"/>
            </a:endParaRPr>
          </a:p>
          <a:p>
            <a:pPr>
              <a:buNone/>
            </a:pPr>
            <a:r>
              <a:rPr lang="en-US" dirty="0">
                <a:hlinkClick r:id="rId2"/>
              </a:rPr>
              <a:t>https://www.youtube.com/watch?v=WC0uBCEjEdY</a:t>
            </a:r>
            <a:endParaRPr lang="en-US" dirty="0"/>
          </a:p>
          <a:p>
            <a:pPr>
              <a:buNone/>
            </a:pPr>
            <a:endParaRPr lang="en-US" dirty="0"/>
          </a:p>
          <a:p>
            <a:pPr>
              <a:buNone/>
            </a:pPr>
            <a:endParaRPr lang="en-US" dirty="0"/>
          </a:p>
          <a:p>
            <a:pPr>
              <a:buNone/>
            </a:pPr>
            <a:endParaRPr lang="en-US" dirty="0"/>
          </a:p>
          <a:p>
            <a:pPr>
              <a:buNone/>
            </a:pPr>
            <a:endParaRPr lang="en-US" dirty="0">
              <a:hlinkClick r:id="rId3"/>
            </a:endParaRPr>
          </a:p>
          <a:p>
            <a:pPr>
              <a:buNone/>
            </a:pPr>
            <a:endParaRPr lang="en-US" dirty="0">
              <a:hlinkClick r:id="rId3"/>
            </a:endParaRPr>
          </a:p>
          <a:p>
            <a:pPr>
              <a:buNone/>
            </a:pPr>
            <a:r>
              <a:rPr lang="en-US" dirty="0">
                <a:hlinkClick r:id="rId3"/>
              </a:rPr>
              <a:t>https://www.youtube.com/watch?v=GW2H6IjC5t0</a:t>
            </a:r>
            <a:endParaRPr lang="en-US" dirty="0"/>
          </a:p>
          <a:p>
            <a:pPr>
              <a:buNone/>
            </a:pPr>
            <a:endParaRPr lang="en-US" dirty="0"/>
          </a:p>
        </p:txBody>
      </p:sp>
      <p:pic>
        <p:nvPicPr>
          <p:cNvPr id="8" name="Immagine 7" descr="C:\Users\Utente\Downloads\images.jpg"/>
          <p:cNvPicPr/>
          <p:nvPr/>
        </p:nvPicPr>
        <p:blipFill>
          <a:blip r:embed="rId4"/>
          <a:srcRect/>
          <a:stretch>
            <a:fillRect/>
          </a:stretch>
        </p:blipFill>
        <p:spPr bwMode="auto">
          <a:xfrm>
            <a:off x="2843808" y="1700808"/>
            <a:ext cx="2965450" cy="1543050"/>
          </a:xfrm>
          <a:prstGeom prst="rect">
            <a:avLst/>
          </a:prstGeom>
          <a:noFill/>
          <a:ln w="9525">
            <a:noFill/>
            <a:miter lim="800000"/>
            <a:headEnd/>
            <a:tailEnd/>
          </a:ln>
        </p:spPr>
      </p:pic>
      <p:pic>
        <p:nvPicPr>
          <p:cNvPr id="10" name="Immagine 9" descr="C:\Users\Utente\Downloads\cranio.png"/>
          <p:cNvPicPr/>
          <p:nvPr/>
        </p:nvPicPr>
        <p:blipFill>
          <a:blip r:embed="rId5" cstate="print"/>
          <a:srcRect/>
          <a:stretch>
            <a:fillRect/>
          </a:stretch>
        </p:blipFill>
        <p:spPr bwMode="auto">
          <a:xfrm>
            <a:off x="2771800" y="3779578"/>
            <a:ext cx="3037458" cy="163062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008112"/>
          </a:xfrm>
        </p:spPr>
        <p:txBody>
          <a:bodyPr/>
          <a:lstStyle/>
          <a:p>
            <a:r>
              <a:rPr lang="it-IT" b="1" dirty="0"/>
              <a:t>A </a:t>
            </a:r>
            <a:r>
              <a:rPr lang="it-IT" b="1" dirty="0" err="1"/>
              <a:t>utopian</a:t>
            </a:r>
            <a:r>
              <a:rPr lang="it-IT" b="1" dirty="0"/>
              <a:t> </a:t>
            </a:r>
            <a:r>
              <a:rPr lang="it-IT" b="1" dirty="0" err="1"/>
              <a:t>tendency</a:t>
            </a:r>
            <a:endParaRPr lang="it-IT" b="1" dirty="0"/>
          </a:p>
        </p:txBody>
      </p:sp>
      <p:sp>
        <p:nvSpPr>
          <p:cNvPr id="3" name="Segnaposto contenuto 2"/>
          <p:cNvSpPr>
            <a:spLocks noGrp="1"/>
          </p:cNvSpPr>
          <p:nvPr>
            <p:ph idx="1"/>
          </p:nvPr>
        </p:nvSpPr>
        <p:spPr>
          <a:xfrm>
            <a:off x="457200" y="1124744"/>
            <a:ext cx="8229600" cy="5544616"/>
          </a:xfrm>
        </p:spPr>
        <p:txBody>
          <a:bodyPr>
            <a:normAutofit lnSpcReduction="10000"/>
          </a:bodyPr>
          <a:lstStyle/>
          <a:p>
            <a:pPr marL="0" indent="0">
              <a:buNone/>
            </a:pPr>
            <a:r>
              <a:rPr lang="en-US" dirty="0"/>
              <a:t>After having begun a love story with painter</a:t>
            </a:r>
            <a:r>
              <a:rPr lang="en-US" dirty="0">
                <a:solidFill>
                  <a:srgbClr val="FF0000"/>
                </a:solidFill>
              </a:rPr>
              <a:t> </a:t>
            </a:r>
            <a:r>
              <a:rPr lang="en-US" b="1" dirty="0">
                <a:solidFill>
                  <a:srgbClr val="FF0000"/>
                </a:solidFill>
              </a:rPr>
              <a:t>Sophia Peabody</a:t>
            </a:r>
            <a:r>
              <a:rPr lang="en-US" dirty="0"/>
              <a:t>, sister to the abolitionist educator </a:t>
            </a:r>
            <a:r>
              <a:rPr lang="en-US" b="1" dirty="0">
                <a:solidFill>
                  <a:srgbClr val="FF0000"/>
                </a:solidFill>
              </a:rPr>
              <a:t>Elizabeth Peabody</a:t>
            </a:r>
            <a:r>
              <a:rPr lang="en-US" dirty="0">
                <a:solidFill>
                  <a:srgbClr val="FF0000"/>
                </a:solidFill>
              </a:rPr>
              <a:t> </a:t>
            </a:r>
            <a:r>
              <a:rPr lang="en-US" dirty="0"/>
              <a:t>who also helped Hawthorne in his publishing career (she made him publish, in 1841, three best-selling books for children, </a:t>
            </a:r>
            <a:r>
              <a:rPr lang="en-US" b="1" i="1" dirty="0">
                <a:solidFill>
                  <a:srgbClr val="FF0000"/>
                </a:solidFill>
              </a:rPr>
              <a:t>Grandfather’s Chair</a:t>
            </a:r>
            <a:r>
              <a:rPr lang="en-US" dirty="0"/>
              <a:t>, in which he again re-wrote events of American history). In 1841 he became involved with the utopian experiment of </a:t>
            </a:r>
            <a:r>
              <a:rPr lang="en-US" b="1" dirty="0">
                <a:solidFill>
                  <a:srgbClr val="FF0000"/>
                </a:solidFill>
              </a:rPr>
              <a:t>Brook Farm</a:t>
            </a:r>
            <a:r>
              <a:rPr lang="en-US" dirty="0"/>
              <a:t>, which he thought could make him save some money to marry Sophia. The experiment proved a failure, and it became the basis for his third romance, </a:t>
            </a:r>
            <a:r>
              <a:rPr lang="en-US" b="1" i="1" dirty="0">
                <a:solidFill>
                  <a:srgbClr val="FF0000"/>
                </a:solidFill>
              </a:rPr>
              <a:t>The </a:t>
            </a:r>
            <a:r>
              <a:rPr lang="en-US" b="1" i="1" dirty="0" err="1">
                <a:solidFill>
                  <a:srgbClr val="FF0000"/>
                </a:solidFill>
              </a:rPr>
              <a:t>Blithedale</a:t>
            </a:r>
            <a:r>
              <a:rPr lang="en-US" b="1" i="1" dirty="0">
                <a:solidFill>
                  <a:srgbClr val="FF0000"/>
                </a:solidFill>
              </a:rPr>
              <a:t> Romance</a:t>
            </a:r>
            <a:r>
              <a:rPr lang="en-US" dirty="0">
                <a:solidFill>
                  <a:srgbClr val="FF0000"/>
                </a:solidFill>
              </a:rPr>
              <a:t> </a:t>
            </a:r>
            <a:r>
              <a:rPr lang="en-US" dirty="0"/>
              <a:t>(1852). Hawthorne married Sophia Peabody in 1842 and then moved to Ralph Waldo Emerson’s Old Manse in Concord, where he wrote most of the tales collected in </a:t>
            </a:r>
            <a:r>
              <a:rPr lang="en-US" b="1" i="1" dirty="0">
                <a:solidFill>
                  <a:srgbClr val="FF0000"/>
                </a:solidFill>
              </a:rPr>
              <a:t>Mosses from an Old Manse</a:t>
            </a:r>
            <a:r>
              <a:rPr lang="en-US" dirty="0">
                <a:solidFill>
                  <a:srgbClr val="FF0000"/>
                </a:solidFill>
              </a:rPr>
              <a:t> </a:t>
            </a:r>
            <a:r>
              <a:rPr lang="en-US" dirty="0"/>
              <a:t>(1846).</a:t>
            </a:r>
            <a:endParaRPr lang="it-IT" dirty="0"/>
          </a:p>
        </p:txBody>
      </p:sp>
    </p:spTree>
    <p:extLst>
      <p:ext uri="{BB962C8B-B14F-4D97-AF65-F5344CB8AC3E}">
        <p14:creationId xmlns:p14="http://schemas.microsoft.com/office/powerpoint/2010/main" val="260524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6712"/>
          </a:xfrm>
        </p:spPr>
        <p:txBody>
          <a:bodyPr/>
          <a:lstStyle/>
          <a:p>
            <a:r>
              <a:rPr lang="it-IT" b="1" dirty="0"/>
              <a:t>Life </a:t>
            </a:r>
            <a:r>
              <a:rPr lang="it-IT" b="1" dirty="0" err="1"/>
              <a:t>at</a:t>
            </a:r>
            <a:r>
              <a:rPr lang="it-IT" b="1" dirty="0"/>
              <a:t> the Custom-House</a:t>
            </a:r>
          </a:p>
        </p:txBody>
      </p:sp>
      <p:sp>
        <p:nvSpPr>
          <p:cNvPr id="3" name="Segnaposto contenuto 2"/>
          <p:cNvSpPr>
            <a:spLocks noGrp="1"/>
          </p:cNvSpPr>
          <p:nvPr>
            <p:ph idx="1"/>
          </p:nvPr>
        </p:nvSpPr>
        <p:spPr>
          <a:xfrm>
            <a:off x="457200" y="1196752"/>
            <a:ext cx="8229600" cy="5544616"/>
          </a:xfrm>
        </p:spPr>
        <p:txBody>
          <a:bodyPr>
            <a:normAutofit/>
          </a:bodyPr>
          <a:lstStyle/>
          <a:p>
            <a:pPr marL="0" indent="0">
              <a:buNone/>
            </a:pPr>
            <a:r>
              <a:rPr lang="en-US" dirty="0"/>
              <a:t>In April 1846, thanks to his acquaintances in the  Massachusetts Democratic Party, Hawthorne  became Surveyor of the Salem Custom-House. When the Whig Zachary Taylor  won the Presidential elections in 1848, Hawthorne was fired, and had to leave his post in 1849. During his years at the Custom-House, probably due to the pressures and responsibilities of his job, Hawthorne was unable to write, but he “reinvented” this “</a:t>
            </a:r>
            <a:r>
              <a:rPr lang="en-US" b="1" dirty="0">
                <a:solidFill>
                  <a:srgbClr val="FF0000"/>
                </a:solidFill>
              </a:rPr>
              <a:t>writer’s block</a:t>
            </a:r>
            <a:r>
              <a:rPr lang="en-US" dirty="0"/>
              <a:t>” in the introductory sketch to </a:t>
            </a:r>
            <a:r>
              <a:rPr lang="en-US" i="1" dirty="0"/>
              <a:t>The Scarlet Letter</a:t>
            </a:r>
            <a:r>
              <a:rPr lang="en-US" dirty="0"/>
              <a:t>, in which he gave the most complex and nuanced description of the </a:t>
            </a:r>
            <a:r>
              <a:rPr lang="en-US" b="1" dirty="0">
                <a:solidFill>
                  <a:srgbClr val="FF0000"/>
                </a:solidFill>
              </a:rPr>
              <a:t>poetics of the romance </a:t>
            </a:r>
            <a:r>
              <a:rPr lang="en-US" dirty="0"/>
              <a:t>we have – even if it is applied to what he </a:t>
            </a:r>
            <a:r>
              <a:rPr lang="en-US" i="1" dirty="0"/>
              <a:t>was not able to do </a:t>
            </a:r>
            <a:r>
              <a:rPr lang="en-US" dirty="0"/>
              <a:t>anymore. </a:t>
            </a:r>
            <a:endParaRPr lang="it-IT" dirty="0"/>
          </a:p>
        </p:txBody>
      </p:sp>
    </p:spTree>
    <p:extLst>
      <p:ext uri="{BB962C8B-B14F-4D97-AF65-F5344CB8AC3E}">
        <p14:creationId xmlns:p14="http://schemas.microsoft.com/office/powerpoint/2010/main" val="361215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720080"/>
          </a:xfrm>
        </p:spPr>
        <p:txBody>
          <a:bodyPr>
            <a:normAutofit fontScale="90000"/>
          </a:bodyPr>
          <a:lstStyle/>
          <a:p>
            <a:r>
              <a:rPr lang="it-IT" b="1" dirty="0"/>
              <a:t>A major </a:t>
            </a:r>
            <a:r>
              <a:rPr lang="it-IT" b="1" dirty="0" err="1"/>
              <a:t>writer</a:t>
            </a:r>
            <a:endParaRPr lang="it-IT" b="1" dirty="0"/>
          </a:p>
        </p:txBody>
      </p:sp>
      <p:sp>
        <p:nvSpPr>
          <p:cNvPr id="3" name="Segnaposto contenuto 2"/>
          <p:cNvSpPr>
            <a:spLocks noGrp="1"/>
          </p:cNvSpPr>
          <p:nvPr>
            <p:ph idx="1"/>
          </p:nvPr>
        </p:nvSpPr>
        <p:spPr>
          <a:xfrm>
            <a:off x="457200" y="980728"/>
            <a:ext cx="8229600" cy="5688632"/>
          </a:xfrm>
        </p:spPr>
        <p:txBody>
          <a:bodyPr>
            <a:normAutofit fontScale="92500"/>
          </a:bodyPr>
          <a:lstStyle/>
          <a:p>
            <a:pPr marL="0" indent="0">
              <a:buNone/>
            </a:pPr>
            <a:r>
              <a:rPr lang="en-US" b="1" i="1" dirty="0">
                <a:solidFill>
                  <a:srgbClr val="FF0000"/>
                </a:solidFill>
              </a:rPr>
              <a:t>The Scarlet Letter </a:t>
            </a:r>
            <a:r>
              <a:rPr lang="en-US" dirty="0"/>
              <a:t>was published in March 1850. It was one of the first mass-produced books in America, but it had only a limited success (2,500 sales in the first 10 days), at least compared to the much wider commercial success of novels written by women like </a:t>
            </a:r>
            <a:r>
              <a:rPr lang="en-US" b="1" dirty="0">
                <a:solidFill>
                  <a:srgbClr val="FF0000"/>
                </a:solidFill>
              </a:rPr>
              <a:t>Harriet Beecher Stowe</a:t>
            </a:r>
            <a:r>
              <a:rPr lang="en-US" dirty="0">
                <a:solidFill>
                  <a:srgbClr val="FF0000"/>
                </a:solidFill>
              </a:rPr>
              <a:t>’s </a:t>
            </a:r>
            <a:r>
              <a:rPr lang="en-US" b="1" i="1" dirty="0">
                <a:solidFill>
                  <a:srgbClr val="FF0000"/>
                </a:solidFill>
              </a:rPr>
              <a:t>Uncle Tom’s Cabin</a:t>
            </a:r>
            <a:r>
              <a:rPr lang="en-US" i="1" dirty="0"/>
              <a:t> </a:t>
            </a:r>
            <a:r>
              <a:rPr lang="en-US" dirty="0"/>
              <a:t>(1852), which sold 3,000 copies in </a:t>
            </a:r>
            <a:r>
              <a:rPr lang="en-US" i="1" dirty="0"/>
              <a:t>one day</a:t>
            </a:r>
            <a:r>
              <a:rPr lang="en-US" dirty="0"/>
              <a:t>,</a:t>
            </a:r>
            <a:r>
              <a:rPr lang="en-US" i="1" dirty="0"/>
              <a:t> </a:t>
            </a:r>
            <a:r>
              <a:rPr lang="en-US" dirty="0"/>
              <a:t>and about 300,000 copies in the USA and 200,000 in the UK in a year. Nonetheless, the romance won the author critical recognition, and it soon became a classic of American literature, even if the main issues addresses by the book were considered “unpleasant” by many – someone wrote that it almost seemed a direct outcome of the subversive movement  that only a couple of years before had had its official birth with the Seneca Falls convention and the </a:t>
            </a:r>
            <a:r>
              <a:rPr lang="en-US" b="1" i="1" dirty="0">
                <a:solidFill>
                  <a:srgbClr val="FF0000"/>
                </a:solidFill>
              </a:rPr>
              <a:t>Declaration of Sentiments</a:t>
            </a:r>
            <a:r>
              <a:rPr lang="en-US" dirty="0"/>
              <a:t>.</a:t>
            </a:r>
            <a:endParaRPr lang="it-IT" dirty="0"/>
          </a:p>
        </p:txBody>
      </p:sp>
    </p:spTree>
    <p:extLst>
      <p:ext uri="{BB962C8B-B14F-4D97-AF65-F5344CB8AC3E}">
        <p14:creationId xmlns:p14="http://schemas.microsoft.com/office/powerpoint/2010/main" val="62550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008112"/>
          </a:xfrm>
        </p:spPr>
        <p:txBody>
          <a:bodyPr/>
          <a:lstStyle/>
          <a:p>
            <a:r>
              <a:rPr lang="it-IT" b="1" dirty="0" err="1"/>
              <a:t>Hawthorne</a:t>
            </a:r>
            <a:r>
              <a:rPr lang="it-IT" b="1" dirty="0"/>
              <a:t> and Melville</a:t>
            </a:r>
          </a:p>
        </p:txBody>
      </p:sp>
      <p:sp>
        <p:nvSpPr>
          <p:cNvPr id="3" name="Segnaposto contenuto 2"/>
          <p:cNvSpPr>
            <a:spLocks noGrp="1"/>
          </p:cNvSpPr>
          <p:nvPr>
            <p:ph idx="1"/>
          </p:nvPr>
        </p:nvSpPr>
        <p:spPr>
          <a:xfrm>
            <a:off x="457200" y="1196752"/>
            <a:ext cx="8229600" cy="5127848"/>
          </a:xfrm>
        </p:spPr>
        <p:txBody>
          <a:bodyPr>
            <a:normAutofit lnSpcReduction="10000"/>
          </a:bodyPr>
          <a:lstStyle/>
          <a:p>
            <a:pPr marL="0" indent="0">
              <a:buNone/>
            </a:pPr>
            <a:r>
              <a:rPr lang="en-US" dirty="0"/>
              <a:t>At the end of March 1850, Hawthorne became friend with Herman Melville, who had just reviewed </a:t>
            </a:r>
            <a:r>
              <a:rPr lang="en-US" i="1" dirty="0"/>
              <a:t>Mosses from an Old Manse</a:t>
            </a:r>
            <a:r>
              <a:rPr lang="en-US" dirty="0"/>
              <a:t>, in which he declared that Hawthorne was a genius, because he had the </a:t>
            </a:r>
            <a:r>
              <a:rPr lang="en-US" dirty="0">
                <a:solidFill>
                  <a:srgbClr val="FF0000"/>
                </a:solidFill>
              </a:rPr>
              <a:t>“</a:t>
            </a:r>
            <a:r>
              <a:rPr lang="en-US" b="1" dirty="0">
                <a:solidFill>
                  <a:srgbClr val="FF0000"/>
                </a:solidFill>
              </a:rPr>
              <a:t>power of blackness</a:t>
            </a:r>
            <a:r>
              <a:rPr lang="en-US" dirty="0"/>
              <a:t>.” In a 1851 letter Melville wrote: “There is the grand truth about Nathaniel Hawthorne. He says </a:t>
            </a:r>
            <a:r>
              <a:rPr lang="en-US" b="1" dirty="0">
                <a:solidFill>
                  <a:srgbClr val="FF0000"/>
                </a:solidFill>
              </a:rPr>
              <a:t>No! in thunder</a:t>
            </a:r>
            <a:r>
              <a:rPr lang="en-US" dirty="0"/>
              <a:t>; but the Devil himself cannot make him say yes,” thus inaugurating a critical tendency to consider Hawthorne a “subversive,” oppositional author – contrary to another tendency that considers him a defender of the “liberal” status quo. Melville dedicated </a:t>
            </a:r>
            <a:r>
              <a:rPr lang="en-US" i="1" dirty="0"/>
              <a:t>Moby-Dick</a:t>
            </a:r>
            <a:r>
              <a:rPr lang="en-US" dirty="0"/>
              <a:t> (1851) to Hawthorne: “In token of my admiration for his genius, this book is inscribed to Nathaniel Hawthorne.”</a:t>
            </a:r>
            <a:endParaRPr lang="it-IT" dirty="0"/>
          </a:p>
        </p:txBody>
      </p:sp>
    </p:spTree>
    <p:extLst>
      <p:ext uri="{BB962C8B-B14F-4D97-AF65-F5344CB8AC3E}">
        <p14:creationId xmlns:p14="http://schemas.microsoft.com/office/powerpoint/2010/main" val="59495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648072"/>
          </a:xfrm>
        </p:spPr>
        <p:txBody>
          <a:bodyPr>
            <a:normAutofit fontScale="90000"/>
          </a:bodyPr>
          <a:lstStyle/>
          <a:p>
            <a:r>
              <a:rPr lang="it-IT" b="1" dirty="0"/>
              <a:t>An </a:t>
            </a:r>
            <a:r>
              <a:rPr lang="it-IT" b="1" dirty="0" err="1"/>
              <a:t>established</a:t>
            </a:r>
            <a:r>
              <a:rPr lang="it-IT" b="1" dirty="0"/>
              <a:t> </a:t>
            </a:r>
            <a:r>
              <a:rPr lang="it-IT" b="1" dirty="0" err="1"/>
              <a:t>author</a:t>
            </a:r>
            <a:r>
              <a:rPr lang="it-IT" b="1" dirty="0"/>
              <a:t>/</a:t>
            </a:r>
            <a:r>
              <a:rPr lang="it-IT" b="1" dirty="0" err="1"/>
              <a:t>ity</a:t>
            </a:r>
            <a:endParaRPr lang="it-IT" b="1" dirty="0"/>
          </a:p>
        </p:txBody>
      </p:sp>
      <p:sp>
        <p:nvSpPr>
          <p:cNvPr id="3" name="Segnaposto contenuto 2"/>
          <p:cNvSpPr>
            <a:spLocks noGrp="1"/>
          </p:cNvSpPr>
          <p:nvPr>
            <p:ph idx="1"/>
          </p:nvPr>
        </p:nvSpPr>
        <p:spPr>
          <a:xfrm>
            <a:off x="457200" y="836712"/>
            <a:ext cx="8229600" cy="5760640"/>
          </a:xfrm>
        </p:spPr>
        <p:txBody>
          <a:bodyPr>
            <a:noAutofit/>
          </a:bodyPr>
          <a:lstStyle/>
          <a:p>
            <a:pPr marL="0" indent="0">
              <a:buNone/>
            </a:pPr>
            <a:r>
              <a:rPr lang="en-US" sz="3200" dirty="0"/>
              <a:t>Hawthorne gradually became an established author with the two subsequent romances, </a:t>
            </a:r>
            <a:r>
              <a:rPr lang="en-US" sz="3200" b="1" i="1" dirty="0">
                <a:solidFill>
                  <a:srgbClr val="FF0000"/>
                </a:solidFill>
              </a:rPr>
              <a:t>The House of the Seven Gables </a:t>
            </a:r>
            <a:r>
              <a:rPr lang="en-US" sz="3200" dirty="0"/>
              <a:t>(1851) and </a:t>
            </a:r>
            <a:r>
              <a:rPr lang="en-US" sz="3200" b="1" i="1" dirty="0">
                <a:solidFill>
                  <a:srgbClr val="FF0000"/>
                </a:solidFill>
              </a:rPr>
              <a:t>The </a:t>
            </a:r>
            <a:r>
              <a:rPr lang="en-US" sz="3200" b="1" i="1" dirty="0" err="1">
                <a:solidFill>
                  <a:srgbClr val="FF0000"/>
                </a:solidFill>
              </a:rPr>
              <a:t>Blithedale</a:t>
            </a:r>
            <a:r>
              <a:rPr lang="en-US" sz="3200" b="1" i="1" dirty="0">
                <a:solidFill>
                  <a:srgbClr val="FF0000"/>
                </a:solidFill>
              </a:rPr>
              <a:t> Romance</a:t>
            </a:r>
            <a:r>
              <a:rPr lang="en-US" sz="3200" dirty="0">
                <a:solidFill>
                  <a:srgbClr val="FF0000"/>
                </a:solidFill>
              </a:rPr>
              <a:t> </a:t>
            </a:r>
            <a:r>
              <a:rPr lang="en-US" sz="3200" dirty="0"/>
              <a:t>(1852), and the 1851 collection of short stories retelling classic myths, </a:t>
            </a:r>
            <a:r>
              <a:rPr lang="en-US" sz="3200" b="1" i="1" dirty="0">
                <a:solidFill>
                  <a:srgbClr val="FF0000"/>
                </a:solidFill>
              </a:rPr>
              <a:t>A Wonder-Book for Girls and Boys</a:t>
            </a:r>
            <a:r>
              <a:rPr lang="en-US" sz="3200" b="1" dirty="0">
                <a:solidFill>
                  <a:srgbClr val="FF0000"/>
                </a:solidFill>
              </a:rPr>
              <a:t> </a:t>
            </a:r>
            <a:r>
              <a:rPr lang="en-US" sz="3200" dirty="0">
                <a:solidFill>
                  <a:srgbClr val="FF0000"/>
                </a:solidFill>
              </a:rPr>
              <a:t> </a:t>
            </a:r>
            <a:r>
              <a:rPr lang="en-US" sz="3200" dirty="0"/>
              <a:t>(in 1853 he published a sequel, </a:t>
            </a:r>
            <a:r>
              <a:rPr lang="en-US" sz="3200" b="1" i="1" dirty="0" err="1">
                <a:solidFill>
                  <a:srgbClr val="FF0000"/>
                </a:solidFill>
              </a:rPr>
              <a:t>Tanglewood</a:t>
            </a:r>
            <a:r>
              <a:rPr lang="en-US" sz="3200" b="1" i="1" dirty="0">
                <a:solidFill>
                  <a:srgbClr val="FF0000"/>
                </a:solidFill>
              </a:rPr>
              <a:t> Tales</a:t>
            </a:r>
            <a:r>
              <a:rPr lang="en-US" sz="3200" dirty="0"/>
              <a:t>). In 1852 Hawthorne wrote the campaign biography of his friend </a:t>
            </a:r>
            <a:r>
              <a:rPr lang="en-US" sz="3200" b="1" dirty="0">
                <a:solidFill>
                  <a:srgbClr val="FF0000"/>
                </a:solidFill>
              </a:rPr>
              <a:t>Franklin Pierce</a:t>
            </a:r>
            <a:r>
              <a:rPr lang="en-US" sz="3200" dirty="0"/>
              <a:t>, who became President and rewarded him for his support with the position of United States consul in Liverpool. </a:t>
            </a:r>
            <a:endParaRPr lang="it-IT" sz="3200" dirty="0"/>
          </a:p>
        </p:txBody>
      </p:sp>
    </p:spTree>
    <p:extLst>
      <p:ext uri="{BB962C8B-B14F-4D97-AF65-F5344CB8AC3E}">
        <p14:creationId xmlns:p14="http://schemas.microsoft.com/office/powerpoint/2010/main" val="225150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720080"/>
          </a:xfrm>
        </p:spPr>
        <p:txBody>
          <a:bodyPr>
            <a:normAutofit fontScale="90000"/>
          </a:bodyPr>
          <a:lstStyle/>
          <a:p>
            <a:r>
              <a:rPr lang="it-IT" b="1" dirty="0"/>
              <a:t>The last </a:t>
            </a:r>
            <a:r>
              <a:rPr lang="it-IT" b="1" dirty="0" err="1"/>
              <a:t>years</a:t>
            </a:r>
            <a:endParaRPr lang="it-IT" b="1" dirty="0"/>
          </a:p>
        </p:txBody>
      </p:sp>
      <p:sp>
        <p:nvSpPr>
          <p:cNvPr id="3" name="Segnaposto contenuto 2"/>
          <p:cNvSpPr>
            <a:spLocks noGrp="1"/>
          </p:cNvSpPr>
          <p:nvPr>
            <p:ph idx="1"/>
          </p:nvPr>
        </p:nvSpPr>
        <p:spPr>
          <a:xfrm>
            <a:off x="457200" y="1268760"/>
            <a:ext cx="8229600" cy="5400600"/>
          </a:xfrm>
        </p:spPr>
        <p:txBody>
          <a:bodyPr>
            <a:normAutofit/>
          </a:bodyPr>
          <a:lstStyle/>
          <a:p>
            <a:pPr marL="0" indent="0">
              <a:buNone/>
            </a:pPr>
            <a:r>
              <a:rPr lang="en-US" dirty="0"/>
              <a:t>In 1857, Hawthorne’s consulship ended, and the Hawthorne family (Nathaniel, Sophia, and their children </a:t>
            </a:r>
            <a:r>
              <a:rPr lang="en-US" dirty="0" err="1"/>
              <a:t>Una</a:t>
            </a:r>
            <a:r>
              <a:rPr lang="en-US" dirty="0"/>
              <a:t>, Julian and Rose) toured France and especially Italy, settling in Rome from February 1858 to the late summer of 1859. In 1860, he published </a:t>
            </a:r>
            <a:r>
              <a:rPr lang="en-US" b="1" i="1" dirty="0">
                <a:solidFill>
                  <a:srgbClr val="FF0000"/>
                </a:solidFill>
              </a:rPr>
              <a:t>The Marble Faun</a:t>
            </a:r>
            <a:r>
              <a:rPr lang="en-US" dirty="0"/>
              <a:t>, based on his Italian experience and his last completed romance, which rapidly became a </a:t>
            </a:r>
            <a:r>
              <a:rPr lang="en-US" b="1" dirty="0">
                <a:solidFill>
                  <a:srgbClr val="FF0000"/>
                </a:solidFill>
              </a:rPr>
              <a:t>broad commercial success</a:t>
            </a:r>
            <a:r>
              <a:rPr lang="en-US" dirty="0"/>
              <a:t>, and a sort of </a:t>
            </a:r>
            <a:r>
              <a:rPr lang="en-US" b="1" dirty="0">
                <a:solidFill>
                  <a:srgbClr val="FF0000"/>
                </a:solidFill>
              </a:rPr>
              <a:t>guidebook</a:t>
            </a:r>
            <a:r>
              <a:rPr lang="en-US" dirty="0"/>
              <a:t> for all English-speaking travellers to Italy and Rome. He also tried to write other romance on the complex relationships between past and present, and Europe and America, but he never finished them. He died on May 19, 1864, in Plymouth, New Hampshire.</a:t>
            </a:r>
            <a:endParaRPr lang="it-IT" dirty="0"/>
          </a:p>
        </p:txBody>
      </p:sp>
    </p:spTree>
    <p:extLst>
      <p:ext uri="{BB962C8B-B14F-4D97-AF65-F5344CB8AC3E}">
        <p14:creationId xmlns:p14="http://schemas.microsoft.com/office/powerpoint/2010/main" val="1144418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353</TotalTime>
  <Words>4849</Words>
  <Application>Microsoft Office PowerPoint</Application>
  <PresentationFormat>Presentazione su schermo (4:3)</PresentationFormat>
  <Paragraphs>98</Paragraphs>
  <Slides>33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33</vt:i4>
      </vt:variant>
    </vt:vector>
  </HeadingPairs>
  <TitlesOfParts>
    <vt:vector size="37" baseType="lpstr">
      <vt:lpstr>Calibri</vt:lpstr>
      <vt:lpstr>Constantia</vt:lpstr>
      <vt:lpstr>Wingdings 2</vt:lpstr>
      <vt:lpstr>Equinozio</vt:lpstr>
      <vt:lpstr>NATHANIEL HAWTHORNE AND THE MARBLE FAUN</vt:lpstr>
      <vt:lpstr>Hawthorne: A «symbolic» life</vt:lpstr>
      <vt:lpstr>Hawthorne’s early career</vt:lpstr>
      <vt:lpstr>A utopian tendency</vt:lpstr>
      <vt:lpstr>Life at the Custom-House</vt:lpstr>
      <vt:lpstr>A major writer</vt:lpstr>
      <vt:lpstr>Hawthorne and Melville</vt:lpstr>
      <vt:lpstr>An established author/ity</vt:lpstr>
      <vt:lpstr>The last years</vt:lpstr>
      <vt:lpstr>A Gothic travel book</vt:lpstr>
      <vt:lpstr>Presentazione standard di PowerPoint</vt:lpstr>
      <vt:lpstr>A circle of artists</vt:lpstr>
      <vt:lpstr>Presentazione standard di PowerPoint</vt:lpstr>
      <vt:lpstr>The Italian as primitive</vt:lpstr>
      <vt:lpstr>A(n) (Un)Fortunate Fall</vt:lpstr>
      <vt:lpstr>Rome = America?</vt:lpstr>
      <vt:lpstr>De te fabula narratur…</vt:lpstr>
      <vt:lpstr>A recapitulation of history</vt:lpstr>
      <vt:lpstr>An Eden After the Fall</vt:lpstr>
      <vt:lpstr>Donatello’s “Primitiveness” and American Imperialism</vt:lpstr>
      <vt:lpstr>Donatello as “Frontiersman”</vt:lpstr>
      <vt:lpstr>A “popular aristocrat”</vt:lpstr>
      <vt:lpstr>A place of freedom for women</vt:lpstr>
      <vt:lpstr>Sublimation of history into art</vt:lpstr>
      <vt:lpstr>A Roman Melting Pot</vt:lpstr>
      <vt:lpstr>The Place of All Places</vt:lpstr>
      <vt:lpstr>American Absences (and Italian Presences?)</vt:lpstr>
      <vt:lpstr>J. Hector St. John de Crèvecoeur, “What Is an American?” (Letter III of Letters from an American Farmer, 1782)</vt:lpstr>
      <vt:lpstr>Henry James, Hawthorne (1879)</vt:lpstr>
      <vt:lpstr>Langston Hughes, “To Negro Writers” (1935)</vt:lpstr>
      <vt:lpstr>A citizen of somewhere else?</vt:lpstr>
      <vt:lpstr>… or a “true Roman”?</vt:lpstr>
      <vt:lpstr>Remo Remotti &amp; Cranio Randagio: Hawthorne-like Romans?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valerio.deangelis@unimc.it</cp:lastModifiedBy>
  <cp:revision>64</cp:revision>
  <dcterms:created xsi:type="dcterms:W3CDTF">2019-10-14T17:24:40Z</dcterms:created>
  <dcterms:modified xsi:type="dcterms:W3CDTF">2023-02-05T21:00:28Z</dcterms:modified>
</cp:coreProperties>
</file>