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2"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CCB9044-DD3B-480E-A34C-2687855F8BEC}" type="datetimeFigureOut">
              <a:rPr lang="it-IT" smtClean="0"/>
              <a:t>06/02/2023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66B9A9E8-962D-4A76-8D11-79654837D023}" type="slidenum">
              <a:rPr lang="it-IT" smtClean="0"/>
              <a:t>‹N›</a:t>
            </a:fld>
            <a:endParaRPr lang="it-IT"/>
          </a:p>
        </p:txBody>
      </p:sp>
    </p:spTree>
    <p:extLst>
      <p:ext uri="{BB962C8B-B14F-4D97-AF65-F5344CB8AC3E}">
        <p14:creationId xmlns:p14="http://schemas.microsoft.com/office/powerpoint/2010/main" val="823811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CCB9044-DD3B-480E-A34C-2687855F8BEC}" type="datetimeFigureOut">
              <a:rPr lang="it-IT" smtClean="0"/>
              <a:t>06/02/2023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66B9A9E8-962D-4A76-8D11-79654837D023}" type="slidenum">
              <a:rPr lang="it-IT" smtClean="0"/>
              <a:t>‹N›</a:t>
            </a:fld>
            <a:endParaRPr lang="it-IT"/>
          </a:p>
        </p:txBody>
      </p:sp>
    </p:spTree>
    <p:extLst>
      <p:ext uri="{BB962C8B-B14F-4D97-AF65-F5344CB8AC3E}">
        <p14:creationId xmlns:p14="http://schemas.microsoft.com/office/powerpoint/2010/main" val="4076188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CCB9044-DD3B-480E-A34C-2687855F8BEC}" type="datetimeFigureOut">
              <a:rPr lang="it-IT" smtClean="0"/>
              <a:t>06/02/2023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66B9A9E8-962D-4A76-8D11-79654837D023}" type="slidenum">
              <a:rPr lang="it-IT" smtClean="0"/>
              <a:t>‹N›</a:t>
            </a:fld>
            <a:endParaRPr lang="it-IT"/>
          </a:p>
        </p:txBody>
      </p:sp>
    </p:spTree>
    <p:extLst>
      <p:ext uri="{BB962C8B-B14F-4D97-AF65-F5344CB8AC3E}">
        <p14:creationId xmlns:p14="http://schemas.microsoft.com/office/powerpoint/2010/main" val="4193714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it-IT"/>
              <a:t>Fare clic per modificare lo stile del titolo dello schema</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CCB9044-DD3B-480E-A34C-2687855F8BEC}" type="datetimeFigureOut">
              <a:rPr lang="it-IT" smtClean="0"/>
              <a:t>06/02/2023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66B9A9E8-962D-4A76-8D11-79654837D023}" type="slidenum">
              <a:rPr lang="it-IT" smtClean="0"/>
              <a:t>‹N›</a:t>
            </a:fld>
            <a:endParaRPr lang="it-IT"/>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6606552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CCB9044-DD3B-480E-A34C-2687855F8BEC}" type="datetimeFigureOut">
              <a:rPr lang="it-IT" smtClean="0"/>
              <a:t>06/02/2023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66B9A9E8-962D-4A76-8D11-79654837D023}" type="slidenum">
              <a:rPr lang="it-IT" smtClean="0"/>
              <a:t>‹N›</a:t>
            </a:fld>
            <a:endParaRPr lang="it-IT"/>
          </a:p>
        </p:txBody>
      </p:sp>
    </p:spTree>
    <p:extLst>
      <p:ext uri="{BB962C8B-B14F-4D97-AF65-F5344CB8AC3E}">
        <p14:creationId xmlns:p14="http://schemas.microsoft.com/office/powerpoint/2010/main" val="34703532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it-IT"/>
              <a:t>Fare clic per modificare lo stile del titolo dello schema</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3" name="Date Placeholder 2"/>
          <p:cNvSpPr>
            <a:spLocks noGrp="1"/>
          </p:cNvSpPr>
          <p:nvPr>
            <p:ph type="dt" sz="half" idx="10"/>
          </p:nvPr>
        </p:nvSpPr>
        <p:spPr/>
        <p:txBody>
          <a:bodyPr/>
          <a:lstStyle/>
          <a:p>
            <a:fld id="{3CCB9044-DD3B-480E-A34C-2687855F8BEC}" type="datetimeFigureOut">
              <a:rPr lang="it-IT" smtClean="0"/>
              <a:t>06/02/2023</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66B9A9E8-962D-4A76-8D11-79654837D023}" type="slidenum">
              <a:rPr lang="it-IT" smtClean="0"/>
              <a:t>‹N›</a:t>
            </a:fld>
            <a:endParaRPr lang="it-IT"/>
          </a:p>
        </p:txBody>
      </p:sp>
    </p:spTree>
    <p:extLst>
      <p:ext uri="{BB962C8B-B14F-4D97-AF65-F5344CB8AC3E}">
        <p14:creationId xmlns:p14="http://schemas.microsoft.com/office/powerpoint/2010/main" val="19455295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 immagine">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it-IT"/>
              <a:t>Fare clic per modificare lo stile del titolo dello schema</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3" name="Date Placeholder 2"/>
          <p:cNvSpPr>
            <a:spLocks noGrp="1"/>
          </p:cNvSpPr>
          <p:nvPr>
            <p:ph type="dt" sz="half" idx="10"/>
          </p:nvPr>
        </p:nvSpPr>
        <p:spPr/>
        <p:txBody>
          <a:bodyPr/>
          <a:lstStyle/>
          <a:p>
            <a:fld id="{3CCB9044-DD3B-480E-A34C-2687855F8BEC}" type="datetimeFigureOut">
              <a:rPr lang="it-IT" smtClean="0"/>
              <a:t>06/02/2023</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66B9A9E8-962D-4A76-8D11-79654837D023}" type="slidenum">
              <a:rPr lang="it-IT" smtClean="0"/>
              <a:t>‹N›</a:t>
            </a:fld>
            <a:endParaRPr lang="it-IT"/>
          </a:p>
        </p:txBody>
      </p:sp>
    </p:spTree>
    <p:extLst>
      <p:ext uri="{BB962C8B-B14F-4D97-AF65-F5344CB8AC3E}">
        <p14:creationId xmlns:p14="http://schemas.microsoft.com/office/powerpoint/2010/main" val="1410077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CCB9044-DD3B-480E-A34C-2687855F8BEC}" type="datetimeFigureOut">
              <a:rPr lang="it-IT" smtClean="0"/>
              <a:t>06/02/2023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66B9A9E8-962D-4A76-8D11-79654837D023}" type="slidenum">
              <a:rPr lang="it-IT" smtClean="0"/>
              <a:t>‹N›</a:t>
            </a:fld>
            <a:endParaRPr lang="it-IT"/>
          </a:p>
        </p:txBody>
      </p:sp>
    </p:spTree>
    <p:extLst>
      <p:ext uri="{BB962C8B-B14F-4D97-AF65-F5344CB8AC3E}">
        <p14:creationId xmlns:p14="http://schemas.microsoft.com/office/powerpoint/2010/main" val="252535413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CCB9044-DD3B-480E-A34C-2687855F8BEC}" type="datetimeFigureOut">
              <a:rPr lang="it-IT" smtClean="0"/>
              <a:t>06/02/2023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66B9A9E8-962D-4A76-8D11-79654837D023}" type="slidenum">
              <a:rPr lang="it-IT" smtClean="0"/>
              <a:t>‹N›</a:t>
            </a:fld>
            <a:endParaRPr lang="it-IT"/>
          </a:p>
        </p:txBody>
      </p:sp>
    </p:spTree>
    <p:extLst>
      <p:ext uri="{BB962C8B-B14F-4D97-AF65-F5344CB8AC3E}">
        <p14:creationId xmlns:p14="http://schemas.microsoft.com/office/powerpoint/2010/main" val="3269269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CCB9044-DD3B-480E-A34C-2687855F8BEC}" type="datetimeFigureOut">
              <a:rPr lang="it-IT" smtClean="0"/>
              <a:t>06/02/2023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66B9A9E8-962D-4A76-8D11-79654837D023}" type="slidenum">
              <a:rPr lang="it-IT" smtClean="0"/>
              <a:t>‹N›</a:t>
            </a:fld>
            <a:endParaRPr lang="it-IT"/>
          </a:p>
        </p:txBody>
      </p:sp>
    </p:spTree>
    <p:extLst>
      <p:ext uri="{BB962C8B-B14F-4D97-AF65-F5344CB8AC3E}">
        <p14:creationId xmlns:p14="http://schemas.microsoft.com/office/powerpoint/2010/main" val="25794177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3CCB9044-DD3B-480E-A34C-2687855F8BEC}" type="datetimeFigureOut">
              <a:rPr lang="it-IT" smtClean="0"/>
              <a:t>06/02/2023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66B9A9E8-962D-4A76-8D11-79654837D023}" type="slidenum">
              <a:rPr lang="it-IT" smtClean="0"/>
              <a:t>‹N›</a:t>
            </a:fld>
            <a:endParaRPr lang="it-IT"/>
          </a:p>
        </p:txBody>
      </p:sp>
    </p:spTree>
    <p:extLst>
      <p:ext uri="{BB962C8B-B14F-4D97-AF65-F5344CB8AC3E}">
        <p14:creationId xmlns:p14="http://schemas.microsoft.com/office/powerpoint/2010/main" val="23669196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3CCB9044-DD3B-480E-A34C-2687855F8BEC}" type="datetimeFigureOut">
              <a:rPr lang="it-IT" smtClean="0"/>
              <a:t>06/02/2023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66B9A9E8-962D-4A76-8D11-79654837D023}" type="slidenum">
              <a:rPr lang="it-IT" smtClean="0"/>
              <a:t>‹N›</a:t>
            </a:fld>
            <a:endParaRPr lang="it-IT"/>
          </a:p>
        </p:txBody>
      </p:sp>
    </p:spTree>
    <p:extLst>
      <p:ext uri="{BB962C8B-B14F-4D97-AF65-F5344CB8AC3E}">
        <p14:creationId xmlns:p14="http://schemas.microsoft.com/office/powerpoint/2010/main" val="40050710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913795" y="2912232"/>
            <a:ext cx="5107208" cy="287896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72200" y="2912232"/>
            <a:ext cx="5095357" cy="287896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3CCB9044-DD3B-480E-A34C-2687855F8BEC}" type="datetimeFigureOut">
              <a:rPr lang="it-IT" smtClean="0"/>
              <a:t>06/02/2023</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66B9A9E8-962D-4A76-8D11-79654837D023}" type="slidenum">
              <a:rPr lang="it-IT" smtClean="0"/>
              <a:t>‹N›</a:t>
            </a:fld>
            <a:endParaRPr lang="it-IT"/>
          </a:p>
        </p:txBody>
      </p:sp>
    </p:spTree>
    <p:extLst>
      <p:ext uri="{BB962C8B-B14F-4D97-AF65-F5344CB8AC3E}">
        <p14:creationId xmlns:p14="http://schemas.microsoft.com/office/powerpoint/2010/main" val="39935928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3CCB9044-DD3B-480E-A34C-2687855F8BEC}" type="datetimeFigureOut">
              <a:rPr lang="it-IT" smtClean="0"/>
              <a:t>06/02/2023</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66B9A9E8-962D-4A76-8D11-79654837D023}" type="slidenum">
              <a:rPr lang="it-IT" smtClean="0"/>
              <a:t>‹N›</a:t>
            </a:fld>
            <a:endParaRPr lang="it-IT"/>
          </a:p>
        </p:txBody>
      </p:sp>
    </p:spTree>
    <p:extLst>
      <p:ext uri="{BB962C8B-B14F-4D97-AF65-F5344CB8AC3E}">
        <p14:creationId xmlns:p14="http://schemas.microsoft.com/office/powerpoint/2010/main" val="16379944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CB9044-DD3B-480E-A34C-2687855F8BEC}" type="datetimeFigureOut">
              <a:rPr lang="it-IT" smtClean="0"/>
              <a:t>06/02/2023</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66B9A9E8-962D-4A76-8D11-79654837D023}" type="slidenum">
              <a:rPr lang="it-IT" smtClean="0"/>
              <a:t>‹N›</a:t>
            </a:fld>
            <a:endParaRPr lang="it-IT"/>
          </a:p>
        </p:txBody>
      </p:sp>
    </p:spTree>
    <p:extLst>
      <p:ext uri="{BB962C8B-B14F-4D97-AF65-F5344CB8AC3E}">
        <p14:creationId xmlns:p14="http://schemas.microsoft.com/office/powerpoint/2010/main" val="9706255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CCB9044-DD3B-480E-A34C-2687855F8BEC}" type="datetimeFigureOut">
              <a:rPr lang="it-IT" smtClean="0"/>
              <a:t>06/02/2023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66B9A9E8-962D-4A76-8D11-79654837D023}" type="slidenum">
              <a:rPr lang="it-IT" smtClean="0"/>
              <a:t>‹N›</a:t>
            </a:fld>
            <a:endParaRPr lang="it-IT"/>
          </a:p>
        </p:txBody>
      </p:sp>
    </p:spTree>
    <p:extLst>
      <p:ext uri="{BB962C8B-B14F-4D97-AF65-F5344CB8AC3E}">
        <p14:creationId xmlns:p14="http://schemas.microsoft.com/office/powerpoint/2010/main" val="276035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CCB9044-DD3B-480E-A34C-2687855F8BEC}" type="datetimeFigureOut">
              <a:rPr lang="it-IT" smtClean="0"/>
              <a:t>06/02/2023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66B9A9E8-962D-4A76-8D11-79654837D023}" type="slidenum">
              <a:rPr lang="it-IT" smtClean="0"/>
              <a:t>‹N›</a:t>
            </a:fld>
            <a:endParaRPr lang="it-IT"/>
          </a:p>
        </p:txBody>
      </p:sp>
    </p:spTree>
    <p:extLst>
      <p:ext uri="{BB962C8B-B14F-4D97-AF65-F5344CB8AC3E}">
        <p14:creationId xmlns:p14="http://schemas.microsoft.com/office/powerpoint/2010/main" val="41657888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3CCB9044-DD3B-480E-A34C-2687855F8BEC}" type="datetimeFigureOut">
              <a:rPr lang="it-IT" smtClean="0"/>
              <a:t>06/02/2023</a:t>
            </a:fld>
            <a:endParaRPr lang="it-IT"/>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66B9A9E8-962D-4A76-8D11-79654837D023}" type="slidenum">
              <a:rPr lang="it-IT" smtClean="0"/>
              <a:t>‹N›</a:t>
            </a:fld>
            <a:endParaRPr lang="it-IT"/>
          </a:p>
        </p:txBody>
      </p:sp>
    </p:spTree>
    <p:extLst>
      <p:ext uri="{BB962C8B-B14F-4D97-AF65-F5344CB8AC3E}">
        <p14:creationId xmlns:p14="http://schemas.microsoft.com/office/powerpoint/2010/main" val="498471543"/>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1.xml"/><Relationship Id="rId5" Type="http://schemas.openxmlformats.org/officeDocument/2006/relationships/image" Target="../media/image5.jpg"/><Relationship Id="rId4" Type="http://schemas.openxmlformats.org/officeDocument/2006/relationships/image" Target="../media/image4.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22787E-227E-2282-3A41-3E8BA5FFA777}"/>
              </a:ext>
            </a:extLst>
          </p:cNvPr>
          <p:cNvSpPr>
            <a:spLocks noGrp="1"/>
          </p:cNvSpPr>
          <p:nvPr>
            <p:ph type="ctrTitle"/>
          </p:nvPr>
        </p:nvSpPr>
        <p:spPr>
          <a:xfrm>
            <a:off x="74645" y="214021"/>
            <a:ext cx="11607281" cy="1567543"/>
          </a:xfrm>
        </p:spPr>
        <p:txBody>
          <a:bodyPr>
            <a:noAutofit/>
          </a:bodyPr>
          <a:lstStyle/>
          <a:p>
            <a:r>
              <a:rPr lang="it-IT" sz="3600" dirty="0">
                <a:solidFill>
                  <a:schemeClr val="accent6">
                    <a:lumMod val="75000"/>
                  </a:schemeClr>
                </a:solidFill>
              </a:rPr>
              <a:t>TRANSFORMATIONS:</a:t>
            </a:r>
            <a:br>
              <a:rPr lang="it-IT" sz="3600" dirty="0">
                <a:solidFill>
                  <a:schemeClr val="accent6">
                    <a:lumMod val="75000"/>
                  </a:schemeClr>
                </a:solidFill>
              </a:rPr>
            </a:br>
            <a:r>
              <a:rPr lang="it-IT" sz="3600" dirty="0">
                <a:solidFill>
                  <a:schemeClr val="accent6">
                    <a:lumMod val="75000"/>
                  </a:schemeClr>
                </a:solidFill>
              </a:rPr>
              <a:t>THE ITALIAN TRANSLATIONS OF</a:t>
            </a:r>
            <a:br>
              <a:rPr lang="it-IT" sz="3600" dirty="0">
                <a:solidFill>
                  <a:schemeClr val="accent6">
                    <a:lumMod val="75000"/>
                  </a:schemeClr>
                </a:solidFill>
              </a:rPr>
            </a:br>
            <a:r>
              <a:rPr lang="it-IT" sz="3600" i="1" dirty="0">
                <a:solidFill>
                  <a:schemeClr val="accent6">
                    <a:lumMod val="75000"/>
                  </a:schemeClr>
                </a:solidFill>
              </a:rPr>
              <a:t>THE MARBLE FAUN</a:t>
            </a:r>
            <a:endParaRPr lang="it-IT" sz="3600" dirty="0">
              <a:solidFill>
                <a:schemeClr val="accent6">
                  <a:lumMod val="75000"/>
                </a:schemeClr>
              </a:solidFill>
            </a:endParaRPr>
          </a:p>
        </p:txBody>
      </p:sp>
      <p:pic>
        <p:nvPicPr>
          <p:cNvPr id="5" name="Immagine 4" descr="Immagine che contiene testo&#10;&#10;Descrizione generata automaticamente">
            <a:extLst>
              <a:ext uri="{FF2B5EF4-FFF2-40B4-BE49-F238E27FC236}">
                <a16:creationId xmlns:a16="http://schemas.microsoft.com/office/drawing/2014/main" id="{5DE6E582-DDF2-33D8-CCDA-2B2A62C1915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5556" y="2192693"/>
            <a:ext cx="2369526" cy="3160842"/>
          </a:xfrm>
          <a:prstGeom prst="rect">
            <a:avLst/>
          </a:prstGeom>
        </p:spPr>
      </p:pic>
      <p:pic>
        <p:nvPicPr>
          <p:cNvPr id="7" name="Immagine 6" descr="Immagine che contiene testo, quotidiano&#10;&#10;Descrizione generata automaticamente">
            <a:extLst>
              <a:ext uri="{FF2B5EF4-FFF2-40B4-BE49-F238E27FC236}">
                <a16:creationId xmlns:a16="http://schemas.microsoft.com/office/drawing/2014/main" id="{E319DCB3-ABAF-1A68-B2A1-BF31DB0EAF7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85082" y="2881993"/>
            <a:ext cx="2381706" cy="3714750"/>
          </a:xfrm>
          <a:prstGeom prst="rect">
            <a:avLst/>
          </a:prstGeom>
        </p:spPr>
      </p:pic>
      <p:pic>
        <p:nvPicPr>
          <p:cNvPr id="9" name="Immagine 8">
            <a:extLst>
              <a:ext uri="{FF2B5EF4-FFF2-40B4-BE49-F238E27FC236}">
                <a16:creationId xmlns:a16="http://schemas.microsoft.com/office/drawing/2014/main" id="{A755ED4B-D7BD-4DF0-D630-414F421DD68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18183" y="1989024"/>
            <a:ext cx="2614061" cy="4327916"/>
          </a:xfrm>
          <a:prstGeom prst="rect">
            <a:avLst/>
          </a:prstGeom>
        </p:spPr>
      </p:pic>
      <p:pic>
        <p:nvPicPr>
          <p:cNvPr id="11" name="Immagine 10">
            <a:extLst>
              <a:ext uri="{FF2B5EF4-FFF2-40B4-BE49-F238E27FC236}">
                <a16:creationId xmlns:a16="http://schemas.microsoft.com/office/drawing/2014/main" id="{455E95BA-AB23-1B29-3319-C6D5EBC2F47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283639" y="3502302"/>
            <a:ext cx="3752850" cy="2814638"/>
          </a:xfrm>
          <a:prstGeom prst="rect">
            <a:avLst/>
          </a:prstGeom>
        </p:spPr>
      </p:pic>
    </p:spTree>
    <p:extLst>
      <p:ext uri="{BB962C8B-B14F-4D97-AF65-F5344CB8AC3E}">
        <p14:creationId xmlns:p14="http://schemas.microsoft.com/office/powerpoint/2010/main" val="18354892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78B845D-0CEE-9775-C933-163C74DBA627}"/>
              </a:ext>
            </a:extLst>
          </p:cNvPr>
          <p:cNvSpPr>
            <a:spLocks noGrp="1"/>
          </p:cNvSpPr>
          <p:nvPr>
            <p:ph type="title"/>
          </p:nvPr>
        </p:nvSpPr>
        <p:spPr>
          <a:xfrm>
            <a:off x="913795" y="121298"/>
            <a:ext cx="10353761" cy="1352939"/>
          </a:xfrm>
        </p:spPr>
        <p:txBody>
          <a:bodyPr>
            <a:normAutofit/>
          </a:bodyPr>
          <a:lstStyle/>
          <a:p>
            <a:r>
              <a:rPr lang="it-IT" sz="6600" dirty="0">
                <a:solidFill>
                  <a:schemeClr val="accent6">
                    <a:lumMod val="75000"/>
                  </a:schemeClr>
                </a:solidFill>
              </a:rPr>
              <a:t>A LATE ARRIVAL</a:t>
            </a:r>
          </a:p>
        </p:txBody>
      </p:sp>
      <p:sp>
        <p:nvSpPr>
          <p:cNvPr id="3" name="Segnaposto contenuto 2">
            <a:extLst>
              <a:ext uri="{FF2B5EF4-FFF2-40B4-BE49-F238E27FC236}">
                <a16:creationId xmlns:a16="http://schemas.microsoft.com/office/drawing/2014/main" id="{27CC9808-E0B0-D49A-629D-7674BEBC6127}"/>
              </a:ext>
            </a:extLst>
          </p:cNvPr>
          <p:cNvSpPr>
            <a:spLocks noGrp="1"/>
          </p:cNvSpPr>
          <p:nvPr>
            <p:ph idx="1"/>
          </p:nvPr>
        </p:nvSpPr>
        <p:spPr>
          <a:xfrm>
            <a:off x="466532" y="1223865"/>
            <a:ext cx="11243386" cy="5251580"/>
          </a:xfrm>
        </p:spPr>
        <p:txBody>
          <a:bodyPr>
            <a:normAutofit lnSpcReduction="10000"/>
          </a:bodyPr>
          <a:lstStyle/>
          <a:p>
            <a:r>
              <a:rPr lang="en-US" dirty="0"/>
              <a:t>Even if </a:t>
            </a:r>
            <a:r>
              <a:rPr lang="en-US" i="1" dirty="0"/>
              <a:t>The Marble Faun </a:t>
            </a:r>
            <a:r>
              <a:rPr lang="en-US" dirty="0"/>
              <a:t>is set in Italy (especially in Rome), and was widely used by American and British travelers to Italy as a guide-book, it was translated into Italian only in 1940. But </a:t>
            </a:r>
            <a:r>
              <a:rPr lang="en-US" dirty="0">
                <a:solidFill>
                  <a:schemeClr val="tx2">
                    <a:lumMod val="50000"/>
                  </a:schemeClr>
                </a:solidFill>
              </a:rPr>
              <a:t>Vincenzo </a:t>
            </a:r>
            <a:r>
              <a:rPr lang="en-US" dirty="0" err="1">
                <a:solidFill>
                  <a:schemeClr val="tx2">
                    <a:lumMod val="50000"/>
                  </a:schemeClr>
                </a:solidFill>
              </a:rPr>
              <a:t>Golzio</a:t>
            </a:r>
            <a:r>
              <a:rPr lang="en-US" dirty="0" err="1"/>
              <a:t>’s</a:t>
            </a:r>
            <a:r>
              <a:rPr lang="en-US" dirty="0"/>
              <a:t> version was not exactly a “translation” – it was actually a “reduction” (this first Italian edition’s length is half that of the original…).</a:t>
            </a:r>
          </a:p>
          <a:p>
            <a:r>
              <a:rPr lang="en-US" dirty="0"/>
              <a:t>The history of the Italian translations of </a:t>
            </a:r>
            <a:r>
              <a:rPr lang="en-US" i="1" dirty="0"/>
              <a:t>The Marble Faun </a:t>
            </a:r>
            <a:r>
              <a:rPr lang="en-US" dirty="0"/>
              <a:t>sheds a light on the processes of intercultural communication on the literary level between Italy and the USA after World War II, and also after the so-called “</a:t>
            </a:r>
            <a:r>
              <a:rPr lang="en-US" dirty="0">
                <a:solidFill>
                  <a:schemeClr val="tx2">
                    <a:lumMod val="50000"/>
                  </a:schemeClr>
                </a:solidFill>
              </a:rPr>
              <a:t>decade of the translations</a:t>
            </a:r>
            <a:r>
              <a:rPr lang="en-US" dirty="0"/>
              <a:t>” of American literature in Italy (the 1930s, of course heavily influenced by the cultural politics of the Fascist regime), which started  to introduce the Italian audience to American literature, and above all </a:t>
            </a:r>
            <a:r>
              <a:rPr lang="en-US" dirty="0">
                <a:solidFill>
                  <a:schemeClr val="tx2">
                    <a:lumMod val="50000"/>
                  </a:schemeClr>
                </a:solidFill>
              </a:rPr>
              <a:t>Elio </a:t>
            </a:r>
            <a:r>
              <a:rPr lang="en-US" dirty="0" err="1">
                <a:solidFill>
                  <a:schemeClr val="tx2">
                    <a:lumMod val="50000"/>
                  </a:schemeClr>
                </a:solidFill>
              </a:rPr>
              <a:t>Vittorini</a:t>
            </a:r>
            <a:r>
              <a:rPr lang="en-US" dirty="0" err="1"/>
              <a:t>’s</a:t>
            </a:r>
            <a:r>
              <a:rPr lang="en-US" dirty="0"/>
              <a:t> famous anthology </a:t>
            </a:r>
            <a:r>
              <a:rPr lang="en-US" i="1" dirty="0">
                <a:solidFill>
                  <a:schemeClr val="tx2">
                    <a:lumMod val="50000"/>
                  </a:schemeClr>
                </a:solidFill>
              </a:rPr>
              <a:t>Americana</a:t>
            </a:r>
            <a:r>
              <a:rPr lang="en-US" dirty="0"/>
              <a:t>, completed in 1941 but officially released only in 1942.</a:t>
            </a:r>
          </a:p>
          <a:p>
            <a:r>
              <a:rPr lang="en-US" dirty="0"/>
              <a:t>If the translations of the 1930s were mostly intended as a way to show to the Italian readers the </a:t>
            </a:r>
            <a:r>
              <a:rPr lang="en-US" dirty="0">
                <a:solidFill>
                  <a:schemeClr val="tx2">
                    <a:lumMod val="50000"/>
                  </a:schemeClr>
                </a:solidFill>
              </a:rPr>
              <a:t>decadence and </a:t>
            </a:r>
            <a:r>
              <a:rPr lang="en-US" dirty="0" err="1">
                <a:solidFill>
                  <a:schemeClr val="tx2">
                    <a:lumMod val="50000"/>
                  </a:schemeClr>
                </a:solidFill>
              </a:rPr>
              <a:t>conflictuality</a:t>
            </a:r>
            <a:r>
              <a:rPr lang="en-US" dirty="0">
                <a:solidFill>
                  <a:schemeClr val="tx2">
                    <a:lumMod val="50000"/>
                  </a:schemeClr>
                </a:solidFill>
              </a:rPr>
              <a:t> </a:t>
            </a:r>
            <a:r>
              <a:rPr lang="en-US" dirty="0"/>
              <a:t>of American society, those produced after the war were the sign of the Italian interest of a culture perceived as new and vital, and above all characterized by a strong </a:t>
            </a:r>
            <a:r>
              <a:rPr lang="en-US" dirty="0">
                <a:solidFill>
                  <a:schemeClr val="tx2">
                    <a:lumMod val="50000"/>
                  </a:schemeClr>
                </a:solidFill>
              </a:rPr>
              <a:t>self-critical attitude</a:t>
            </a:r>
            <a:r>
              <a:rPr lang="en-US" dirty="0"/>
              <a:t>.</a:t>
            </a:r>
          </a:p>
        </p:txBody>
      </p:sp>
    </p:spTree>
    <p:extLst>
      <p:ext uri="{BB962C8B-B14F-4D97-AF65-F5344CB8AC3E}">
        <p14:creationId xmlns:p14="http://schemas.microsoft.com/office/powerpoint/2010/main" val="32076944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C1B65F-B59B-D506-6718-53F4595C9F47}"/>
              </a:ext>
            </a:extLst>
          </p:cNvPr>
          <p:cNvSpPr>
            <a:spLocks noGrp="1"/>
          </p:cNvSpPr>
          <p:nvPr>
            <p:ph type="title"/>
          </p:nvPr>
        </p:nvSpPr>
        <p:spPr>
          <a:xfrm>
            <a:off x="913795" y="167952"/>
            <a:ext cx="10353761" cy="1474236"/>
          </a:xfrm>
        </p:spPr>
        <p:txBody>
          <a:bodyPr>
            <a:normAutofit/>
          </a:bodyPr>
          <a:lstStyle/>
          <a:p>
            <a:r>
              <a:rPr lang="it-IT" sz="4400" dirty="0">
                <a:solidFill>
                  <a:schemeClr val="accent6">
                    <a:lumMod val="75000"/>
                  </a:schemeClr>
                </a:solidFill>
              </a:rPr>
              <a:t>A BACK-AND-FORTH MOVEMENT</a:t>
            </a:r>
          </a:p>
        </p:txBody>
      </p:sp>
      <p:sp>
        <p:nvSpPr>
          <p:cNvPr id="3" name="Segnaposto contenuto 2">
            <a:extLst>
              <a:ext uri="{FF2B5EF4-FFF2-40B4-BE49-F238E27FC236}">
                <a16:creationId xmlns:a16="http://schemas.microsoft.com/office/drawing/2014/main" id="{1DA6C19D-8168-6185-784F-D8CF289E927A}"/>
              </a:ext>
            </a:extLst>
          </p:cNvPr>
          <p:cNvSpPr>
            <a:spLocks noGrp="1"/>
          </p:cNvSpPr>
          <p:nvPr>
            <p:ph idx="1"/>
          </p:nvPr>
        </p:nvSpPr>
        <p:spPr>
          <a:xfrm>
            <a:off x="457200" y="1399591"/>
            <a:ext cx="11290041" cy="5131837"/>
          </a:xfrm>
        </p:spPr>
        <p:txBody>
          <a:bodyPr>
            <a:normAutofit fontScale="92500"/>
          </a:bodyPr>
          <a:lstStyle/>
          <a:p>
            <a:r>
              <a:rPr lang="en-US" dirty="0"/>
              <a:t>What makes the case of </a:t>
            </a:r>
            <a:r>
              <a:rPr lang="en-US" i="1" dirty="0"/>
              <a:t>Il </a:t>
            </a:r>
            <a:r>
              <a:rPr lang="en-US" i="1" dirty="0" err="1"/>
              <a:t>fauno</a:t>
            </a:r>
            <a:r>
              <a:rPr lang="en-US" i="1" dirty="0"/>
              <a:t> di </a:t>
            </a:r>
            <a:r>
              <a:rPr lang="en-US" i="1" dirty="0" err="1"/>
              <a:t>marmo</a:t>
            </a:r>
            <a:r>
              <a:rPr lang="en-US" i="1" dirty="0"/>
              <a:t> </a:t>
            </a:r>
            <a:r>
              <a:rPr lang="en-US" dirty="0"/>
              <a:t>particularly interesting is the complex play or refractions the Italian translations set up in de-codifying and re-codifying a text which is features a systematic </a:t>
            </a:r>
            <a:r>
              <a:rPr lang="en-US" dirty="0" err="1">
                <a:solidFill>
                  <a:srgbClr val="0070C0"/>
                </a:solidFill>
              </a:rPr>
              <a:t>transcodification</a:t>
            </a:r>
            <a:r>
              <a:rPr lang="en-US" dirty="0">
                <a:solidFill>
                  <a:srgbClr val="0070C0"/>
                </a:solidFill>
              </a:rPr>
              <a:t> into literary American English of the iconic heritage of Italian culture </a:t>
            </a:r>
            <a:r>
              <a:rPr lang="en-US" dirty="0"/>
              <a:t>through the repeated use of </a:t>
            </a:r>
            <a:r>
              <a:rPr lang="en-US" i="1" dirty="0" err="1">
                <a:solidFill>
                  <a:srgbClr val="0070C0"/>
                </a:solidFill>
              </a:rPr>
              <a:t>ekphrais</a:t>
            </a:r>
            <a:r>
              <a:rPr lang="en-US" i="1" dirty="0"/>
              <a:t> </a:t>
            </a:r>
            <a:r>
              <a:rPr lang="en-US" dirty="0"/>
              <a:t>(the linguistic description of works of visual art), made not only by the narrator but also and prominently by the characters themselves.</a:t>
            </a:r>
          </a:p>
          <a:p>
            <a:r>
              <a:rPr lang="en-US" dirty="0"/>
              <a:t>If the ekphrasis is for Hawthorne a way to </a:t>
            </a:r>
            <a:r>
              <a:rPr lang="en-US" dirty="0" err="1"/>
              <a:t>intersemiotically</a:t>
            </a:r>
            <a:r>
              <a:rPr lang="en-US" dirty="0"/>
              <a:t> translate the meanings of Italian culture for an American readership, the Italian translations try to do quite the reverse – to </a:t>
            </a:r>
            <a:r>
              <a:rPr lang="en-US" dirty="0">
                <a:solidFill>
                  <a:srgbClr val="0070C0"/>
                </a:solidFill>
              </a:rPr>
              <a:t>translate back into Italian the images of Italian culture (but seen from an American perspective…)</a:t>
            </a:r>
            <a:r>
              <a:rPr lang="en-US" dirty="0"/>
              <a:t>.</a:t>
            </a:r>
          </a:p>
          <a:p>
            <a:r>
              <a:rPr lang="en-US" dirty="0"/>
              <a:t>If we compare </a:t>
            </a:r>
            <a:r>
              <a:rPr lang="en-US" dirty="0" err="1"/>
              <a:t>Golzio’s</a:t>
            </a:r>
            <a:r>
              <a:rPr lang="en-US" dirty="0"/>
              <a:t> translation to that made by Giorgio Spina in 1961 (or the one by Marcella </a:t>
            </a:r>
            <a:r>
              <a:rPr lang="en-US" dirty="0" err="1"/>
              <a:t>Bonsanti</a:t>
            </a:r>
            <a:r>
              <a:rPr lang="en-US" dirty="0"/>
              <a:t>, published in 1959), we will find out that </a:t>
            </a:r>
            <a:r>
              <a:rPr lang="en-US" dirty="0" err="1"/>
              <a:t>Golzio</a:t>
            </a:r>
            <a:r>
              <a:rPr lang="en-US" dirty="0"/>
              <a:t> privileges a </a:t>
            </a:r>
            <a:r>
              <a:rPr lang="en-US" dirty="0">
                <a:solidFill>
                  <a:srgbClr val="0070C0"/>
                </a:solidFill>
              </a:rPr>
              <a:t>domesticating</a:t>
            </a:r>
            <a:r>
              <a:rPr lang="en-US" dirty="0"/>
              <a:t> strategy of translation (this also means that he almost totally erases the “mirroring” dimension of a text that also deals with America while describing Italy), while Spina and </a:t>
            </a:r>
            <a:r>
              <a:rPr lang="en-US" dirty="0" err="1"/>
              <a:t>Bonsanti</a:t>
            </a:r>
            <a:r>
              <a:rPr lang="en-US" dirty="0"/>
              <a:t> tend to preserve at least some of the </a:t>
            </a:r>
            <a:r>
              <a:rPr lang="en-US" dirty="0">
                <a:solidFill>
                  <a:srgbClr val="0070C0"/>
                </a:solidFill>
              </a:rPr>
              <a:t>historical and cultural “distance” </a:t>
            </a:r>
            <a:r>
              <a:rPr lang="en-US" dirty="0"/>
              <a:t>of the original text.</a:t>
            </a:r>
          </a:p>
        </p:txBody>
      </p:sp>
    </p:spTree>
    <p:extLst>
      <p:ext uri="{BB962C8B-B14F-4D97-AF65-F5344CB8AC3E}">
        <p14:creationId xmlns:p14="http://schemas.microsoft.com/office/powerpoint/2010/main" val="3197194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D24E339-A53D-497C-B9DC-94CBA5B8A376}"/>
              </a:ext>
            </a:extLst>
          </p:cNvPr>
          <p:cNvSpPr>
            <a:spLocks noGrp="1"/>
          </p:cNvSpPr>
          <p:nvPr>
            <p:ph type="title"/>
          </p:nvPr>
        </p:nvSpPr>
        <p:spPr>
          <a:xfrm>
            <a:off x="401216" y="609600"/>
            <a:ext cx="11532637" cy="1326321"/>
          </a:xfrm>
        </p:spPr>
        <p:txBody>
          <a:bodyPr>
            <a:normAutofit fontScale="90000"/>
          </a:bodyPr>
          <a:lstStyle/>
          <a:p>
            <a:r>
              <a:rPr kumimoji="0" lang="it-IT" sz="6600" b="1" i="0" u="none" strike="noStrike" kern="1200" cap="all" spc="0" normalizeH="0" baseline="0" noProof="0" dirty="0">
                <a:ln>
                  <a:noFill/>
                </a:ln>
                <a:solidFill>
                  <a:srgbClr val="DE9C3C">
                    <a:lumMod val="75000"/>
                  </a:srgbClr>
                </a:solidFill>
                <a:effectLst>
                  <a:outerShdw blurRad="50800" dist="63500" dir="2700000" algn="tl" rotWithShape="0">
                    <a:srgbClr val="000000">
                      <a:alpha val="48000"/>
                    </a:srgbClr>
                  </a:outerShdw>
                </a:effectLst>
                <a:uLnTx/>
                <a:uFillTx/>
                <a:latin typeface="Bookman Old Style" panose="02050604050505020204"/>
                <a:ea typeface="+mj-ea"/>
                <a:cs typeface="+mj-cs"/>
              </a:rPr>
              <a:t>COMPARING TRANSLATIONS</a:t>
            </a:r>
            <a:endParaRPr lang="it-IT" b="0" dirty="0">
              <a:solidFill>
                <a:schemeClr val="accent5">
                  <a:lumMod val="50000"/>
                </a:schemeClr>
              </a:solidFill>
            </a:endParaRPr>
          </a:p>
        </p:txBody>
      </p:sp>
      <p:graphicFrame>
        <p:nvGraphicFramePr>
          <p:cNvPr id="5" name="Segnaposto contenuto 4">
            <a:extLst>
              <a:ext uri="{FF2B5EF4-FFF2-40B4-BE49-F238E27FC236}">
                <a16:creationId xmlns:a16="http://schemas.microsoft.com/office/drawing/2014/main" id="{6C9730D5-406D-6F96-3CF5-B36F5CF3A7C3}"/>
              </a:ext>
            </a:extLst>
          </p:cNvPr>
          <p:cNvGraphicFramePr>
            <a:graphicFrameLocks noGrp="1"/>
          </p:cNvGraphicFramePr>
          <p:nvPr>
            <p:ph idx="1"/>
            <p:extLst>
              <p:ext uri="{D42A27DB-BD31-4B8C-83A1-F6EECF244321}">
                <p14:modId xmlns:p14="http://schemas.microsoft.com/office/powerpoint/2010/main" val="2694543472"/>
              </p:ext>
            </p:extLst>
          </p:nvPr>
        </p:nvGraphicFramePr>
        <p:xfrm>
          <a:off x="1177568" y="2222282"/>
          <a:ext cx="9979932" cy="4375539"/>
        </p:xfrm>
        <a:graphic>
          <a:graphicData uri="http://schemas.openxmlformats.org/drawingml/2006/table">
            <a:tbl>
              <a:tblPr firstRow="1" firstCol="1" bandRow="1"/>
              <a:tblGrid>
                <a:gridCol w="2494473">
                  <a:extLst>
                    <a:ext uri="{9D8B030D-6E8A-4147-A177-3AD203B41FA5}">
                      <a16:colId xmlns:a16="http://schemas.microsoft.com/office/drawing/2014/main" val="845802624"/>
                    </a:ext>
                  </a:extLst>
                </a:gridCol>
                <a:gridCol w="2494473">
                  <a:extLst>
                    <a:ext uri="{9D8B030D-6E8A-4147-A177-3AD203B41FA5}">
                      <a16:colId xmlns:a16="http://schemas.microsoft.com/office/drawing/2014/main" val="2955847616"/>
                    </a:ext>
                  </a:extLst>
                </a:gridCol>
                <a:gridCol w="2495493">
                  <a:extLst>
                    <a:ext uri="{9D8B030D-6E8A-4147-A177-3AD203B41FA5}">
                      <a16:colId xmlns:a16="http://schemas.microsoft.com/office/drawing/2014/main" val="2569412528"/>
                    </a:ext>
                  </a:extLst>
                </a:gridCol>
                <a:gridCol w="2495493">
                  <a:extLst>
                    <a:ext uri="{9D8B030D-6E8A-4147-A177-3AD203B41FA5}">
                      <a16:colId xmlns:a16="http://schemas.microsoft.com/office/drawing/2014/main" val="3563744720"/>
                    </a:ext>
                  </a:extLst>
                </a:gridCol>
              </a:tblGrid>
              <a:tr h="855058">
                <a:tc>
                  <a:txBody>
                    <a:bodyPr/>
                    <a:lstStyle/>
                    <a:p>
                      <a:pPr algn="l">
                        <a:lnSpc>
                          <a:spcPct val="100000"/>
                        </a:lnSpc>
                      </a:pPr>
                      <a:r>
                        <a:rPr lang="it-IT" sz="2200" i="1" dirty="0">
                          <a:effectLst/>
                          <a:latin typeface="+mj-lt"/>
                          <a:ea typeface="Calibri" panose="020F0502020204030204" pitchFamily="34" charset="0"/>
                          <a:cs typeface="Times New Roman" panose="02020603050405020304" pitchFamily="18" charset="0"/>
                        </a:rPr>
                        <a:t>The Marble </a:t>
                      </a:r>
                      <a:r>
                        <a:rPr lang="it-IT" sz="2200" i="1" dirty="0" err="1">
                          <a:effectLst/>
                          <a:latin typeface="+mj-lt"/>
                          <a:ea typeface="Calibri" panose="020F0502020204030204" pitchFamily="34" charset="0"/>
                          <a:cs typeface="Times New Roman" panose="02020603050405020304" pitchFamily="18" charset="0"/>
                        </a:rPr>
                        <a:t>Faun</a:t>
                      </a:r>
                      <a:endParaRPr lang="it-IT" sz="2200" dirty="0">
                        <a:effectLst/>
                        <a:latin typeface="+mj-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0000"/>
                        </a:lnSpc>
                      </a:pPr>
                      <a:r>
                        <a:rPr lang="it-IT" sz="2200" dirty="0">
                          <a:effectLst/>
                          <a:latin typeface="+mj-lt"/>
                          <a:ea typeface="Calibri" panose="020F0502020204030204" pitchFamily="34" charset="0"/>
                          <a:cs typeface="Times New Roman" panose="02020603050405020304" pitchFamily="18" charset="0"/>
                        </a:rPr>
                        <a:t>Traduzione </a:t>
                      </a:r>
                      <a:r>
                        <a:rPr lang="it-IT" sz="2200" dirty="0" err="1">
                          <a:effectLst/>
                          <a:latin typeface="+mj-lt"/>
                          <a:ea typeface="Calibri" panose="020F0502020204030204" pitchFamily="34" charset="0"/>
                          <a:cs typeface="Times New Roman" panose="02020603050405020304" pitchFamily="18" charset="0"/>
                        </a:rPr>
                        <a:t>Golzio</a:t>
                      </a:r>
                      <a:endParaRPr lang="it-IT" sz="2200" dirty="0">
                        <a:effectLst/>
                        <a:latin typeface="+mj-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0000"/>
                        </a:lnSpc>
                      </a:pPr>
                      <a:r>
                        <a:rPr lang="it-IT" sz="2200" dirty="0">
                          <a:effectLst/>
                          <a:latin typeface="+mj-lt"/>
                          <a:ea typeface="Calibri" panose="020F0502020204030204" pitchFamily="34" charset="0"/>
                          <a:cs typeface="Times New Roman" panose="02020603050405020304" pitchFamily="18" charset="0"/>
                        </a:rPr>
                        <a:t>Traduzione Bonsanti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0000"/>
                        </a:lnSpc>
                      </a:pPr>
                      <a:r>
                        <a:rPr lang="it-IT" sz="2200" dirty="0">
                          <a:effectLst/>
                          <a:latin typeface="+mj-lt"/>
                          <a:ea typeface="Calibri" panose="020F0502020204030204" pitchFamily="34" charset="0"/>
                          <a:cs typeface="Times New Roman" panose="02020603050405020304" pitchFamily="18" charset="0"/>
                        </a:rPr>
                        <a:t>Traduzione Spina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79607631"/>
                  </a:ext>
                </a:extLst>
              </a:tr>
              <a:tr h="3520481">
                <a:tc>
                  <a:txBody>
                    <a:bodyPr/>
                    <a:lstStyle/>
                    <a:p>
                      <a:pPr algn="l">
                        <a:lnSpc>
                          <a:spcPct val="100000"/>
                        </a:lnSpc>
                      </a:pPr>
                      <a:r>
                        <a:rPr lang="en-US" sz="2200" dirty="0">
                          <a:effectLst/>
                          <a:latin typeface="+mj-lt"/>
                          <a:ea typeface="Calibri" panose="020F0502020204030204" pitchFamily="34" charset="0"/>
                          <a:cs typeface="Times New Roman" panose="02020603050405020304" pitchFamily="18" charset="0"/>
                        </a:rPr>
                        <a:t>poetic or fairy precinct, where actualities would not be so terribly insisted upon as they are, and must needs be, in America.</a:t>
                      </a:r>
                      <a:endParaRPr lang="it-IT" sz="2200" dirty="0">
                        <a:effectLst/>
                        <a:latin typeface="+mj-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0000"/>
                        </a:lnSpc>
                      </a:pPr>
                      <a:r>
                        <a:rPr lang="en-US" sz="2200" dirty="0">
                          <a:effectLst/>
                          <a:latin typeface="+mj-lt"/>
                          <a:ea typeface="Calibri" panose="020F0502020204030204" pitchFamily="34" charset="0"/>
                          <a:cs typeface="Times New Roman" panose="02020603050405020304" pitchFamily="18" charset="0"/>
                        </a:rPr>
                        <a:t> </a:t>
                      </a:r>
                      <a:endParaRPr lang="it-IT" sz="2200" dirty="0">
                        <a:effectLst/>
                        <a:latin typeface="+mj-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0000"/>
                        </a:lnSpc>
                      </a:pPr>
                      <a:r>
                        <a:rPr lang="it-IT" sz="2200" dirty="0">
                          <a:effectLst/>
                          <a:latin typeface="+mj-lt"/>
                          <a:ea typeface="Calibri" panose="020F0502020204030204" pitchFamily="34" charset="0"/>
                          <a:cs typeface="Times New Roman" panose="02020603050405020304" pitchFamily="18" charset="0"/>
                        </a:rPr>
                        <a:t>poetico e magico recinto, ove le cose reali non verrebbero accentuate così fortemente come sono, ed è giocoforza che siano, in America.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0000"/>
                        </a:lnSpc>
                      </a:pPr>
                      <a:r>
                        <a:rPr lang="it-IT" sz="2200" dirty="0">
                          <a:effectLst/>
                          <a:latin typeface="+mj-lt"/>
                          <a:ea typeface="Calibri" panose="020F0502020204030204" pitchFamily="34" charset="0"/>
                          <a:cs typeface="Times New Roman" panose="02020603050405020304" pitchFamily="18" charset="0"/>
                        </a:rPr>
                        <a:t>cinta poetica o magica dove la realtà quotidiana non appariva con la cruda durezza che ha, e che le occorre di avere, in America.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14673466"/>
                  </a:ext>
                </a:extLst>
              </a:tr>
            </a:tbl>
          </a:graphicData>
        </a:graphic>
      </p:graphicFrame>
    </p:spTree>
    <p:extLst>
      <p:ext uri="{BB962C8B-B14F-4D97-AF65-F5344CB8AC3E}">
        <p14:creationId xmlns:p14="http://schemas.microsoft.com/office/powerpoint/2010/main" val="25011711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Segnaposto contenuto 4">
            <a:extLst>
              <a:ext uri="{FF2B5EF4-FFF2-40B4-BE49-F238E27FC236}">
                <a16:creationId xmlns:a16="http://schemas.microsoft.com/office/drawing/2014/main" id="{18204419-8B71-0966-5447-3CDD0306C83B}"/>
              </a:ext>
            </a:extLst>
          </p:cNvPr>
          <p:cNvGraphicFramePr>
            <a:graphicFrameLocks noGrp="1"/>
          </p:cNvGraphicFramePr>
          <p:nvPr>
            <p:ph idx="1"/>
            <p:extLst>
              <p:ext uri="{D42A27DB-BD31-4B8C-83A1-F6EECF244321}">
                <p14:modId xmlns:p14="http://schemas.microsoft.com/office/powerpoint/2010/main" val="1296222247"/>
              </p:ext>
            </p:extLst>
          </p:nvPr>
        </p:nvGraphicFramePr>
        <p:xfrm>
          <a:off x="438539" y="429207"/>
          <a:ext cx="11383347" cy="6172200"/>
        </p:xfrm>
        <a:graphic>
          <a:graphicData uri="http://schemas.openxmlformats.org/drawingml/2006/table">
            <a:tbl>
              <a:tblPr firstRow="1" firstCol="1" bandRow="1"/>
              <a:tblGrid>
                <a:gridCol w="2851642">
                  <a:extLst>
                    <a:ext uri="{9D8B030D-6E8A-4147-A177-3AD203B41FA5}">
                      <a16:colId xmlns:a16="http://schemas.microsoft.com/office/drawing/2014/main" val="1044503089"/>
                    </a:ext>
                  </a:extLst>
                </a:gridCol>
                <a:gridCol w="2851642">
                  <a:extLst>
                    <a:ext uri="{9D8B030D-6E8A-4147-A177-3AD203B41FA5}">
                      <a16:colId xmlns:a16="http://schemas.microsoft.com/office/drawing/2014/main" val="1221698835"/>
                    </a:ext>
                  </a:extLst>
                </a:gridCol>
                <a:gridCol w="2852810">
                  <a:extLst>
                    <a:ext uri="{9D8B030D-6E8A-4147-A177-3AD203B41FA5}">
                      <a16:colId xmlns:a16="http://schemas.microsoft.com/office/drawing/2014/main" val="3492723023"/>
                    </a:ext>
                  </a:extLst>
                </a:gridCol>
                <a:gridCol w="2827253">
                  <a:extLst>
                    <a:ext uri="{9D8B030D-6E8A-4147-A177-3AD203B41FA5}">
                      <a16:colId xmlns:a16="http://schemas.microsoft.com/office/drawing/2014/main" val="2843283231"/>
                    </a:ext>
                  </a:extLst>
                </a:gridCol>
              </a:tblGrid>
              <a:tr h="6046237">
                <a:tc>
                  <a:txBody>
                    <a:bodyPr/>
                    <a:lstStyle/>
                    <a:p>
                      <a:pPr>
                        <a:lnSpc>
                          <a:spcPct val="100000"/>
                        </a:lnSpc>
                      </a:pPr>
                      <a:r>
                        <a:rPr lang="en-US" sz="1500" dirty="0">
                          <a:effectLst/>
                          <a:latin typeface="+mj-lt"/>
                          <a:ea typeface="Times New Roman" panose="02020603050405020304" pitchFamily="18" charset="0"/>
                          <a:cs typeface="Times New Roman" panose="02020603050405020304" pitchFamily="18" charset="0"/>
                        </a:rPr>
                        <a:t>It is a vague sense of ponderous remembrances; a perception of such weight and density in a bygone life, of which this spot was the </a:t>
                      </a:r>
                      <a:r>
                        <a:rPr lang="en-US" sz="1500" dirty="0" err="1">
                          <a:effectLst/>
                          <a:latin typeface="+mj-lt"/>
                          <a:ea typeface="Times New Roman" panose="02020603050405020304" pitchFamily="18" charset="0"/>
                          <a:cs typeface="Times New Roman" panose="02020603050405020304" pitchFamily="18" charset="0"/>
                        </a:rPr>
                        <a:t>centre</a:t>
                      </a:r>
                      <a:r>
                        <a:rPr lang="en-US" sz="1500" dirty="0">
                          <a:effectLst/>
                          <a:latin typeface="+mj-lt"/>
                          <a:ea typeface="Times New Roman" panose="02020603050405020304" pitchFamily="18" charset="0"/>
                          <a:cs typeface="Times New Roman" panose="02020603050405020304" pitchFamily="18" charset="0"/>
                        </a:rPr>
                        <a:t>, that the present moment is pressed down or crowded out, and our individual affairs and interests are but half as real here as elsewhere. </a:t>
                      </a:r>
                      <a:r>
                        <a:rPr lang="en-US" sz="1500" dirty="0">
                          <a:solidFill>
                            <a:srgbClr val="0070C0"/>
                          </a:solidFill>
                          <a:effectLst/>
                          <a:highlight>
                            <a:srgbClr val="FFFF00"/>
                          </a:highlight>
                          <a:latin typeface="+mj-lt"/>
                          <a:ea typeface="Times New Roman" panose="02020603050405020304" pitchFamily="18" charset="0"/>
                          <a:cs typeface="Times New Roman" panose="02020603050405020304" pitchFamily="18" charset="0"/>
                        </a:rPr>
                        <a:t>Viewed through this medium, our narrative – into which are woven some airy and unsubstantial threads, intermixed with others, twisted out of the commonest stuff of human existence – may seem not widely different from the texture of all our lives.</a:t>
                      </a:r>
                      <a:r>
                        <a:rPr lang="en-US" sz="1500" dirty="0">
                          <a:effectLst/>
                          <a:latin typeface="+mj-lt"/>
                          <a:ea typeface="Times New Roman" panose="02020603050405020304" pitchFamily="18" charset="0"/>
                          <a:cs typeface="Times New Roman" panose="02020603050405020304" pitchFamily="18" charset="0"/>
                        </a:rPr>
                        <a:t> </a:t>
                      </a:r>
                      <a:endParaRPr lang="it-IT" sz="1500" dirty="0">
                        <a:effectLst/>
                        <a:latin typeface="+mj-lt"/>
                        <a:ea typeface="Times New Roman" panose="02020603050405020304" pitchFamily="18" charset="0"/>
                        <a:cs typeface="Times New Roman" panose="02020603050405020304" pitchFamily="18" charset="0"/>
                      </a:endParaRPr>
                    </a:p>
                    <a:p>
                      <a:pPr indent="180340">
                        <a:lnSpc>
                          <a:spcPct val="100000"/>
                        </a:lnSpc>
                      </a:pPr>
                      <a:r>
                        <a:rPr lang="en-US" sz="1500" dirty="0">
                          <a:effectLst/>
                          <a:latin typeface="+mj-lt"/>
                          <a:ea typeface="Times New Roman" panose="02020603050405020304" pitchFamily="18" charset="0"/>
                          <a:cs typeface="Times New Roman" panose="02020603050405020304" pitchFamily="18" charset="0"/>
                        </a:rPr>
                        <a:t>Side by side with the massiveness of the Roman Past, all matters that we handle or dream of nowadays look evanescent and visionary alike.</a:t>
                      </a:r>
                      <a:endParaRPr lang="it-IT" sz="1500" dirty="0">
                        <a:effectLst/>
                        <a:latin typeface="+mj-lt"/>
                        <a:ea typeface="Times New Roman" panose="02020603050405020304" pitchFamily="18" charset="0"/>
                        <a:cs typeface="Times New Roman" panose="02020603050405020304" pitchFamily="18" charset="0"/>
                      </a:endParaRPr>
                    </a:p>
                  </a:txBody>
                  <a:tcPr marL="28825" marR="288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0000"/>
                        </a:lnSpc>
                      </a:pPr>
                      <a:r>
                        <a:rPr lang="it-IT" sz="1500" dirty="0">
                          <a:effectLst/>
                          <a:latin typeface="+mj-lt"/>
                          <a:ea typeface="Calibri" panose="020F0502020204030204" pitchFamily="34" charset="0"/>
                          <a:cs typeface="Times New Roman" panose="02020603050405020304" pitchFamily="18" charset="0"/>
                        </a:rPr>
                        <a:t>È un vago senso di opprimenti ricordi, una percezione così forte e intensa della vita trascorsa, della quale questo luogo fu il centro, che il momento presente è ricacciato nel fondo o addirittura espulso dalla nostra coscienza e le nostre faccende e i nostri interessi individuali perdono la metà della loro realtà. </a:t>
                      </a:r>
                      <a:r>
                        <a:rPr lang="it-IT" sz="1500" dirty="0">
                          <a:solidFill>
                            <a:srgbClr val="0070C0"/>
                          </a:solidFill>
                          <a:effectLst/>
                          <a:highlight>
                            <a:srgbClr val="FFFF00"/>
                          </a:highlight>
                          <a:latin typeface="+mj-lt"/>
                          <a:ea typeface="Calibri" panose="020F0502020204030204" pitchFamily="34" charset="0"/>
                          <a:cs typeface="Times New Roman" panose="02020603050405020304" pitchFamily="18" charset="0"/>
                        </a:rPr>
                        <a:t>[…]</a:t>
                      </a:r>
                      <a:endParaRPr lang="it-IT" sz="1500" dirty="0">
                        <a:solidFill>
                          <a:srgbClr val="0070C0"/>
                        </a:solidFill>
                        <a:effectLst/>
                        <a:latin typeface="+mj-lt"/>
                        <a:ea typeface="Calibri" panose="020F0502020204030204" pitchFamily="34" charset="0"/>
                        <a:cs typeface="Times New Roman" panose="02020603050405020304" pitchFamily="18" charset="0"/>
                      </a:endParaRPr>
                    </a:p>
                    <a:p>
                      <a:pPr indent="158750" algn="l">
                        <a:lnSpc>
                          <a:spcPct val="100000"/>
                        </a:lnSpc>
                      </a:pPr>
                      <a:r>
                        <a:rPr lang="it-IT" sz="1500" dirty="0">
                          <a:effectLst/>
                          <a:latin typeface="+mj-lt"/>
                          <a:ea typeface="Calibri" panose="020F0502020204030204" pitchFamily="34" charset="0"/>
                          <a:cs typeface="Times New Roman" panose="02020603050405020304" pitchFamily="18" charset="0"/>
                        </a:rPr>
                        <a:t> </a:t>
                      </a:r>
                    </a:p>
                    <a:p>
                      <a:pPr indent="158750" algn="l">
                        <a:lnSpc>
                          <a:spcPct val="100000"/>
                        </a:lnSpc>
                      </a:pPr>
                      <a:r>
                        <a:rPr lang="it-IT" sz="1500" dirty="0">
                          <a:effectLst/>
                          <a:latin typeface="+mj-lt"/>
                          <a:ea typeface="Calibri" panose="020F0502020204030204" pitchFamily="34" charset="0"/>
                          <a:cs typeface="Times New Roman" panose="02020603050405020304" pitchFamily="18" charset="0"/>
                        </a:rPr>
                        <a:t> </a:t>
                      </a:r>
                    </a:p>
                    <a:p>
                      <a:pPr indent="158750" algn="l">
                        <a:lnSpc>
                          <a:spcPct val="100000"/>
                        </a:lnSpc>
                      </a:pPr>
                      <a:r>
                        <a:rPr lang="it-IT" sz="1500" dirty="0">
                          <a:effectLst/>
                          <a:latin typeface="+mj-lt"/>
                          <a:ea typeface="Calibri" panose="020F0502020204030204" pitchFamily="34" charset="0"/>
                          <a:cs typeface="Times New Roman" panose="02020603050405020304" pitchFamily="18" charset="0"/>
                        </a:rPr>
                        <a:t> </a:t>
                      </a:r>
                    </a:p>
                    <a:p>
                      <a:pPr indent="158750" algn="l">
                        <a:lnSpc>
                          <a:spcPct val="100000"/>
                        </a:lnSpc>
                      </a:pPr>
                      <a:r>
                        <a:rPr lang="it-IT" sz="1500" dirty="0">
                          <a:effectLst/>
                          <a:latin typeface="+mj-lt"/>
                          <a:ea typeface="Calibri" panose="020F0502020204030204" pitchFamily="34" charset="0"/>
                          <a:cs typeface="Times New Roman" panose="02020603050405020304" pitchFamily="18" charset="0"/>
                        </a:rPr>
                        <a:t> </a:t>
                      </a:r>
                    </a:p>
                    <a:p>
                      <a:pPr indent="158750" algn="l">
                        <a:lnSpc>
                          <a:spcPct val="100000"/>
                        </a:lnSpc>
                      </a:pPr>
                      <a:r>
                        <a:rPr lang="it-IT" sz="1500" dirty="0">
                          <a:effectLst/>
                          <a:latin typeface="+mj-lt"/>
                          <a:ea typeface="Calibri" panose="020F0502020204030204" pitchFamily="34" charset="0"/>
                          <a:cs typeface="Times New Roman" panose="02020603050405020304" pitchFamily="18" charset="0"/>
                        </a:rPr>
                        <a:t> </a:t>
                      </a:r>
                    </a:p>
                    <a:p>
                      <a:pPr indent="158750" algn="l">
                        <a:lnSpc>
                          <a:spcPct val="100000"/>
                        </a:lnSpc>
                      </a:pPr>
                      <a:r>
                        <a:rPr lang="it-IT" sz="1500" dirty="0">
                          <a:effectLst/>
                          <a:latin typeface="+mj-lt"/>
                          <a:ea typeface="Calibri" panose="020F0502020204030204" pitchFamily="34" charset="0"/>
                          <a:cs typeface="Times New Roman" panose="02020603050405020304" pitchFamily="18" charset="0"/>
                        </a:rPr>
                        <a:t> </a:t>
                      </a:r>
                    </a:p>
                    <a:p>
                      <a:pPr indent="158750" algn="l">
                        <a:lnSpc>
                          <a:spcPct val="100000"/>
                        </a:lnSpc>
                      </a:pPr>
                      <a:r>
                        <a:rPr lang="it-IT" sz="1500" dirty="0">
                          <a:effectLst/>
                          <a:latin typeface="+mj-lt"/>
                          <a:ea typeface="Calibri" panose="020F0502020204030204" pitchFamily="34" charset="0"/>
                          <a:cs typeface="Times New Roman" panose="02020603050405020304" pitchFamily="18" charset="0"/>
                        </a:rPr>
                        <a:t> </a:t>
                      </a:r>
                    </a:p>
                    <a:p>
                      <a:pPr indent="158750" algn="l">
                        <a:lnSpc>
                          <a:spcPct val="100000"/>
                        </a:lnSpc>
                      </a:pPr>
                      <a:r>
                        <a:rPr lang="it-IT" sz="1500" dirty="0">
                          <a:effectLst/>
                          <a:latin typeface="+mj-lt"/>
                          <a:ea typeface="Calibri" panose="020F0502020204030204" pitchFamily="34" charset="0"/>
                          <a:cs typeface="Times New Roman" panose="02020603050405020304" pitchFamily="18" charset="0"/>
                        </a:rPr>
                        <a:t> </a:t>
                      </a:r>
                    </a:p>
                    <a:p>
                      <a:pPr indent="158750" algn="l">
                        <a:lnSpc>
                          <a:spcPct val="100000"/>
                        </a:lnSpc>
                      </a:pPr>
                      <a:r>
                        <a:rPr lang="it-IT" sz="1500" dirty="0">
                          <a:effectLst/>
                          <a:latin typeface="+mj-lt"/>
                          <a:ea typeface="Calibri" panose="020F0502020204030204" pitchFamily="34" charset="0"/>
                          <a:cs typeface="Times New Roman" panose="02020603050405020304" pitchFamily="18" charset="0"/>
                        </a:rPr>
                        <a:t> </a:t>
                      </a:r>
                    </a:p>
                    <a:p>
                      <a:pPr indent="158750" algn="l">
                        <a:lnSpc>
                          <a:spcPct val="100000"/>
                        </a:lnSpc>
                      </a:pPr>
                      <a:r>
                        <a:rPr lang="it-IT" sz="1500" dirty="0">
                          <a:effectLst/>
                          <a:latin typeface="+mj-lt"/>
                          <a:ea typeface="Calibri" panose="020F0502020204030204" pitchFamily="34" charset="0"/>
                          <a:cs typeface="Times New Roman" panose="02020603050405020304" pitchFamily="18" charset="0"/>
                        </a:rPr>
                        <a:t>Davanti all’imponenza del passato romano tutte le cose di cui oggi ci occupiamo o fantastichiamo sembrano egualmente evanescenti e illusorie.</a:t>
                      </a:r>
                    </a:p>
                  </a:txBody>
                  <a:tcPr marL="28825" marR="288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0000"/>
                        </a:lnSpc>
                      </a:pPr>
                      <a:r>
                        <a:rPr lang="it-IT" sz="1500" dirty="0">
                          <a:effectLst/>
                          <a:latin typeface="+mj-lt"/>
                          <a:ea typeface="Calibri" panose="020F0502020204030204" pitchFamily="34" charset="0"/>
                          <a:cs typeface="Times New Roman" panose="02020603050405020304" pitchFamily="18" charset="0"/>
                        </a:rPr>
                        <a:t>È un vago senso di ponderosi ricordi; la percezione, così densa e pesante, di una vita passata di cui questa località fu il centro, che il momento presente vien calpestato o scacciato, e le nostre faccende o interessi personali perdono gran parte della realtà che posseggono altrove. </a:t>
                      </a:r>
                      <a:r>
                        <a:rPr lang="it-IT" sz="1500" dirty="0">
                          <a:solidFill>
                            <a:srgbClr val="0070C0"/>
                          </a:solidFill>
                          <a:effectLst/>
                          <a:highlight>
                            <a:srgbClr val="FFFF00"/>
                          </a:highlight>
                          <a:latin typeface="+mj-lt"/>
                          <a:ea typeface="Calibri" panose="020F0502020204030204" pitchFamily="34" charset="0"/>
                          <a:cs typeface="Times New Roman" panose="02020603050405020304" pitchFamily="18" charset="0"/>
                        </a:rPr>
                        <a:t>Considerata in un ambiente siffatto, la nostra narrazione, in cui s’intrecciano dei fili eterei e immateriali, frammisti ad altri, ricavati invece dalla stoffa più comune dell’esistenza umana, potrà sembrare non troppo dissimile dal tessuto delle nostre vite.</a:t>
                      </a:r>
                      <a:endParaRPr lang="it-IT" sz="1500" dirty="0">
                        <a:solidFill>
                          <a:srgbClr val="0070C0"/>
                        </a:solidFill>
                        <a:effectLst/>
                        <a:latin typeface="+mj-lt"/>
                        <a:ea typeface="Calibri" panose="020F0502020204030204" pitchFamily="34" charset="0"/>
                        <a:cs typeface="Times New Roman" panose="02020603050405020304" pitchFamily="18" charset="0"/>
                      </a:endParaRPr>
                    </a:p>
                    <a:p>
                      <a:pPr indent="136525" algn="l">
                        <a:lnSpc>
                          <a:spcPct val="100000"/>
                        </a:lnSpc>
                      </a:pPr>
                      <a:r>
                        <a:rPr lang="it-IT" sz="1500" dirty="0">
                          <a:effectLst/>
                          <a:latin typeface="+mj-lt"/>
                          <a:ea typeface="Calibri" panose="020F0502020204030204" pitchFamily="34" charset="0"/>
                          <a:cs typeface="Times New Roman" panose="02020603050405020304" pitchFamily="18" charset="0"/>
                        </a:rPr>
                        <a:t>Accanto alla solidità del Passato di Roma, tutte le cose che maneggiamo o </a:t>
                      </a:r>
                      <a:r>
                        <a:rPr lang="it-IT" sz="1500" dirty="0" err="1">
                          <a:effectLst/>
                          <a:latin typeface="+mj-lt"/>
                          <a:ea typeface="Calibri" panose="020F0502020204030204" pitchFamily="34" charset="0"/>
                          <a:cs typeface="Times New Roman" panose="02020603050405020304" pitchFamily="18" charset="0"/>
                        </a:rPr>
                        <a:t>sognamo</a:t>
                      </a:r>
                      <a:r>
                        <a:rPr lang="it-IT" sz="1500" dirty="0">
                          <a:effectLst/>
                          <a:latin typeface="+mj-lt"/>
                          <a:ea typeface="Calibri" panose="020F0502020204030204" pitchFamily="34" charset="0"/>
                          <a:cs typeface="Times New Roman" panose="02020603050405020304" pitchFamily="18" charset="0"/>
                        </a:rPr>
                        <a:t> [</a:t>
                      </a:r>
                      <a:r>
                        <a:rPr lang="it-IT" sz="1500" i="1" dirty="0">
                          <a:effectLst/>
                          <a:latin typeface="+mj-lt"/>
                          <a:ea typeface="Calibri" panose="020F0502020204030204" pitchFamily="34" charset="0"/>
                          <a:cs typeface="Times New Roman" panose="02020603050405020304" pitchFamily="18" charset="0"/>
                        </a:rPr>
                        <a:t>sic</a:t>
                      </a:r>
                      <a:r>
                        <a:rPr lang="it-IT" sz="1500" dirty="0">
                          <a:effectLst/>
                          <a:latin typeface="+mj-lt"/>
                          <a:ea typeface="Calibri" panose="020F0502020204030204" pitchFamily="34" charset="0"/>
                          <a:cs typeface="Times New Roman" panose="02020603050405020304" pitchFamily="18" charset="0"/>
                        </a:rPr>
                        <a:t>]</a:t>
                      </a:r>
                      <a:r>
                        <a:rPr lang="it-IT" sz="1500" i="1" dirty="0">
                          <a:effectLst/>
                          <a:latin typeface="+mj-lt"/>
                          <a:ea typeface="Calibri" panose="020F0502020204030204" pitchFamily="34" charset="0"/>
                          <a:cs typeface="Times New Roman" panose="02020603050405020304" pitchFamily="18" charset="0"/>
                        </a:rPr>
                        <a:t> </a:t>
                      </a:r>
                      <a:r>
                        <a:rPr lang="it-IT" sz="1500" dirty="0">
                          <a:effectLst/>
                          <a:latin typeface="+mj-lt"/>
                          <a:ea typeface="Calibri" panose="020F0502020204030204" pitchFamily="34" charset="0"/>
                          <a:cs typeface="Times New Roman" panose="02020603050405020304" pitchFamily="18" charset="0"/>
                        </a:rPr>
                        <a:t>oggigiorno, ci appaiono evanescenti e chimeriche.</a:t>
                      </a:r>
                    </a:p>
                  </a:txBody>
                  <a:tcPr marL="28825" marR="288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0000"/>
                        </a:lnSpc>
                      </a:pPr>
                      <a:r>
                        <a:rPr lang="it-IT" sz="1500" dirty="0">
                          <a:effectLst/>
                          <a:latin typeface="+mj-lt"/>
                          <a:ea typeface="Calibri" panose="020F0502020204030204" pitchFamily="34" charset="0"/>
                          <a:cs typeface="Times New Roman" panose="02020603050405020304" pitchFamily="18" charset="0"/>
                        </a:rPr>
                        <a:t>È un vago senso di ponderosi ricordi, la percezione così pesante e intensa d’una vita trascorsa, di cui questo luogo fu il centro, che il momento presente ne viene scacciato o compresso e le nostre faccende e interessi personali non son qui che la parvenza d’una realtà che altrove gli appartiene. </a:t>
                      </a:r>
                      <a:r>
                        <a:rPr lang="it-IT" sz="1500" dirty="0">
                          <a:solidFill>
                            <a:srgbClr val="0070C0"/>
                          </a:solidFill>
                          <a:effectLst/>
                          <a:highlight>
                            <a:srgbClr val="FFFF00"/>
                          </a:highlight>
                          <a:latin typeface="+mj-lt"/>
                          <a:ea typeface="Calibri" panose="020F0502020204030204" pitchFamily="34" charset="0"/>
                          <a:cs typeface="Times New Roman" panose="02020603050405020304" pitchFamily="18" charset="0"/>
                        </a:rPr>
                        <a:t>Considerata sotto questo aspetto, la nostra narrazione – in cui s’intrecciano fili eterei e immateriali, frammisti ad altri, sfilati dalla stoffa più comune dell’umana  esistenza – può sembrare non molto differe</a:t>
                      </a:r>
                      <a:r>
                        <a:rPr lang="it-IT" sz="1500" dirty="0">
                          <a:effectLst/>
                          <a:highlight>
                            <a:srgbClr val="FFFF00"/>
                          </a:highlight>
                          <a:latin typeface="+mj-lt"/>
                          <a:ea typeface="Calibri" panose="020F0502020204030204" pitchFamily="34" charset="0"/>
                          <a:cs typeface="Times New Roman" panose="02020603050405020304" pitchFamily="18" charset="0"/>
                        </a:rPr>
                        <a:t>nte dal tessuto delle nostre vite.</a:t>
                      </a:r>
                      <a:endParaRPr lang="it-IT" sz="1500" dirty="0">
                        <a:effectLst/>
                        <a:latin typeface="+mj-lt"/>
                        <a:ea typeface="Calibri" panose="020F0502020204030204" pitchFamily="34" charset="0"/>
                        <a:cs typeface="Times New Roman" panose="02020603050405020304" pitchFamily="18" charset="0"/>
                      </a:endParaRPr>
                    </a:p>
                    <a:p>
                      <a:pPr indent="114300" algn="l">
                        <a:lnSpc>
                          <a:spcPct val="100000"/>
                        </a:lnSpc>
                      </a:pPr>
                      <a:r>
                        <a:rPr lang="it-IT" sz="1500" dirty="0">
                          <a:effectLst/>
                          <a:latin typeface="+mj-lt"/>
                          <a:ea typeface="Calibri" panose="020F0502020204030204" pitchFamily="34" charset="0"/>
                          <a:cs typeface="Times New Roman" panose="02020603050405020304" pitchFamily="18" charset="0"/>
                        </a:rPr>
                        <a:t>Paragonato all’imponenza del Passato di Roma, tutto ciò che maneggiamo o </a:t>
                      </a:r>
                      <a:r>
                        <a:rPr lang="it-IT" sz="1500" dirty="0" err="1">
                          <a:effectLst/>
                          <a:latin typeface="+mj-lt"/>
                          <a:ea typeface="Calibri" panose="020F0502020204030204" pitchFamily="34" charset="0"/>
                          <a:cs typeface="Times New Roman" panose="02020603050405020304" pitchFamily="18" charset="0"/>
                        </a:rPr>
                        <a:t>sognamo</a:t>
                      </a:r>
                      <a:r>
                        <a:rPr lang="it-IT" sz="1500" dirty="0">
                          <a:effectLst/>
                          <a:latin typeface="+mj-lt"/>
                          <a:ea typeface="Calibri" panose="020F0502020204030204" pitchFamily="34" charset="0"/>
                          <a:cs typeface="Times New Roman" panose="02020603050405020304" pitchFamily="18" charset="0"/>
                        </a:rPr>
                        <a:t> [</a:t>
                      </a:r>
                      <a:r>
                        <a:rPr lang="it-IT" sz="1500" i="1" dirty="0">
                          <a:effectLst/>
                          <a:latin typeface="+mj-lt"/>
                          <a:ea typeface="Calibri" panose="020F0502020204030204" pitchFamily="34" charset="0"/>
                          <a:cs typeface="Times New Roman" panose="02020603050405020304" pitchFamily="18" charset="0"/>
                        </a:rPr>
                        <a:t>sic</a:t>
                      </a:r>
                      <a:r>
                        <a:rPr lang="it-IT" sz="1500" dirty="0">
                          <a:effectLst/>
                          <a:latin typeface="+mj-lt"/>
                          <a:ea typeface="Calibri" panose="020F0502020204030204" pitchFamily="34" charset="0"/>
                          <a:cs typeface="Times New Roman" panose="02020603050405020304" pitchFamily="18" charset="0"/>
                        </a:rPr>
                        <a:t>]</a:t>
                      </a:r>
                      <a:r>
                        <a:rPr lang="it-IT" sz="1500" i="1" dirty="0">
                          <a:effectLst/>
                          <a:latin typeface="+mj-lt"/>
                          <a:ea typeface="Calibri" panose="020F0502020204030204" pitchFamily="34" charset="0"/>
                          <a:cs typeface="Times New Roman" panose="02020603050405020304" pitchFamily="18" charset="0"/>
                        </a:rPr>
                        <a:t> </a:t>
                      </a:r>
                      <a:r>
                        <a:rPr lang="it-IT" sz="1500" dirty="0">
                          <a:effectLst/>
                          <a:latin typeface="+mj-lt"/>
                          <a:ea typeface="Calibri" panose="020F0502020204030204" pitchFamily="34" charset="0"/>
                          <a:cs typeface="Times New Roman" panose="02020603050405020304" pitchFamily="18" charset="0"/>
                        </a:rPr>
                        <a:t>oggigiorno diventa evanescente e chimerico.</a:t>
                      </a:r>
                    </a:p>
                  </a:txBody>
                  <a:tcPr marL="28825" marR="288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87312257"/>
                  </a:ext>
                </a:extLst>
              </a:tr>
            </a:tbl>
          </a:graphicData>
        </a:graphic>
      </p:graphicFrame>
    </p:spTree>
    <p:extLst>
      <p:ext uri="{BB962C8B-B14F-4D97-AF65-F5344CB8AC3E}">
        <p14:creationId xmlns:p14="http://schemas.microsoft.com/office/powerpoint/2010/main" val="21842966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egnaposto contenuto 3">
            <a:extLst>
              <a:ext uri="{FF2B5EF4-FFF2-40B4-BE49-F238E27FC236}">
                <a16:creationId xmlns:a16="http://schemas.microsoft.com/office/drawing/2014/main" id="{C213B0DC-DDF4-D10D-8649-9ECDE52A6B34}"/>
              </a:ext>
            </a:extLst>
          </p:cNvPr>
          <p:cNvGraphicFramePr>
            <a:graphicFrameLocks noGrp="1"/>
          </p:cNvGraphicFramePr>
          <p:nvPr>
            <p:ph idx="1"/>
            <p:extLst>
              <p:ext uri="{D42A27DB-BD31-4B8C-83A1-F6EECF244321}">
                <p14:modId xmlns:p14="http://schemas.microsoft.com/office/powerpoint/2010/main" val="2205386589"/>
              </p:ext>
            </p:extLst>
          </p:nvPr>
        </p:nvGraphicFramePr>
        <p:xfrm>
          <a:off x="410547" y="143765"/>
          <a:ext cx="11467322" cy="6381750"/>
        </p:xfrm>
        <a:graphic>
          <a:graphicData uri="http://schemas.openxmlformats.org/drawingml/2006/table">
            <a:tbl>
              <a:tblPr firstRow="1" firstCol="1" bandRow="1"/>
              <a:tblGrid>
                <a:gridCol w="2866245">
                  <a:extLst>
                    <a:ext uri="{9D8B030D-6E8A-4147-A177-3AD203B41FA5}">
                      <a16:colId xmlns:a16="http://schemas.microsoft.com/office/drawing/2014/main" val="668664133"/>
                    </a:ext>
                  </a:extLst>
                </a:gridCol>
                <a:gridCol w="2866245">
                  <a:extLst>
                    <a:ext uri="{9D8B030D-6E8A-4147-A177-3AD203B41FA5}">
                      <a16:colId xmlns:a16="http://schemas.microsoft.com/office/drawing/2014/main" val="1358544889"/>
                    </a:ext>
                  </a:extLst>
                </a:gridCol>
                <a:gridCol w="2867416">
                  <a:extLst>
                    <a:ext uri="{9D8B030D-6E8A-4147-A177-3AD203B41FA5}">
                      <a16:colId xmlns:a16="http://schemas.microsoft.com/office/drawing/2014/main" val="2122575685"/>
                    </a:ext>
                  </a:extLst>
                </a:gridCol>
                <a:gridCol w="2867416">
                  <a:extLst>
                    <a:ext uri="{9D8B030D-6E8A-4147-A177-3AD203B41FA5}">
                      <a16:colId xmlns:a16="http://schemas.microsoft.com/office/drawing/2014/main" val="4259529205"/>
                    </a:ext>
                  </a:extLst>
                </a:gridCol>
              </a:tblGrid>
              <a:tr h="6381750">
                <a:tc>
                  <a:txBody>
                    <a:bodyPr/>
                    <a:lstStyle/>
                    <a:p>
                      <a:pPr>
                        <a:lnSpc>
                          <a:spcPct val="100000"/>
                        </a:lnSpc>
                      </a:pPr>
                      <a:r>
                        <a:rPr lang="en-US" sz="1600" dirty="0">
                          <a:effectLst/>
                          <a:latin typeface="+mj-lt"/>
                          <a:ea typeface="Times New Roman" panose="02020603050405020304" pitchFamily="18" charset="0"/>
                          <a:cs typeface="Times New Roman" panose="02020603050405020304" pitchFamily="18" charset="0"/>
                        </a:rPr>
                        <a:t>The moon, indeed, flung Miriam's shadow at the bottom of the basin, as well as two more shadows of persons who had followed her, on either side.</a:t>
                      </a:r>
                      <a:endParaRPr lang="it-IT" sz="1600" dirty="0">
                        <a:effectLst/>
                        <a:latin typeface="+mj-lt"/>
                        <a:ea typeface="Times New Roman" panose="02020603050405020304" pitchFamily="18" charset="0"/>
                        <a:cs typeface="Times New Roman" panose="02020603050405020304" pitchFamily="18" charset="0"/>
                      </a:endParaRPr>
                    </a:p>
                    <a:p>
                      <a:pPr indent="180340">
                        <a:lnSpc>
                          <a:spcPct val="100000"/>
                        </a:lnSpc>
                      </a:pPr>
                      <a:r>
                        <a:rPr lang="en-US" sz="1600" dirty="0">
                          <a:effectLst/>
                          <a:latin typeface="+mj-lt"/>
                          <a:ea typeface="Times New Roman" panose="02020603050405020304" pitchFamily="18" charset="0"/>
                          <a:cs typeface="Times New Roman" panose="02020603050405020304" pitchFamily="18" charset="0"/>
                        </a:rPr>
                        <a:t>“Three shadows!” exclaimed Miriam – “three separate shadows, all so black and heavy that they sink in the water! There they lie on the bottom, as if all three were drowned together. This shadow on my right is Donatello; I know him by his curls, and the turn of his head. My left-hand companion puzzles me; a shapeless mass, as indistinct as the premonition of calamity! </a:t>
                      </a:r>
                      <a:r>
                        <a:rPr lang="it-IT" sz="1600" dirty="0" err="1">
                          <a:effectLst/>
                          <a:latin typeface="+mj-lt"/>
                          <a:ea typeface="Times New Roman" panose="02020603050405020304" pitchFamily="18" charset="0"/>
                          <a:cs typeface="Times New Roman" panose="02020603050405020304" pitchFamily="18" charset="0"/>
                        </a:rPr>
                        <a:t>Which</a:t>
                      </a:r>
                      <a:r>
                        <a:rPr lang="it-IT" sz="1600" dirty="0">
                          <a:effectLst/>
                          <a:latin typeface="+mj-lt"/>
                          <a:ea typeface="Times New Roman" panose="02020603050405020304" pitchFamily="18" charset="0"/>
                          <a:cs typeface="Times New Roman" panose="02020603050405020304" pitchFamily="18" charset="0"/>
                        </a:rPr>
                        <a:t> of </a:t>
                      </a:r>
                      <a:r>
                        <a:rPr lang="it-IT" sz="1600" dirty="0" err="1">
                          <a:effectLst/>
                          <a:latin typeface="+mj-lt"/>
                          <a:ea typeface="Times New Roman" panose="02020603050405020304" pitchFamily="18" charset="0"/>
                          <a:cs typeface="Times New Roman" panose="02020603050405020304" pitchFamily="18" charset="0"/>
                        </a:rPr>
                        <a:t>you</a:t>
                      </a:r>
                      <a:r>
                        <a:rPr lang="it-IT" sz="1600" dirty="0">
                          <a:effectLst/>
                          <a:latin typeface="+mj-lt"/>
                          <a:ea typeface="Times New Roman" panose="02020603050405020304" pitchFamily="18" charset="0"/>
                          <a:cs typeface="Times New Roman" panose="02020603050405020304" pitchFamily="18" charset="0"/>
                        </a:rPr>
                        <a:t> can </a:t>
                      </a:r>
                      <a:r>
                        <a:rPr lang="it-IT" sz="1600" dirty="0" err="1">
                          <a:effectLst/>
                          <a:latin typeface="+mj-lt"/>
                          <a:ea typeface="Times New Roman" panose="02020603050405020304" pitchFamily="18" charset="0"/>
                          <a:cs typeface="Times New Roman" panose="02020603050405020304" pitchFamily="18" charset="0"/>
                        </a:rPr>
                        <a:t>it</a:t>
                      </a:r>
                      <a:r>
                        <a:rPr lang="it-IT" sz="1600" dirty="0">
                          <a:effectLst/>
                          <a:latin typeface="+mj-lt"/>
                          <a:ea typeface="Times New Roman" panose="02020603050405020304" pitchFamily="18" charset="0"/>
                          <a:cs typeface="Times New Roman" panose="02020603050405020304" pitchFamily="18" charset="0"/>
                        </a:rPr>
                        <a:t> be? Ah!”</a:t>
                      </a:r>
                    </a:p>
                  </a:txBody>
                  <a:tcPr marL="60211" marR="602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0000"/>
                        </a:lnSpc>
                      </a:pPr>
                      <a:r>
                        <a:rPr lang="it-IT" sz="1600" dirty="0">
                          <a:effectLst/>
                          <a:latin typeface="+mj-lt"/>
                          <a:ea typeface="Calibri" panose="020F0502020204030204" pitchFamily="34" charset="0"/>
                          <a:cs typeface="Times New Roman" panose="02020603050405020304" pitchFamily="18" charset="0"/>
                        </a:rPr>
                        <a:t>Miriam si avvicinò alla fontana per vedervi la sua immagine riflessa, ma non vi scorse questa sola; accanto alla sua altre due incertamente si profilavano; l’una quella di Donatello, ben riconoscibile dalla sua chioma ricciuta, l’altra più indistinta e non identificabile.</a:t>
                      </a:r>
                    </a:p>
                  </a:txBody>
                  <a:tcPr marL="60211" marR="602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0000"/>
                        </a:lnSpc>
                      </a:pPr>
                      <a:r>
                        <a:rPr lang="it-IT" sz="1600" dirty="0">
                          <a:effectLst/>
                          <a:latin typeface="+mj-lt"/>
                          <a:ea typeface="Calibri" panose="020F0502020204030204" pitchFamily="34" charset="0"/>
                          <a:cs typeface="Times New Roman" panose="02020603050405020304" pitchFamily="18" charset="0"/>
                        </a:rPr>
                        <a:t>La luna, invero, mandò fino in fondo al bacino l’ombra di Miriam, come pure quelle di due altre persone che l’avevano seguita e le stavano al fianco.</a:t>
                      </a:r>
                    </a:p>
                    <a:p>
                      <a:pPr indent="136525" algn="l">
                        <a:lnSpc>
                          <a:spcPct val="100000"/>
                        </a:lnSpc>
                      </a:pPr>
                      <a:r>
                        <a:rPr lang="it-IT" sz="1600" dirty="0">
                          <a:effectLst/>
                          <a:latin typeface="+mj-lt"/>
                          <a:ea typeface="Calibri" panose="020F0502020204030204" pitchFamily="34" charset="0"/>
                          <a:cs typeface="Times New Roman" panose="02020603050405020304" pitchFamily="18" charset="0"/>
                        </a:rPr>
                        <a:t>– Tre ombre! – ella esclamò. ­– Tre ombre distinte, tutte così nere e pesanti che calano nell’acqua! Eccole costaggiù, quasi fossero annegate tutte e tre insieme. Quella alla mia destra è Donatello: lo riconosco ai riccioli e alla forma del capo. Il mio compagno a sinistra m’imbarazza… È una massa informe, indistinta come un presagio funesto! Chi di voi può esser mai? Ah!</a:t>
                      </a:r>
                    </a:p>
                  </a:txBody>
                  <a:tcPr marL="60211" marR="602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0000"/>
                        </a:lnSpc>
                      </a:pPr>
                      <a:r>
                        <a:rPr lang="it-IT" sz="1600" dirty="0">
                          <a:effectLst/>
                          <a:latin typeface="+mj-lt"/>
                          <a:ea typeface="Calibri" panose="020F0502020204030204" pitchFamily="34" charset="0"/>
                          <a:cs typeface="Times New Roman" panose="02020603050405020304" pitchFamily="18" charset="0"/>
                        </a:rPr>
                        <a:t>La luna, invero,  proiettò fino in fondo alla vasca l’ombra di Miriam come pure quella di due altre persone che l’avevano seguita e le stavano ai fianchi.</a:t>
                      </a:r>
                    </a:p>
                    <a:p>
                      <a:pPr indent="204470" algn="l">
                        <a:lnSpc>
                          <a:spcPct val="100000"/>
                        </a:lnSpc>
                      </a:pPr>
                      <a:r>
                        <a:rPr lang="it-IT" sz="1600" dirty="0">
                          <a:effectLst/>
                          <a:latin typeface="+mj-lt"/>
                          <a:ea typeface="Calibri" panose="020F0502020204030204" pitchFamily="34" charset="0"/>
                          <a:cs typeface="Times New Roman" panose="02020603050405020304" pitchFamily="18" charset="0"/>
                        </a:rPr>
                        <a:t>– Tre ombre! – esclamò. ­– Tre ombre distinte, tutte così nere e grevi che affondano nell’acqua! Eccole distese sul fondo, come se tutt’e tre fossero affogate insieme. Quella alla mia destra è di Donatello: lo riconosco dai ricci e dal profilo della testa. Il compagno sulla sinistra mi rende perplessa: una massa informe, indistinta come il presagio d’una sciagura! Chi di voi può essere? Ah!</a:t>
                      </a:r>
                    </a:p>
                  </a:txBody>
                  <a:tcPr marL="60211" marR="602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19529463"/>
                  </a:ext>
                </a:extLst>
              </a:tr>
            </a:tbl>
          </a:graphicData>
        </a:graphic>
      </p:graphicFrame>
    </p:spTree>
    <p:extLst>
      <p:ext uri="{BB962C8B-B14F-4D97-AF65-F5344CB8AC3E}">
        <p14:creationId xmlns:p14="http://schemas.microsoft.com/office/powerpoint/2010/main" val="3630813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docProps/app.xml><?xml version="1.0" encoding="utf-8"?>
<Properties xmlns="http://schemas.openxmlformats.org/officeDocument/2006/extended-properties" xmlns:vt="http://schemas.openxmlformats.org/officeDocument/2006/docPropsVTypes">
  <Template>Damascato</Template>
  <TotalTime>91</TotalTime>
  <Words>1378</Words>
  <Application>Microsoft Office PowerPoint</Application>
  <PresentationFormat>Widescreen</PresentationFormat>
  <Paragraphs>42</Paragraphs>
  <Slides>6</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6</vt:i4>
      </vt:variant>
    </vt:vector>
  </HeadingPairs>
  <TitlesOfParts>
    <vt:vector size="10" baseType="lpstr">
      <vt:lpstr>Arial</vt:lpstr>
      <vt:lpstr>Bookman Old Style</vt:lpstr>
      <vt:lpstr>Rockwell</vt:lpstr>
      <vt:lpstr>Damask</vt:lpstr>
      <vt:lpstr>TRANSFORMATIONS: THE ITALIAN TRANSLATIONS OF THE MARBLE FAUN</vt:lpstr>
      <vt:lpstr>A LATE ARRIVAL</vt:lpstr>
      <vt:lpstr>A BACK-AND-FORTH MOVEMENT</vt:lpstr>
      <vt:lpstr>COMPARING TRANSLATIONS</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valerio.deangelis@unimc.it</dc:creator>
  <cp:lastModifiedBy>valerio.deangelis@unimc.it</cp:lastModifiedBy>
  <cp:revision>5</cp:revision>
  <dcterms:created xsi:type="dcterms:W3CDTF">2023-02-06T22:02:29Z</dcterms:created>
  <dcterms:modified xsi:type="dcterms:W3CDTF">2023-02-06T23:34:13Z</dcterms:modified>
</cp:coreProperties>
</file>