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72"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Lst>
  <p:sldSz cx="9144000" cy="6858000" type="screen4x3"/>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3190" autoAdjust="0"/>
  </p:normalViewPr>
  <p:slideViewPr>
    <p:cSldViewPr>
      <p:cViewPr varScale="1">
        <p:scale>
          <a:sx n="103" d="100"/>
          <a:sy n="103" d="100"/>
        </p:scale>
        <p:origin x="1248" y="10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371600"/>
            <a:ext cx="7848600" cy="1927225"/>
          </a:xfrm>
        </p:spPr>
        <p:txBody>
          <a:bodyPr anchor="b">
            <a:noAutofit/>
          </a:bodyPr>
          <a:lstStyle>
            <a:lvl1pPr>
              <a:defRPr sz="5400" cap="all" baseline="0"/>
            </a:lvl1pPr>
          </a:lstStyle>
          <a:p>
            <a:r>
              <a:rPr lang="it-IT"/>
              <a:t>Fare clic per modificare lo stile del titolo</a:t>
            </a:r>
            <a:endParaRPr lang="en-US" dirty="0"/>
          </a:p>
        </p:txBody>
      </p:sp>
      <p:sp>
        <p:nvSpPr>
          <p:cNvPr id="3" name="Subtitle 2"/>
          <p:cNvSpPr>
            <a:spLocks noGrp="1"/>
          </p:cNvSpPr>
          <p:nvPr>
            <p:ph type="subTitle" idx="1"/>
          </p:nvPr>
        </p:nvSpPr>
        <p:spPr>
          <a:xfrm>
            <a:off x="685800" y="3505200"/>
            <a:ext cx="6400800" cy="1752600"/>
          </a:xfrm>
        </p:spPr>
        <p:txBody>
          <a:bodyPr/>
          <a:lstStyle>
            <a:lvl1pPr marL="0" indent="0" algn="l">
              <a:buNone/>
              <a:defRPr>
                <a:solidFill>
                  <a:schemeClr val="tx1">
                    <a:lumMod val="75000"/>
                    <a:lumOff val="2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a:t>Fare clic per modificare lo stile del sottotitolo dello schema</a:t>
            </a:r>
            <a:endParaRPr lang="en-US" dirty="0"/>
          </a:p>
        </p:txBody>
      </p:sp>
      <p:sp>
        <p:nvSpPr>
          <p:cNvPr id="4" name="Date Placeholder 3"/>
          <p:cNvSpPr>
            <a:spLocks noGrp="1"/>
          </p:cNvSpPr>
          <p:nvPr>
            <p:ph type="dt" sz="half" idx="10"/>
          </p:nvPr>
        </p:nvSpPr>
        <p:spPr/>
        <p:txBody>
          <a:bodyPr/>
          <a:lstStyle/>
          <a:p>
            <a:fld id="{E86B8AAC-5526-48A5-960F-0B50244C0E5C}" type="datetimeFigureOut">
              <a:rPr lang="it-IT" smtClean="0"/>
              <a:pPr/>
              <a:t>20/02/2023</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7E619EE4-929E-431E-B5AD-3987EC092F5B}" type="slidenum">
              <a:rPr lang="it-IT" smtClean="0"/>
              <a:pPr/>
              <a:t>‹N›</a:t>
            </a:fld>
            <a:endParaRPr lang="it-IT"/>
          </a:p>
        </p:txBody>
      </p:sp>
      <p:cxnSp>
        <p:nvCxnSpPr>
          <p:cNvPr id="8" name="Straight Connector 7"/>
          <p:cNvCxnSpPr/>
          <p:nvPr/>
        </p:nvCxnSpPr>
        <p:spPr>
          <a:xfrm>
            <a:off x="685800" y="3398520"/>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a:t>
            </a:r>
            <a:endParaRPr lang="en-US"/>
          </a:p>
        </p:txBody>
      </p:sp>
      <p:sp>
        <p:nvSpPr>
          <p:cNvPr id="3" name="Vertical Text Placeholder 2"/>
          <p:cNvSpPr>
            <a:spLocks noGrp="1"/>
          </p:cNvSpPr>
          <p:nvPr>
            <p:ph type="body" orient="vert" idx="1"/>
          </p:nvPr>
        </p:nvSpPr>
        <p:spPr/>
        <p:txBody>
          <a:bodyPr vert="eaVert"/>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a:p>
        </p:txBody>
      </p:sp>
      <p:sp>
        <p:nvSpPr>
          <p:cNvPr id="4" name="Date Placeholder 3"/>
          <p:cNvSpPr>
            <a:spLocks noGrp="1"/>
          </p:cNvSpPr>
          <p:nvPr>
            <p:ph type="dt" sz="half" idx="10"/>
          </p:nvPr>
        </p:nvSpPr>
        <p:spPr/>
        <p:txBody>
          <a:bodyPr/>
          <a:lstStyle/>
          <a:p>
            <a:fld id="{E86B8AAC-5526-48A5-960F-0B50244C0E5C}" type="datetimeFigureOut">
              <a:rPr lang="it-IT" smtClean="0"/>
              <a:pPr/>
              <a:t>20/02/2023</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7E619EE4-929E-431E-B5AD-3987EC092F5B}" type="slidenum">
              <a:rPr lang="it-IT" smtClean="0"/>
              <a:pPr/>
              <a:t>‹N›</a:t>
            </a:fld>
            <a:endParaRPr lang="it-IT"/>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609600"/>
            <a:ext cx="2057400" cy="5867400"/>
          </a:xfrm>
        </p:spPr>
        <p:txBody>
          <a:bodyPr vert="eaVert" anchor="b"/>
          <a:lstStyle/>
          <a:p>
            <a:r>
              <a:rPr lang="it-IT"/>
              <a:t>Fare clic per modificare lo stile del titolo</a:t>
            </a:r>
            <a:endParaRPr lang="en-US" dirty="0"/>
          </a:p>
        </p:txBody>
      </p:sp>
      <p:sp>
        <p:nvSpPr>
          <p:cNvPr id="3" name="Vertical Text Placeholder 2"/>
          <p:cNvSpPr>
            <a:spLocks noGrp="1"/>
          </p:cNvSpPr>
          <p:nvPr>
            <p:ph type="body" orient="vert" idx="1"/>
          </p:nvPr>
        </p:nvSpPr>
        <p:spPr>
          <a:xfrm>
            <a:off x="457200" y="609600"/>
            <a:ext cx="6019800" cy="5867400"/>
          </a:xfrm>
        </p:spPr>
        <p:txBody>
          <a:bodyPr vert="eaVert"/>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E86B8AAC-5526-48A5-960F-0B50244C0E5C}" type="datetimeFigureOut">
              <a:rPr lang="it-IT" smtClean="0"/>
              <a:pPr/>
              <a:t>20/02/2023</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7E619EE4-929E-431E-B5AD-3987EC092F5B}" type="slidenum">
              <a:rPr lang="it-IT" smtClean="0"/>
              <a:pPr/>
              <a:t>‹N›</a:t>
            </a:fld>
            <a:endParaRPr lang="it-IT"/>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a:t>
            </a:r>
            <a:endParaRPr lang="en-US"/>
          </a:p>
        </p:txBody>
      </p:sp>
      <p:sp>
        <p:nvSpPr>
          <p:cNvPr id="3" name="Content Placeholder 2"/>
          <p:cNvSpPr>
            <a:spLocks noGrp="1"/>
          </p:cNvSpPr>
          <p:nvPr>
            <p:ph idx="1"/>
          </p:nvPr>
        </p:nvSpPr>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a:p>
        </p:txBody>
      </p:sp>
      <p:sp>
        <p:nvSpPr>
          <p:cNvPr id="4" name="Date Placeholder 3"/>
          <p:cNvSpPr>
            <a:spLocks noGrp="1"/>
          </p:cNvSpPr>
          <p:nvPr>
            <p:ph type="dt" sz="half" idx="10"/>
          </p:nvPr>
        </p:nvSpPr>
        <p:spPr/>
        <p:txBody>
          <a:bodyPr/>
          <a:lstStyle/>
          <a:p>
            <a:fld id="{E86B8AAC-5526-48A5-960F-0B50244C0E5C}" type="datetimeFigureOut">
              <a:rPr lang="it-IT" smtClean="0"/>
              <a:pPr/>
              <a:t>20/02/2023</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7E619EE4-929E-431E-B5AD-3987EC092F5B}" type="slidenum">
              <a:rPr lang="it-IT" smtClean="0"/>
              <a:pPr/>
              <a:t>‹N›</a:t>
            </a:fld>
            <a:endParaRPr lang="it-IT"/>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13" y="2362200"/>
            <a:ext cx="7772400" cy="2200275"/>
          </a:xfrm>
        </p:spPr>
        <p:txBody>
          <a:bodyPr anchor="b">
            <a:normAutofit/>
          </a:bodyPr>
          <a:lstStyle>
            <a:lvl1pPr algn="l">
              <a:defRPr sz="4800" b="0" cap="all"/>
            </a:lvl1pPr>
          </a:lstStyle>
          <a:p>
            <a:r>
              <a:rPr lang="it-IT"/>
              <a:t>Fare clic per modificare lo stile del titolo</a:t>
            </a:r>
            <a:endParaRPr lang="en-US" dirty="0"/>
          </a:p>
        </p:txBody>
      </p:sp>
      <p:sp>
        <p:nvSpPr>
          <p:cNvPr id="3" name="Text Placeholder 2"/>
          <p:cNvSpPr>
            <a:spLocks noGrp="1"/>
          </p:cNvSpPr>
          <p:nvPr>
            <p:ph type="body" idx="1"/>
          </p:nvPr>
        </p:nvSpPr>
        <p:spPr>
          <a:xfrm>
            <a:off x="722313" y="4626864"/>
            <a:ext cx="7772400" cy="1500187"/>
          </a:xfrm>
        </p:spPr>
        <p:txBody>
          <a:bodyPr anchor="t">
            <a:normAutofit/>
          </a:bodyPr>
          <a:lstStyle>
            <a:lvl1pPr marL="0" indent="0">
              <a:buNone/>
              <a:defRPr sz="24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stili del testo dello schema</a:t>
            </a:r>
          </a:p>
        </p:txBody>
      </p:sp>
      <p:sp>
        <p:nvSpPr>
          <p:cNvPr id="4" name="Date Placeholder 3"/>
          <p:cNvSpPr>
            <a:spLocks noGrp="1"/>
          </p:cNvSpPr>
          <p:nvPr>
            <p:ph type="dt" sz="half" idx="10"/>
          </p:nvPr>
        </p:nvSpPr>
        <p:spPr/>
        <p:txBody>
          <a:bodyPr/>
          <a:lstStyle/>
          <a:p>
            <a:fld id="{E86B8AAC-5526-48A5-960F-0B50244C0E5C}" type="datetimeFigureOut">
              <a:rPr lang="it-IT" smtClean="0"/>
              <a:pPr/>
              <a:t>20/02/2023</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7E619EE4-929E-431E-B5AD-3987EC092F5B}" type="slidenum">
              <a:rPr lang="it-IT" smtClean="0"/>
              <a:pPr/>
              <a:t>‹N›</a:t>
            </a:fld>
            <a:endParaRPr lang="it-IT"/>
          </a:p>
        </p:txBody>
      </p:sp>
      <p:cxnSp>
        <p:nvCxnSpPr>
          <p:cNvPr id="7" name="Straight Connector 6"/>
          <p:cNvCxnSpPr/>
          <p:nvPr/>
        </p:nvCxnSpPr>
        <p:spPr>
          <a:xfrm>
            <a:off x="731520" y="4599432"/>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a:t>
            </a:r>
            <a:endParaRPr lang="en-US"/>
          </a:p>
        </p:txBody>
      </p:sp>
      <p:sp>
        <p:nvSpPr>
          <p:cNvPr id="3" name="Content Placeholder 2"/>
          <p:cNvSpPr>
            <a:spLocks noGrp="1"/>
          </p:cNvSpPr>
          <p:nvPr>
            <p:ph sz="half" idx="1"/>
          </p:nvPr>
        </p:nvSpPr>
        <p:spPr>
          <a:xfrm>
            <a:off x="457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Content Placeholder 3"/>
          <p:cNvSpPr>
            <a:spLocks noGrp="1"/>
          </p:cNvSpPr>
          <p:nvPr>
            <p:ph sz="half" idx="2"/>
          </p:nvPr>
        </p:nvSpPr>
        <p:spPr>
          <a:xfrm>
            <a:off x="4648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Date Placeholder 4"/>
          <p:cNvSpPr>
            <a:spLocks noGrp="1"/>
          </p:cNvSpPr>
          <p:nvPr>
            <p:ph type="dt" sz="half" idx="10"/>
          </p:nvPr>
        </p:nvSpPr>
        <p:spPr/>
        <p:txBody>
          <a:bodyPr/>
          <a:lstStyle/>
          <a:p>
            <a:fld id="{E86B8AAC-5526-48A5-960F-0B50244C0E5C}" type="datetimeFigureOut">
              <a:rPr lang="it-IT" smtClean="0"/>
              <a:pPr/>
              <a:t>20/02/2023</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7E619EE4-929E-431E-B5AD-3987EC092F5B}" type="slidenum">
              <a:rPr lang="it-IT" smtClean="0"/>
              <a:pPr/>
              <a:t>‹N›</a:t>
            </a:fld>
            <a:endParaRPr lang="it-IT"/>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it-IT"/>
              <a:t>Fare clic per modificare lo stile del titolo</a:t>
            </a:r>
            <a:endParaRPr lang="en-US" dirty="0"/>
          </a:p>
        </p:txBody>
      </p:sp>
      <p:sp>
        <p:nvSpPr>
          <p:cNvPr id="3" name="Text Placeholder 2"/>
          <p:cNvSpPr>
            <a:spLocks noGrp="1"/>
          </p:cNvSpPr>
          <p:nvPr>
            <p:ph type="body" idx="1"/>
          </p:nvPr>
        </p:nvSpPr>
        <p:spPr>
          <a:xfrm>
            <a:off x="45720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sz="20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stili del testo dello schema</a:t>
            </a:r>
          </a:p>
        </p:txBody>
      </p:sp>
      <p:sp>
        <p:nvSpPr>
          <p:cNvPr id="4" name="Content Placeholder 3"/>
          <p:cNvSpPr>
            <a:spLocks noGrp="1"/>
          </p:cNvSpPr>
          <p:nvPr>
            <p:ph sz="half" idx="2"/>
          </p:nvPr>
        </p:nvSpPr>
        <p:spPr>
          <a:xfrm>
            <a:off x="45720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Text Placeholder 4"/>
          <p:cNvSpPr>
            <a:spLocks noGrp="1"/>
          </p:cNvSpPr>
          <p:nvPr>
            <p:ph type="body" sz="quarter" idx="3"/>
          </p:nvPr>
        </p:nvSpPr>
        <p:spPr>
          <a:xfrm>
            <a:off x="475488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lang="en-US" sz="2000" b="0" kern="1200" dirty="0" smtClean="0">
                <a:solidFill>
                  <a:schemeClr val="tx2"/>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stili del testo dello schema</a:t>
            </a:r>
          </a:p>
        </p:txBody>
      </p:sp>
      <p:sp>
        <p:nvSpPr>
          <p:cNvPr id="6" name="Content Placeholder 5"/>
          <p:cNvSpPr>
            <a:spLocks noGrp="1"/>
          </p:cNvSpPr>
          <p:nvPr>
            <p:ph sz="quarter" idx="4"/>
          </p:nvPr>
        </p:nvSpPr>
        <p:spPr>
          <a:xfrm>
            <a:off x="475488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7" name="Date Placeholder 6"/>
          <p:cNvSpPr>
            <a:spLocks noGrp="1"/>
          </p:cNvSpPr>
          <p:nvPr>
            <p:ph type="dt" sz="half" idx="10"/>
          </p:nvPr>
        </p:nvSpPr>
        <p:spPr/>
        <p:txBody>
          <a:bodyPr/>
          <a:lstStyle/>
          <a:p>
            <a:fld id="{E86B8AAC-5526-48A5-960F-0B50244C0E5C}" type="datetimeFigureOut">
              <a:rPr lang="it-IT" smtClean="0"/>
              <a:pPr/>
              <a:t>20/02/2023</a:t>
            </a:fld>
            <a:endParaRPr lang="it-IT"/>
          </a:p>
        </p:txBody>
      </p:sp>
      <p:sp>
        <p:nvSpPr>
          <p:cNvPr id="8" name="Footer Placeholder 7"/>
          <p:cNvSpPr>
            <a:spLocks noGrp="1"/>
          </p:cNvSpPr>
          <p:nvPr>
            <p:ph type="ftr" sz="quarter" idx="11"/>
          </p:nvPr>
        </p:nvSpPr>
        <p:spPr/>
        <p:txBody>
          <a:bodyPr/>
          <a:lstStyle/>
          <a:p>
            <a:endParaRPr lang="it-IT"/>
          </a:p>
        </p:txBody>
      </p:sp>
      <p:sp>
        <p:nvSpPr>
          <p:cNvPr id="9" name="Slide Number Placeholder 8"/>
          <p:cNvSpPr>
            <a:spLocks noGrp="1"/>
          </p:cNvSpPr>
          <p:nvPr>
            <p:ph type="sldNum" sz="quarter" idx="12"/>
          </p:nvPr>
        </p:nvSpPr>
        <p:spPr/>
        <p:txBody>
          <a:bodyPr/>
          <a:lstStyle/>
          <a:p>
            <a:fld id="{7E619EE4-929E-431E-B5AD-3987EC092F5B}" type="slidenum">
              <a:rPr lang="it-IT" smtClean="0"/>
              <a:pPr/>
              <a:t>‹N›</a:t>
            </a:fld>
            <a:endParaRPr lang="it-IT"/>
          </a:p>
        </p:txBody>
      </p:sp>
      <p:cxnSp>
        <p:nvCxnSpPr>
          <p:cNvPr id="11" name="Straight Connector 10"/>
          <p:cNvCxnSpPr/>
          <p:nvPr/>
        </p:nvCxnSpPr>
        <p:spPr>
          <a:xfrm rot="5400000">
            <a:off x="2217817" y="4045823"/>
            <a:ext cx="4709160" cy="794"/>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a:t>
            </a:r>
            <a:endParaRPr lang="en-US"/>
          </a:p>
        </p:txBody>
      </p:sp>
      <p:sp>
        <p:nvSpPr>
          <p:cNvPr id="3" name="Date Placeholder 2"/>
          <p:cNvSpPr>
            <a:spLocks noGrp="1"/>
          </p:cNvSpPr>
          <p:nvPr>
            <p:ph type="dt" sz="half" idx="10"/>
          </p:nvPr>
        </p:nvSpPr>
        <p:spPr/>
        <p:txBody>
          <a:bodyPr/>
          <a:lstStyle/>
          <a:p>
            <a:fld id="{E86B8AAC-5526-48A5-960F-0B50244C0E5C}" type="datetimeFigureOut">
              <a:rPr lang="it-IT" smtClean="0"/>
              <a:pPr/>
              <a:t>20/02/2023</a:t>
            </a:fld>
            <a:endParaRPr lang="it-IT"/>
          </a:p>
        </p:txBody>
      </p:sp>
      <p:sp>
        <p:nvSpPr>
          <p:cNvPr id="4" name="Footer Placeholder 3"/>
          <p:cNvSpPr>
            <a:spLocks noGrp="1"/>
          </p:cNvSpPr>
          <p:nvPr>
            <p:ph type="ftr" sz="quarter" idx="11"/>
          </p:nvPr>
        </p:nvSpPr>
        <p:spPr/>
        <p:txBody>
          <a:bodyPr/>
          <a:lstStyle/>
          <a:p>
            <a:endParaRPr lang="it-IT"/>
          </a:p>
        </p:txBody>
      </p:sp>
      <p:sp>
        <p:nvSpPr>
          <p:cNvPr id="5" name="Slide Number Placeholder 4"/>
          <p:cNvSpPr>
            <a:spLocks noGrp="1"/>
          </p:cNvSpPr>
          <p:nvPr>
            <p:ph type="sldNum" sz="quarter" idx="12"/>
          </p:nvPr>
        </p:nvSpPr>
        <p:spPr/>
        <p:txBody>
          <a:bodyPr/>
          <a:lstStyle/>
          <a:p>
            <a:fld id="{7E619EE4-929E-431E-B5AD-3987EC092F5B}" type="slidenum">
              <a:rPr lang="it-IT" smtClean="0"/>
              <a:pPr/>
              <a:t>‹N›</a:t>
            </a:fld>
            <a:endParaRPr lang="it-IT"/>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86B8AAC-5526-48A5-960F-0B50244C0E5C}" type="datetimeFigureOut">
              <a:rPr lang="it-IT" smtClean="0"/>
              <a:pPr/>
              <a:t>20/02/2023</a:t>
            </a:fld>
            <a:endParaRPr lang="it-IT"/>
          </a:p>
        </p:txBody>
      </p:sp>
      <p:sp>
        <p:nvSpPr>
          <p:cNvPr id="3" name="Footer Placeholder 2"/>
          <p:cNvSpPr>
            <a:spLocks noGrp="1"/>
          </p:cNvSpPr>
          <p:nvPr>
            <p:ph type="ftr" sz="quarter" idx="11"/>
          </p:nvPr>
        </p:nvSpPr>
        <p:spPr/>
        <p:txBody>
          <a:bodyPr/>
          <a:lstStyle/>
          <a:p>
            <a:endParaRPr lang="it-IT"/>
          </a:p>
        </p:txBody>
      </p:sp>
      <p:sp>
        <p:nvSpPr>
          <p:cNvPr id="4" name="Slide Number Placeholder 3"/>
          <p:cNvSpPr>
            <a:spLocks noGrp="1"/>
          </p:cNvSpPr>
          <p:nvPr>
            <p:ph type="sldNum" sz="quarter" idx="12"/>
          </p:nvPr>
        </p:nvSpPr>
        <p:spPr/>
        <p:txBody>
          <a:bodyPr/>
          <a:lstStyle/>
          <a:p>
            <a:fld id="{7E619EE4-929E-431E-B5AD-3987EC092F5B}" type="slidenum">
              <a:rPr lang="it-IT" smtClean="0"/>
              <a:pPr/>
              <a:t>‹N›</a:t>
            </a:fld>
            <a:endParaRPr lang="it-IT"/>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457200" y="792080"/>
            <a:ext cx="2139696" cy="1261872"/>
          </a:xfrm>
        </p:spPr>
        <p:txBody>
          <a:bodyPr anchor="b">
            <a:noAutofit/>
          </a:bodyPr>
          <a:lstStyle>
            <a:lvl1pPr algn="l">
              <a:defRPr sz="2400" b="0"/>
            </a:lvl1pPr>
          </a:lstStyle>
          <a:p>
            <a:r>
              <a:rPr lang="it-IT"/>
              <a:t>Fare clic per modificare lo stile del titolo</a:t>
            </a:r>
            <a:endParaRPr lang="en-US" dirty="0"/>
          </a:p>
        </p:txBody>
      </p:sp>
      <p:sp>
        <p:nvSpPr>
          <p:cNvPr id="3" name="Content Placeholder 2"/>
          <p:cNvSpPr>
            <a:spLocks noGrp="1"/>
          </p:cNvSpPr>
          <p:nvPr>
            <p:ph idx="1"/>
          </p:nvPr>
        </p:nvSpPr>
        <p:spPr>
          <a:xfrm>
            <a:off x="2971800" y="792080"/>
            <a:ext cx="5715000" cy="55778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Text Placeholder 3"/>
          <p:cNvSpPr>
            <a:spLocks noGrp="1"/>
          </p:cNvSpPr>
          <p:nvPr>
            <p:ph type="body" sz="half" idx="2"/>
          </p:nvPr>
        </p:nvSpPr>
        <p:spPr>
          <a:xfrm>
            <a:off x="457201" y="2130552"/>
            <a:ext cx="2139696" cy="424361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stili del testo dello schema</a:t>
            </a:r>
          </a:p>
        </p:txBody>
      </p:sp>
      <p:sp>
        <p:nvSpPr>
          <p:cNvPr id="5" name="Date Placeholder 4"/>
          <p:cNvSpPr>
            <a:spLocks noGrp="1"/>
          </p:cNvSpPr>
          <p:nvPr>
            <p:ph type="dt" sz="half" idx="10"/>
          </p:nvPr>
        </p:nvSpPr>
        <p:spPr/>
        <p:txBody>
          <a:bodyPr/>
          <a:lstStyle/>
          <a:p>
            <a:fld id="{E86B8AAC-5526-48A5-960F-0B50244C0E5C}" type="datetimeFigureOut">
              <a:rPr lang="it-IT" smtClean="0"/>
              <a:pPr/>
              <a:t>20/02/2023</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7E619EE4-929E-431E-B5AD-3987EC092F5B}" type="slidenum">
              <a:rPr lang="it-IT" smtClean="0"/>
              <a:pPr/>
              <a:t>‹N›</a:t>
            </a:fld>
            <a:endParaRPr lang="it-IT"/>
          </a:p>
        </p:txBody>
      </p:sp>
      <p:cxnSp>
        <p:nvCxnSpPr>
          <p:cNvPr id="9" name="Straight Connector 8"/>
          <p:cNvCxnSpPr/>
          <p:nvPr/>
        </p:nvCxnSpPr>
        <p:spPr>
          <a:xfrm rot="5400000">
            <a:off x="-13116" y="3580206"/>
            <a:ext cx="557784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457200" y="792480"/>
            <a:ext cx="2142680" cy="1264920"/>
          </a:xfrm>
        </p:spPr>
        <p:txBody>
          <a:bodyPr anchor="b">
            <a:normAutofit/>
          </a:bodyPr>
          <a:lstStyle>
            <a:lvl1pPr algn="l">
              <a:defRPr sz="2400" b="0"/>
            </a:lvl1pPr>
          </a:lstStyle>
          <a:p>
            <a:r>
              <a:rPr lang="it-IT"/>
              <a:t>Fare clic per modificare lo stile del titolo</a:t>
            </a:r>
            <a:endParaRPr lang="en-US" dirty="0"/>
          </a:p>
        </p:txBody>
      </p:sp>
      <p:sp>
        <p:nvSpPr>
          <p:cNvPr id="3" name="Picture Placeholder 2"/>
          <p:cNvSpPr>
            <a:spLocks noGrp="1"/>
          </p:cNvSpPr>
          <p:nvPr>
            <p:ph type="pic" idx="1"/>
          </p:nvPr>
        </p:nvSpPr>
        <p:spPr>
          <a:xfrm>
            <a:off x="2858610" y="838201"/>
            <a:ext cx="5904390" cy="5500456"/>
          </a:xfrm>
          <a:solidFill>
            <a:schemeClr val="bg2"/>
          </a:solidFill>
          <a:ln w="76200">
            <a:solidFill>
              <a:srgbClr val="FFFFFF"/>
            </a:solidFill>
            <a:miter lim="800000"/>
          </a:ln>
          <a:effectLst>
            <a:outerShdw blurRad="50800" dist="12700" dir="5400000" algn="t" rotWithShape="0">
              <a:prstClr val="black">
                <a:alpha val="59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it-IT"/>
              <a:t>Fare clic sull'icona per inserire un'immagine</a:t>
            </a:r>
            <a:endParaRPr lang="en-US" dirty="0"/>
          </a:p>
        </p:txBody>
      </p:sp>
      <p:sp>
        <p:nvSpPr>
          <p:cNvPr id="4" name="Text Placeholder 3"/>
          <p:cNvSpPr>
            <a:spLocks noGrp="1"/>
          </p:cNvSpPr>
          <p:nvPr>
            <p:ph type="body" sz="half" idx="2"/>
          </p:nvPr>
        </p:nvSpPr>
        <p:spPr>
          <a:xfrm>
            <a:off x="457200" y="2133600"/>
            <a:ext cx="2139696" cy="424281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stili del testo dello schema</a:t>
            </a:r>
          </a:p>
        </p:txBody>
      </p:sp>
      <p:sp>
        <p:nvSpPr>
          <p:cNvPr id="5" name="Date Placeholder 4"/>
          <p:cNvSpPr>
            <a:spLocks noGrp="1"/>
          </p:cNvSpPr>
          <p:nvPr>
            <p:ph type="dt" sz="half" idx="10"/>
          </p:nvPr>
        </p:nvSpPr>
        <p:spPr/>
        <p:txBody>
          <a:bodyPr/>
          <a:lstStyle/>
          <a:p>
            <a:fld id="{E86B8AAC-5526-48A5-960F-0B50244C0E5C}" type="datetimeFigureOut">
              <a:rPr lang="it-IT" smtClean="0"/>
              <a:pPr/>
              <a:t>20/02/2023</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7E619EE4-929E-431E-B5AD-3987EC092F5B}" type="slidenum">
              <a:rPr lang="it-IT" smtClean="0"/>
              <a:pPr/>
              <a:t>‹N›</a:t>
            </a:fld>
            <a:endParaRPr lang="it-IT"/>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p:nvPr/>
        </p:nvSpPr>
        <p:spPr>
          <a:xfrm>
            <a:off x="0" y="220786"/>
            <a:ext cx="9144000" cy="2286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457200" y="533400"/>
            <a:ext cx="8229600" cy="990600"/>
          </a:xfrm>
          <a:prstGeom prst="rect">
            <a:avLst/>
          </a:prstGeom>
        </p:spPr>
        <p:txBody>
          <a:bodyPr vert="horz" lIns="91440" tIns="45720" rIns="91440" bIns="45720" rtlCol="0" anchor="ctr">
            <a:normAutofit/>
          </a:bodyPr>
          <a:lstStyle/>
          <a:p>
            <a:r>
              <a:rPr lang="it-IT"/>
              <a:t>Fare clic per modificare lo stile del titolo</a:t>
            </a:r>
            <a:endParaRPr lang="en-US" dirty="0"/>
          </a:p>
        </p:txBody>
      </p:sp>
      <p:sp>
        <p:nvSpPr>
          <p:cNvPr id="3" name="Text Placeholder 2"/>
          <p:cNvSpPr>
            <a:spLocks noGrp="1"/>
          </p:cNvSpPr>
          <p:nvPr>
            <p:ph type="body" idx="1"/>
          </p:nvPr>
        </p:nvSpPr>
        <p:spPr>
          <a:xfrm>
            <a:off x="457200" y="1600200"/>
            <a:ext cx="8229600" cy="4876800"/>
          </a:xfrm>
          <a:prstGeom prst="rect">
            <a:avLst/>
          </a:prstGeom>
        </p:spPr>
        <p:txBody>
          <a:bodyPr vert="horz" lIns="91440" tIns="45720" rIns="91440" bIns="45720" rtlCol="0">
            <a:normAutofit/>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7" name="Rectangle 6"/>
          <p:cNvSpPr/>
          <p:nvPr/>
        </p:nvSpPr>
        <p:spPr>
          <a:xfrm>
            <a:off x="0" y="0"/>
            <a:ext cx="9144000" cy="3657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2"/>
          </p:nvPr>
        </p:nvSpPr>
        <p:spPr>
          <a:xfrm>
            <a:off x="457200" y="18288"/>
            <a:ext cx="2895600" cy="329184"/>
          </a:xfrm>
          <a:prstGeom prst="rect">
            <a:avLst/>
          </a:prstGeom>
        </p:spPr>
        <p:txBody>
          <a:bodyPr vert="horz" lIns="91440" tIns="45720" rIns="91440" bIns="45720" rtlCol="0" anchor="ctr"/>
          <a:lstStyle>
            <a:lvl1pPr algn="l">
              <a:defRPr sz="1200">
                <a:solidFill>
                  <a:srgbClr val="FFFFFF"/>
                </a:solidFill>
              </a:defRPr>
            </a:lvl1pPr>
          </a:lstStyle>
          <a:p>
            <a:fld id="{E86B8AAC-5526-48A5-960F-0B50244C0E5C}" type="datetimeFigureOut">
              <a:rPr lang="it-IT" smtClean="0"/>
              <a:pPr/>
              <a:t>20/02/2023</a:t>
            </a:fld>
            <a:endParaRPr lang="it-IT"/>
          </a:p>
        </p:txBody>
      </p:sp>
      <p:sp>
        <p:nvSpPr>
          <p:cNvPr id="5" name="Footer Placeholder 4"/>
          <p:cNvSpPr>
            <a:spLocks noGrp="1"/>
          </p:cNvSpPr>
          <p:nvPr>
            <p:ph type="ftr" sz="quarter" idx="3"/>
          </p:nvPr>
        </p:nvSpPr>
        <p:spPr>
          <a:xfrm>
            <a:off x="3429000" y="18288"/>
            <a:ext cx="4114800" cy="329184"/>
          </a:xfrm>
          <a:prstGeom prst="rect">
            <a:avLst/>
          </a:prstGeom>
        </p:spPr>
        <p:txBody>
          <a:bodyPr vert="horz" lIns="91440" tIns="45720" rIns="91440" bIns="45720" rtlCol="0" anchor="ctr"/>
          <a:lstStyle>
            <a:lvl1pPr algn="ctr">
              <a:defRPr sz="1200">
                <a:solidFill>
                  <a:srgbClr val="FFFFFF"/>
                </a:solidFill>
              </a:defRPr>
            </a:lvl1pPr>
          </a:lstStyle>
          <a:p>
            <a:endParaRPr lang="it-IT"/>
          </a:p>
        </p:txBody>
      </p:sp>
      <p:sp>
        <p:nvSpPr>
          <p:cNvPr id="6" name="Slide Number Placeholder 5"/>
          <p:cNvSpPr>
            <a:spLocks noGrp="1"/>
          </p:cNvSpPr>
          <p:nvPr>
            <p:ph type="sldNum" sz="quarter" idx="4"/>
          </p:nvPr>
        </p:nvSpPr>
        <p:spPr>
          <a:xfrm>
            <a:off x="7620000" y="18288"/>
            <a:ext cx="1066800" cy="329184"/>
          </a:xfrm>
          <a:prstGeom prst="rect">
            <a:avLst/>
          </a:prstGeom>
        </p:spPr>
        <p:txBody>
          <a:bodyPr vert="horz" lIns="91440" tIns="45720" rIns="91440" bIns="45720" rtlCol="0" anchor="ctr"/>
          <a:lstStyle>
            <a:lvl1pPr algn="l">
              <a:defRPr sz="1400" b="1">
                <a:solidFill>
                  <a:srgbClr val="FFFFFF"/>
                </a:solidFill>
              </a:defRPr>
            </a:lvl1pPr>
          </a:lstStyle>
          <a:p>
            <a:fld id="{7E619EE4-929E-431E-B5AD-3987EC092F5B}" type="slidenum">
              <a:rPr lang="it-IT" smtClean="0"/>
              <a:pPr/>
              <a:t>‹N›</a:t>
            </a:fld>
            <a:endParaRPr lang="it-IT"/>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spcBef>
          <a:spcPct val="0"/>
        </a:spcBef>
        <a:buNone/>
        <a:defRPr sz="4000" kern="1200" spc="-100" baseline="0">
          <a:solidFill>
            <a:schemeClr val="tx2"/>
          </a:solidFill>
          <a:latin typeface="+mj-lt"/>
          <a:ea typeface="+mj-ea"/>
          <a:cs typeface="+mj-cs"/>
        </a:defRPr>
      </a:lvl1pPr>
    </p:titleStyle>
    <p:bodyStyle>
      <a:lvl1pPr marL="182880" indent="-182880" algn="l" defTabSz="914400" rtl="0" eaLnBrk="1" latinLnBrk="0" hangingPunct="1">
        <a:spcBef>
          <a:spcPct val="20000"/>
        </a:spcBef>
        <a:buClr>
          <a:schemeClr val="accent1"/>
        </a:buClr>
        <a:buSzPct val="85000"/>
        <a:buFont typeface="Arial" pitchFamily="34" charset="0"/>
        <a:buChar char="•"/>
        <a:defRPr sz="2400" kern="1200">
          <a:solidFill>
            <a:schemeClr val="tx1"/>
          </a:solidFill>
          <a:latin typeface="+mn-lt"/>
          <a:ea typeface="+mn-ea"/>
          <a:cs typeface="+mn-cs"/>
        </a:defRPr>
      </a:lvl1pPr>
      <a:lvl2pPr marL="457200" indent="-182880" algn="l" defTabSz="914400" rtl="0" eaLnBrk="1" latinLnBrk="0" hangingPunct="1">
        <a:spcBef>
          <a:spcPct val="20000"/>
        </a:spcBef>
        <a:buClr>
          <a:schemeClr val="accent1"/>
        </a:buClr>
        <a:buSzPct val="85000"/>
        <a:buFont typeface="Arial" pitchFamily="34" charset="0"/>
        <a:buChar char="•"/>
        <a:defRPr sz="2000" kern="1200">
          <a:solidFill>
            <a:schemeClr val="tx1"/>
          </a:solidFill>
          <a:latin typeface="+mn-lt"/>
          <a:ea typeface="+mn-ea"/>
          <a:cs typeface="+mn-cs"/>
        </a:defRPr>
      </a:lvl2pPr>
      <a:lvl3pPr marL="731520" indent="-182880" algn="l" defTabSz="914400" rtl="0" eaLnBrk="1" latinLnBrk="0" hangingPunct="1">
        <a:spcBef>
          <a:spcPct val="20000"/>
        </a:spcBef>
        <a:buClr>
          <a:schemeClr val="accent1"/>
        </a:buClr>
        <a:buSzPct val="90000"/>
        <a:buFont typeface="Arial" pitchFamily="34" charset="0"/>
        <a:buChar char="•"/>
        <a:defRPr sz="1800" kern="1200">
          <a:solidFill>
            <a:schemeClr val="tx1"/>
          </a:solidFill>
          <a:latin typeface="+mn-lt"/>
          <a:ea typeface="+mn-ea"/>
          <a:cs typeface="+mn-cs"/>
        </a:defRPr>
      </a:lvl3pPr>
      <a:lvl4pPr marL="1005840" indent="-182880" algn="l" defTabSz="914400" rtl="0" eaLnBrk="1" latinLnBrk="0" hangingPunct="1">
        <a:spcBef>
          <a:spcPct val="20000"/>
        </a:spcBef>
        <a:buClr>
          <a:schemeClr val="accent1"/>
        </a:buClr>
        <a:buFont typeface="Arial" pitchFamily="34" charset="0"/>
        <a:buChar char="•"/>
        <a:defRPr sz="1600" kern="1200">
          <a:solidFill>
            <a:schemeClr val="tx1"/>
          </a:solidFill>
          <a:latin typeface="+mn-lt"/>
          <a:ea typeface="+mn-ea"/>
          <a:cs typeface="+mn-cs"/>
        </a:defRPr>
      </a:lvl4pPr>
      <a:lvl5pPr marL="1188720" indent="-137160" algn="l" defTabSz="914400" rtl="0" eaLnBrk="1" latinLnBrk="0" hangingPunct="1">
        <a:spcBef>
          <a:spcPct val="20000"/>
        </a:spcBef>
        <a:buClr>
          <a:schemeClr val="accent1"/>
        </a:buClr>
        <a:buSzPct val="100000"/>
        <a:buFont typeface="Arial" pitchFamily="34" charset="0"/>
        <a:buChar char="•"/>
        <a:defRPr sz="1400" kern="1200" baseline="0">
          <a:solidFill>
            <a:schemeClr val="tx1"/>
          </a:solidFill>
          <a:latin typeface="+mn-lt"/>
          <a:ea typeface="+mn-ea"/>
          <a:cs typeface="+mn-cs"/>
        </a:defRPr>
      </a:lvl5pPr>
      <a:lvl6pPr marL="137160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a:xfrm>
            <a:off x="683568" y="404664"/>
            <a:ext cx="7848600" cy="952634"/>
          </a:xfrm>
        </p:spPr>
        <p:txBody>
          <a:bodyPr/>
          <a:lstStyle/>
          <a:p>
            <a:r>
              <a:rPr lang="it-IT" sz="3200" b="1" dirty="0"/>
              <a:t>WALT WHITMAN,</a:t>
            </a:r>
            <a:br>
              <a:rPr lang="it-IT" sz="3200" b="1" dirty="0"/>
            </a:br>
            <a:r>
              <a:rPr lang="it-IT" sz="3200" b="1" dirty="0"/>
              <a:t>“SONG OF MYSELF” </a:t>
            </a:r>
          </a:p>
        </p:txBody>
      </p:sp>
      <p:pic>
        <p:nvPicPr>
          <p:cNvPr id="1026" name="Picture 2" descr="C:\Users\HP\Documents\Valerio\UniMC - 2019-20\UniMC - 2019-20 - Letteratura e cultura angloamericana 2M\Materials\Leaves of Grass 1855.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00298" y="1412776"/>
            <a:ext cx="4143404" cy="543293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7554599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533400"/>
            <a:ext cx="8229600" cy="591344"/>
          </a:xfrm>
        </p:spPr>
        <p:txBody>
          <a:bodyPr>
            <a:normAutofit/>
          </a:bodyPr>
          <a:lstStyle/>
          <a:p>
            <a:r>
              <a:rPr lang="it-IT" sz="3200" b="1" dirty="0"/>
              <a:t>WOMEN’S RIGHTS AND ABOLITIONISM</a:t>
            </a:r>
          </a:p>
        </p:txBody>
      </p:sp>
      <p:sp>
        <p:nvSpPr>
          <p:cNvPr id="3" name="Segnaposto contenuto 2"/>
          <p:cNvSpPr>
            <a:spLocks noGrp="1"/>
          </p:cNvSpPr>
          <p:nvPr>
            <p:ph idx="1"/>
          </p:nvPr>
        </p:nvSpPr>
        <p:spPr>
          <a:xfrm>
            <a:off x="457200" y="1124744"/>
            <a:ext cx="8229600" cy="5544616"/>
          </a:xfrm>
        </p:spPr>
        <p:txBody>
          <a:bodyPr>
            <a:noAutofit/>
          </a:bodyPr>
          <a:lstStyle/>
          <a:p>
            <a:pPr marL="0" indent="0">
              <a:buNone/>
            </a:pPr>
            <a:r>
              <a:rPr lang="en-US" dirty="0"/>
              <a:t>Whitman directly faces the issue of women’s rights in the Preface. He bluntly states that women are equal to men, and often refers to both men and women (and even “</a:t>
            </a:r>
            <a:r>
              <a:rPr lang="en-US" b="1" dirty="0">
                <a:solidFill>
                  <a:srgbClr val="FF0000"/>
                </a:solidFill>
              </a:rPr>
              <a:t>freewomen</a:t>
            </a:r>
            <a:r>
              <a:rPr lang="en-US" dirty="0"/>
              <a:t>”), to avoid the </a:t>
            </a:r>
            <a:r>
              <a:rPr lang="en-US" b="1" dirty="0">
                <a:solidFill>
                  <a:srgbClr val="FF0000"/>
                </a:solidFill>
              </a:rPr>
              <a:t>“neutral universality” of the male gender</a:t>
            </a:r>
            <a:r>
              <a:rPr lang="en-US" dirty="0">
                <a:solidFill>
                  <a:srgbClr val="FF0000"/>
                </a:solidFill>
              </a:rPr>
              <a:t> </a:t>
            </a:r>
            <a:r>
              <a:rPr lang="en-US" dirty="0"/>
              <a:t>(which he anyway uses more than once). He also considers women and men on equal terms in the workplace (by using – almost coining – the term  “</a:t>
            </a:r>
            <a:r>
              <a:rPr lang="en-US" b="1" dirty="0">
                <a:solidFill>
                  <a:srgbClr val="FF0000"/>
                </a:solidFill>
              </a:rPr>
              <a:t>workwomen</a:t>
            </a:r>
            <a:r>
              <a:rPr lang="en-US" dirty="0"/>
              <a:t>”) or in the religious sphere (“The churches built under their umbrage shall be the churches of men and women”). </a:t>
            </a:r>
          </a:p>
          <a:p>
            <a:pPr marL="0" indent="0">
              <a:buNone/>
            </a:pPr>
            <a:r>
              <a:rPr lang="en-US" dirty="0"/>
              <a:t>Whitman also explicitly describes the United States as a </a:t>
            </a:r>
            <a:r>
              <a:rPr lang="en-US" b="1" dirty="0">
                <a:solidFill>
                  <a:srgbClr val="FF0000"/>
                </a:solidFill>
              </a:rPr>
              <a:t>multiethnic and multicultural nation</a:t>
            </a:r>
            <a:r>
              <a:rPr lang="en-US" dirty="0"/>
              <a:t>, and he specifically predicts the </a:t>
            </a:r>
            <a:r>
              <a:rPr lang="en-US" b="1" dirty="0">
                <a:solidFill>
                  <a:srgbClr val="FF0000"/>
                </a:solidFill>
              </a:rPr>
              <a:t>end of slavery</a:t>
            </a:r>
            <a:r>
              <a:rPr lang="en-US" dirty="0"/>
              <a:t>:  “when I and you walk abroad upon the earth stung with compassion at the sight of numberless brothers answering our equal friendship and calling no man master.”</a:t>
            </a:r>
            <a:endParaRPr lang="it-IT" dirty="0"/>
          </a:p>
          <a:p>
            <a:pPr marL="0" indent="0">
              <a:buNone/>
            </a:pPr>
            <a:endParaRPr lang="it-IT" sz="3000" dirty="0"/>
          </a:p>
        </p:txBody>
      </p:sp>
    </p:spTree>
    <p:extLst>
      <p:ext uri="{BB962C8B-B14F-4D97-AF65-F5344CB8AC3E}">
        <p14:creationId xmlns:p14="http://schemas.microsoft.com/office/powerpoint/2010/main" val="59462763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r>
              <a:rPr lang="en-US" b="1" dirty="0"/>
              <a:t>AMERICA IS THE RACE OF RACES</a:t>
            </a:r>
          </a:p>
        </p:txBody>
      </p:sp>
      <p:sp>
        <p:nvSpPr>
          <p:cNvPr id="3" name="Segnaposto contenuto 2"/>
          <p:cNvSpPr>
            <a:spLocks noGrp="1"/>
          </p:cNvSpPr>
          <p:nvPr>
            <p:ph idx="1"/>
          </p:nvPr>
        </p:nvSpPr>
        <p:spPr/>
        <p:txBody>
          <a:bodyPr>
            <a:normAutofit lnSpcReduction="10000"/>
          </a:bodyPr>
          <a:lstStyle/>
          <a:p>
            <a:pPr>
              <a:buNone/>
            </a:pPr>
            <a:r>
              <a:rPr lang="en-US" sz="2800" dirty="0"/>
              <a:t>Whitman’s “multicultural and multiethnic” attitude is shown already in the Preface, where the poet says:  “The </a:t>
            </a:r>
            <a:r>
              <a:rPr lang="en-US" sz="2800" b="1" dirty="0">
                <a:solidFill>
                  <a:srgbClr val="FF0000"/>
                </a:solidFill>
              </a:rPr>
              <a:t>Americans of all nations</a:t>
            </a:r>
            <a:r>
              <a:rPr lang="en-US" sz="2800" dirty="0"/>
              <a:t> at any time upon the earth have probably the fullest poetical nature. […] Here is not merely a nation but </a:t>
            </a:r>
            <a:r>
              <a:rPr lang="en-US" sz="2800" b="1" dirty="0">
                <a:solidFill>
                  <a:srgbClr val="FF0000"/>
                </a:solidFill>
              </a:rPr>
              <a:t>a teeming nation of nations</a:t>
            </a:r>
            <a:r>
              <a:rPr lang="en-US" sz="2800" dirty="0"/>
              <a:t>. ” To be American is, for Whitman,  not limited to one single nationality: all nationalities – and as a logical consequence all races, since “race” in 19</a:t>
            </a:r>
            <a:r>
              <a:rPr lang="en-US" sz="2800" baseline="30000" dirty="0"/>
              <a:t>th</a:t>
            </a:r>
            <a:r>
              <a:rPr lang="en-US" sz="2800" dirty="0"/>
              <a:t>-century thinking was strictly connected to a specific national identity – have an equal legitimacy within the sphere of “</a:t>
            </a:r>
            <a:r>
              <a:rPr lang="en-US" sz="2800" dirty="0" err="1"/>
              <a:t>Americanness</a:t>
            </a:r>
            <a:r>
              <a:rPr lang="en-US" sz="2800" dirty="0"/>
              <a:t>”:  “America is the race of races.”</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r>
              <a:rPr lang="en-US" sz="3200" b="1" dirty="0"/>
              <a:t>WHITMAN AND AMERICAN SLAVERY</a:t>
            </a:r>
          </a:p>
        </p:txBody>
      </p:sp>
      <p:sp>
        <p:nvSpPr>
          <p:cNvPr id="3" name="Segnaposto contenuto 2"/>
          <p:cNvSpPr>
            <a:spLocks noGrp="1"/>
          </p:cNvSpPr>
          <p:nvPr>
            <p:ph idx="1"/>
          </p:nvPr>
        </p:nvSpPr>
        <p:spPr>
          <a:xfrm>
            <a:off x="457200" y="1357298"/>
            <a:ext cx="8229600" cy="5500702"/>
          </a:xfrm>
        </p:spPr>
        <p:txBody>
          <a:bodyPr>
            <a:noAutofit/>
          </a:bodyPr>
          <a:lstStyle/>
          <a:p>
            <a:pPr>
              <a:buNone/>
            </a:pPr>
            <a:r>
              <a:rPr lang="en-US" sz="3200" dirty="0"/>
              <a:t>In the Preface Whitman sets the terms of the new American poetry, whose main feature has to be </a:t>
            </a:r>
            <a:r>
              <a:rPr lang="en-US" sz="3200" b="1" dirty="0">
                <a:solidFill>
                  <a:srgbClr val="FF0000"/>
                </a:solidFill>
              </a:rPr>
              <a:t>inclusiveness</a:t>
            </a:r>
            <a:r>
              <a:rPr lang="en-US" sz="3200" dirty="0"/>
              <a:t>. Everything is a legitimate object of poetry, included the harshest aspects of American life, such as slavery, which is represented through its defenders and its opponents:  “slavery and the tremulous spreading of hands to protect it, and the </a:t>
            </a:r>
            <a:r>
              <a:rPr lang="en-US" sz="3200" b="1" dirty="0">
                <a:solidFill>
                  <a:srgbClr val="FF0000"/>
                </a:solidFill>
              </a:rPr>
              <a:t>stern opposition to it which shall never cease </a:t>
            </a:r>
            <a:r>
              <a:rPr lang="en-US" sz="3200" dirty="0"/>
              <a:t>till it ceases or the speaking of tongues and the moving of lips cease.”</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en-US" b="1" dirty="0"/>
              <a:t>THE BARD OF EQUALITY</a:t>
            </a:r>
          </a:p>
        </p:txBody>
      </p:sp>
      <p:sp>
        <p:nvSpPr>
          <p:cNvPr id="3" name="Segnaposto contenuto 2"/>
          <p:cNvSpPr>
            <a:spLocks noGrp="1"/>
          </p:cNvSpPr>
          <p:nvPr>
            <p:ph idx="1"/>
          </p:nvPr>
        </p:nvSpPr>
        <p:spPr/>
        <p:txBody>
          <a:bodyPr/>
          <a:lstStyle/>
          <a:p>
            <a:pPr>
              <a:spcBef>
                <a:spcPts val="0"/>
              </a:spcBef>
              <a:buNone/>
            </a:pPr>
            <a:r>
              <a:rPr lang="en-US" dirty="0"/>
              <a:t>In “Song of Myself” Whitman repeatedly stresses how for any race or ethnicity (and gender, and social class…) is equally relevant for him, with no exception: </a:t>
            </a:r>
          </a:p>
          <a:p>
            <a:pPr>
              <a:spcBef>
                <a:spcPts val="0"/>
              </a:spcBef>
              <a:buNone/>
            </a:pPr>
            <a:endParaRPr lang="en-US" dirty="0"/>
          </a:p>
          <a:p>
            <a:pPr>
              <a:spcBef>
                <a:spcPts val="0"/>
              </a:spcBef>
              <a:buNone/>
            </a:pPr>
            <a:r>
              <a:rPr lang="en-US" dirty="0"/>
              <a:t>Growing among black folks as among white</a:t>
            </a:r>
          </a:p>
          <a:p>
            <a:pPr>
              <a:spcBef>
                <a:spcPts val="0"/>
              </a:spcBef>
              <a:buNone/>
            </a:pPr>
            <a:r>
              <a:rPr lang="en-US" b="1" dirty="0" err="1">
                <a:solidFill>
                  <a:srgbClr val="FF0000"/>
                </a:solidFill>
              </a:rPr>
              <a:t>Kanuck</a:t>
            </a:r>
            <a:r>
              <a:rPr lang="en-US" b="1" dirty="0">
                <a:solidFill>
                  <a:srgbClr val="FF0000"/>
                </a:solidFill>
              </a:rPr>
              <a:t>, Tuckahoe, Congressman, Cuff</a:t>
            </a:r>
            <a:r>
              <a:rPr lang="en-US" dirty="0"/>
              <a:t>, I give them the same, I receive them the same.</a:t>
            </a:r>
          </a:p>
          <a:p>
            <a:pPr>
              <a:spcBef>
                <a:spcPts val="0"/>
              </a:spcBef>
              <a:buNone/>
            </a:pPr>
            <a:endParaRPr lang="en-US" dirty="0"/>
          </a:p>
          <a:p>
            <a:pPr>
              <a:spcBef>
                <a:spcPts val="0"/>
              </a:spcBef>
              <a:buNone/>
            </a:pPr>
            <a:r>
              <a:rPr lang="en-US" dirty="0"/>
              <a:t>[“</a:t>
            </a:r>
            <a:r>
              <a:rPr lang="en-US" dirty="0" err="1"/>
              <a:t>Kanuck</a:t>
            </a:r>
            <a:r>
              <a:rPr lang="en-US" dirty="0"/>
              <a:t>” stands for “French Canadian,” “Tuckahoe” is a Native name used to refer to (white) Southern Virginians, “Congressman” is of course a white man in power,  and “Cuff” means “Black”] </a:t>
            </a:r>
          </a:p>
          <a:p>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en-US" b="1" dirty="0"/>
              <a:t>NATIVES AND BLACKS</a:t>
            </a:r>
          </a:p>
        </p:txBody>
      </p:sp>
      <p:sp>
        <p:nvSpPr>
          <p:cNvPr id="3" name="Segnaposto contenuto 2"/>
          <p:cNvSpPr>
            <a:spLocks noGrp="1"/>
          </p:cNvSpPr>
          <p:nvPr>
            <p:ph idx="1"/>
          </p:nvPr>
        </p:nvSpPr>
        <p:spPr/>
        <p:txBody>
          <a:bodyPr>
            <a:normAutofit lnSpcReduction="10000"/>
          </a:bodyPr>
          <a:lstStyle/>
          <a:p>
            <a:r>
              <a:rPr lang="en-US" dirty="0"/>
              <a:t>In two consecutive stanzas Whitman elaborates his attitude towards Natives and Blacks.</a:t>
            </a:r>
          </a:p>
          <a:p>
            <a:r>
              <a:rPr lang="en-US" dirty="0"/>
              <a:t>He portrays the marriage between “a </a:t>
            </a:r>
            <a:r>
              <a:rPr lang="en-US" b="1" dirty="0">
                <a:solidFill>
                  <a:srgbClr val="FF0000"/>
                </a:solidFill>
              </a:rPr>
              <a:t>trapper</a:t>
            </a:r>
            <a:r>
              <a:rPr lang="en-US" dirty="0"/>
              <a:t>” and a “</a:t>
            </a:r>
            <a:r>
              <a:rPr lang="en-US" b="1" dirty="0">
                <a:solidFill>
                  <a:srgbClr val="FF0000"/>
                </a:solidFill>
              </a:rPr>
              <a:t>red girl</a:t>
            </a:r>
            <a:r>
              <a:rPr lang="en-US" dirty="0"/>
              <a:t>,” attended by her father and his friends, as a sort of peaceful (and utopian, we could say) </a:t>
            </a:r>
            <a:r>
              <a:rPr lang="en-US" b="1" dirty="0">
                <a:solidFill>
                  <a:srgbClr val="FF0000"/>
                </a:solidFill>
              </a:rPr>
              <a:t>harmonization</a:t>
            </a:r>
            <a:r>
              <a:rPr lang="en-US" dirty="0"/>
              <a:t> of the two cultures and races (and at that time </a:t>
            </a:r>
            <a:r>
              <a:rPr lang="en-US" b="1" dirty="0">
                <a:solidFill>
                  <a:srgbClr val="FF0000"/>
                </a:solidFill>
              </a:rPr>
              <a:t>miscegenation</a:t>
            </a:r>
            <a:r>
              <a:rPr lang="en-US" dirty="0"/>
              <a:t> was considered a </a:t>
            </a:r>
            <a:r>
              <a:rPr lang="en-US"/>
              <a:t>threat to </a:t>
            </a:r>
            <a:r>
              <a:rPr lang="en-US" dirty="0"/>
              <a:t>the “purity” of the white race).</a:t>
            </a:r>
          </a:p>
          <a:p>
            <a:r>
              <a:rPr lang="en-US" dirty="0"/>
              <a:t>In the following stanza he describes a “</a:t>
            </a:r>
            <a:r>
              <a:rPr lang="en-US" b="1" dirty="0">
                <a:solidFill>
                  <a:srgbClr val="FF0000"/>
                </a:solidFill>
              </a:rPr>
              <a:t>runaway slave</a:t>
            </a:r>
            <a:r>
              <a:rPr lang="en-US" dirty="0"/>
              <a:t>” who comes to the poet’s house and is accepted and protected by him (even of there is a slightly </a:t>
            </a:r>
            <a:r>
              <a:rPr lang="en-US" b="1" dirty="0">
                <a:solidFill>
                  <a:srgbClr val="FF0000"/>
                </a:solidFill>
              </a:rPr>
              <a:t>racist tone </a:t>
            </a:r>
            <a:r>
              <a:rPr lang="en-US" dirty="0"/>
              <a:t>in the slave’s “revolving eyes” and “awkwardness” that catch the poet’s attention):  the slave is allowed to sit “next to me at table,” with the rifle standing in a corner,  because the poet feels no fear or hostility.</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533400"/>
            <a:ext cx="8229600" cy="752460"/>
          </a:xfrm>
        </p:spPr>
        <p:txBody>
          <a:bodyPr/>
          <a:lstStyle/>
          <a:p>
            <a:r>
              <a:rPr lang="en-US" b="1" dirty="0"/>
              <a:t>ATTRACTION FOR THE OTHER</a:t>
            </a:r>
          </a:p>
        </p:txBody>
      </p:sp>
      <p:sp>
        <p:nvSpPr>
          <p:cNvPr id="3" name="Segnaposto contenuto 2"/>
          <p:cNvSpPr>
            <a:spLocks noGrp="1"/>
          </p:cNvSpPr>
          <p:nvPr>
            <p:ph idx="1"/>
          </p:nvPr>
        </p:nvSpPr>
        <p:spPr>
          <a:xfrm>
            <a:off x="457200" y="1214422"/>
            <a:ext cx="8229600" cy="5429288"/>
          </a:xfrm>
        </p:spPr>
        <p:txBody>
          <a:bodyPr>
            <a:normAutofit fontScale="25000" lnSpcReduction="20000"/>
          </a:bodyPr>
          <a:lstStyle/>
          <a:p>
            <a:pPr>
              <a:buNone/>
            </a:pPr>
            <a:r>
              <a:rPr lang="en-US" sz="6000" dirty="0"/>
              <a:t>Some lines below Whitman totally reverses the power relations between Blacks and whites when he falls prey of a strong attraction for a “Negro” riding a horse carriage:</a:t>
            </a:r>
          </a:p>
          <a:p>
            <a:pPr>
              <a:buNone/>
            </a:pPr>
            <a:endParaRPr lang="en-US" sz="6000" dirty="0"/>
          </a:p>
          <a:p>
            <a:pPr>
              <a:buNone/>
            </a:pPr>
            <a:r>
              <a:rPr lang="en-US" sz="6000" dirty="0"/>
              <a:t>The negro holds firmly the reins of his four horses. . . . […]</a:t>
            </a:r>
          </a:p>
          <a:p>
            <a:pPr>
              <a:buNone/>
            </a:pPr>
            <a:r>
              <a:rPr lang="en-US" sz="6000" dirty="0"/>
              <a:t>	[…]</a:t>
            </a:r>
          </a:p>
          <a:p>
            <a:pPr>
              <a:buNone/>
            </a:pPr>
            <a:r>
              <a:rPr lang="en-US" sz="6000" dirty="0"/>
              <a:t>His blue shirt exposes his ample neck and breast and loosens over his </a:t>
            </a:r>
            <a:r>
              <a:rPr lang="en-US" sz="6000" dirty="0" err="1"/>
              <a:t>hipband</a:t>
            </a:r>
            <a:r>
              <a:rPr lang="en-US" sz="6000" dirty="0"/>
              <a:t>,</a:t>
            </a:r>
          </a:p>
          <a:p>
            <a:pPr>
              <a:buNone/>
            </a:pPr>
            <a:r>
              <a:rPr lang="en-US" sz="6000" dirty="0"/>
              <a:t>His glance is </a:t>
            </a:r>
            <a:r>
              <a:rPr lang="en-US" sz="6000" b="1" dirty="0">
                <a:solidFill>
                  <a:srgbClr val="FF0000"/>
                </a:solidFill>
              </a:rPr>
              <a:t>calm and commanding</a:t>
            </a:r>
            <a:r>
              <a:rPr lang="en-US" sz="6000" dirty="0"/>
              <a:t>. . . . […]</a:t>
            </a:r>
          </a:p>
          <a:p>
            <a:pPr>
              <a:buNone/>
            </a:pPr>
            <a:r>
              <a:rPr lang="en-US" sz="6000" dirty="0"/>
              <a:t>	[…]</a:t>
            </a:r>
          </a:p>
          <a:p>
            <a:pPr>
              <a:buNone/>
            </a:pPr>
            <a:endParaRPr lang="en-US" sz="6000" dirty="0"/>
          </a:p>
          <a:p>
            <a:pPr>
              <a:buNone/>
            </a:pPr>
            <a:r>
              <a:rPr lang="en-US" sz="6000" dirty="0"/>
              <a:t>I behold the picturesque giant and love him… and I do not stop there,</a:t>
            </a:r>
          </a:p>
          <a:p>
            <a:pPr>
              <a:buNone/>
            </a:pPr>
            <a:r>
              <a:rPr lang="en-US" sz="6000" dirty="0"/>
              <a:t>I go with the team also.</a:t>
            </a:r>
          </a:p>
          <a:p>
            <a:pPr>
              <a:buNone/>
            </a:pPr>
            <a:endParaRPr lang="en-US" sz="6000" dirty="0"/>
          </a:p>
          <a:p>
            <a:pPr>
              <a:buNone/>
            </a:pPr>
            <a:r>
              <a:rPr lang="en-US" sz="6000" dirty="0"/>
              <a:t>Here Whitman puts himself in a position of </a:t>
            </a:r>
            <a:r>
              <a:rPr lang="en-US" sz="6000" b="1" dirty="0">
                <a:solidFill>
                  <a:srgbClr val="FF0000"/>
                </a:solidFill>
              </a:rPr>
              <a:t>total dependence from the “Negro,” </a:t>
            </a:r>
            <a:r>
              <a:rPr lang="en-US" sz="6000" dirty="0"/>
              <a:t>by becoming a member of the “team” of horses: he accepts to be literally “guided” by an African American, represented as a figure of power, “calm and  commanding.”</a:t>
            </a:r>
          </a:p>
          <a:p>
            <a:pPr>
              <a:buNone/>
            </a:pPr>
            <a:endParaRPr lang="en-US" sz="6000" dirty="0"/>
          </a:p>
          <a:p>
            <a:pPr>
              <a:buNone/>
            </a:pPr>
            <a:r>
              <a:rPr lang="en-US" sz="6000" dirty="0"/>
              <a:t>In another passage, he even become a slave himself:</a:t>
            </a:r>
          </a:p>
          <a:p>
            <a:pPr>
              <a:buNone/>
            </a:pPr>
            <a:endParaRPr lang="en-US" sz="6000" dirty="0"/>
          </a:p>
          <a:p>
            <a:pPr>
              <a:buNone/>
            </a:pPr>
            <a:r>
              <a:rPr lang="en-US" sz="6000" b="1" dirty="0">
                <a:solidFill>
                  <a:srgbClr val="FF0000"/>
                </a:solidFill>
              </a:rPr>
              <a:t>I am the hounded slave </a:t>
            </a:r>
            <a:r>
              <a:rPr lang="en-US" sz="6000" dirty="0"/>
              <a:t>. . . I wince at the bite of the dogs,</a:t>
            </a:r>
          </a:p>
          <a:p>
            <a:pPr>
              <a:buNone/>
            </a:pPr>
            <a:r>
              <a:rPr lang="en-US" sz="6000" dirty="0"/>
              <a:t>Hell and despair are upon me. . . crack and again crack the marksmen,</a:t>
            </a:r>
          </a:p>
          <a:p>
            <a:pPr>
              <a:buNone/>
            </a:pPr>
            <a:r>
              <a:rPr lang="en-US" sz="6000" dirty="0"/>
              <a:t>I clutch the rails of the fence . . . my gore dribs thinned with the ooze of my skin,</a:t>
            </a:r>
          </a:p>
          <a:p>
            <a:pPr>
              <a:buNone/>
            </a:pPr>
            <a:r>
              <a:rPr lang="en-US" sz="6000" dirty="0"/>
              <a:t>I fall on the weeds and stones,</a:t>
            </a:r>
          </a:p>
          <a:p>
            <a:pPr>
              <a:buNone/>
            </a:pPr>
            <a:r>
              <a:rPr lang="en-US" sz="6000" dirty="0"/>
              <a:t>The riders spur their unwilling horses and haul close,</a:t>
            </a:r>
          </a:p>
          <a:p>
            <a:pPr>
              <a:buNone/>
            </a:pPr>
            <a:r>
              <a:rPr lang="en-US" sz="6000" dirty="0"/>
              <a:t>They taunt my dizzy ears. . . </a:t>
            </a:r>
            <a:r>
              <a:rPr lang="en-US" sz="6000" b="1" dirty="0">
                <a:solidFill>
                  <a:srgbClr val="FF0000"/>
                </a:solidFill>
              </a:rPr>
              <a:t>they beat me violently over the head with their whip-stocks</a:t>
            </a:r>
            <a:r>
              <a:rPr lang="en-US" sz="6000" dirty="0"/>
              <a:t>.</a:t>
            </a:r>
          </a:p>
          <a:p>
            <a:pPr>
              <a:buNone/>
            </a:pPr>
            <a:endParaRPr lang="en-US" sz="5600" dirty="0"/>
          </a:p>
          <a:p>
            <a:pPr>
              <a:buNone/>
            </a:pPr>
            <a:endParaRPr lang="en-US" sz="5600" dirty="0"/>
          </a:p>
          <a:p>
            <a:pPr>
              <a:buNone/>
            </a:pPr>
            <a:endParaRPr lang="en-US" sz="5600" dirty="0"/>
          </a:p>
          <a:p>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en-US" b="1" dirty="0"/>
              <a:t>A HYMN TO DIVERSITY</a:t>
            </a:r>
          </a:p>
        </p:txBody>
      </p:sp>
      <p:sp>
        <p:nvSpPr>
          <p:cNvPr id="3" name="Segnaposto contenuto 2"/>
          <p:cNvSpPr>
            <a:spLocks noGrp="1"/>
          </p:cNvSpPr>
          <p:nvPr>
            <p:ph idx="1"/>
          </p:nvPr>
        </p:nvSpPr>
        <p:spPr>
          <a:xfrm>
            <a:off x="457200" y="1600200"/>
            <a:ext cx="8229600" cy="5257800"/>
          </a:xfrm>
        </p:spPr>
        <p:txBody>
          <a:bodyPr>
            <a:normAutofit fontScale="85000" lnSpcReduction="20000"/>
          </a:bodyPr>
          <a:lstStyle/>
          <a:p>
            <a:pPr>
              <a:buNone/>
            </a:pPr>
            <a:r>
              <a:rPr lang="en-US" dirty="0"/>
              <a:t>Not only does Whitman feels attraction for the other – he explicitly celebrates diversity as such as something that constitutes his own identity.  He participates</a:t>
            </a:r>
          </a:p>
          <a:p>
            <a:pPr>
              <a:buNone/>
            </a:pPr>
            <a:endParaRPr lang="en-US" dirty="0"/>
          </a:p>
          <a:p>
            <a:pPr>
              <a:buNone/>
            </a:pPr>
            <a:r>
              <a:rPr lang="en-US" dirty="0"/>
              <a:t>Of </a:t>
            </a:r>
            <a:r>
              <a:rPr lang="en-US" b="1" dirty="0">
                <a:solidFill>
                  <a:srgbClr val="FF0000"/>
                </a:solidFill>
              </a:rPr>
              <a:t>every hue and trade and rank, of every caste and religion</a:t>
            </a:r>
            <a:r>
              <a:rPr lang="en-US" dirty="0"/>
              <a:t>,</a:t>
            </a:r>
          </a:p>
          <a:p>
            <a:pPr>
              <a:buNone/>
            </a:pPr>
            <a:r>
              <a:rPr lang="en-US" dirty="0"/>
              <a:t>Not merely of the New World but of Africa Europe or Asia. . . a wandering savage,</a:t>
            </a:r>
          </a:p>
          <a:p>
            <a:r>
              <a:rPr lang="en-US" dirty="0"/>
              <a:t>[…]</a:t>
            </a:r>
          </a:p>
          <a:p>
            <a:pPr>
              <a:buNone/>
            </a:pPr>
            <a:r>
              <a:rPr lang="en-US" b="1" dirty="0">
                <a:solidFill>
                  <a:srgbClr val="FF0000"/>
                </a:solidFill>
              </a:rPr>
              <a:t>I resist anything better than my own diversity</a:t>
            </a:r>
          </a:p>
          <a:p>
            <a:pPr>
              <a:buNone/>
            </a:pPr>
            <a:endParaRPr lang="en-US" dirty="0"/>
          </a:p>
          <a:p>
            <a:pPr>
              <a:buNone/>
            </a:pPr>
            <a:r>
              <a:rPr lang="en-US" dirty="0"/>
              <a:t>He comes to be the spokesman for all the people who have been excluded both from society and culture:</a:t>
            </a:r>
          </a:p>
          <a:p>
            <a:pPr>
              <a:buNone/>
            </a:pPr>
            <a:endParaRPr lang="en-US" dirty="0"/>
          </a:p>
          <a:p>
            <a:pPr>
              <a:buNone/>
            </a:pPr>
            <a:r>
              <a:rPr lang="en-US" dirty="0"/>
              <a:t>Through me many long dumb voices,</a:t>
            </a:r>
          </a:p>
          <a:p>
            <a:pPr>
              <a:buNone/>
            </a:pPr>
            <a:r>
              <a:rPr lang="en-US" dirty="0"/>
              <a:t>Voices of the interminable generations of </a:t>
            </a:r>
            <a:r>
              <a:rPr lang="en-US" b="1" dirty="0">
                <a:solidFill>
                  <a:srgbClr val="FF0000"/>
                </a:solidFill>
              </a:rPr>
              <a:t>slaves</a:t>
            </a:r>
            <a:r>
              <a:rPr lang="en-US" dirty="0"/>
              <a:t>,</a:t>
            </a:r>
          </a:p>
          <a:p>
            <a:pPr>
              <a:buNone/>
            </a:pPr>
            <a:r>
              <a:rPr lang="en-US" dirty="0"/>
              <a:t>Voices of </a:t>
            </a:r>
            <a:r>
              <a:rPr lang="en-US" b="1" dirty="0">
                <a:solidFill>
                  <a:srgbClr val="FF0000"/>
                </a:solidFill>
              </a:rPr>
              <a:t>prostitutes</a:t>
            </a:r>
            <a:r>
              <a:rPr lang="en-US" dirty="0"/>
              <a:t> and of </a:t>
            </a:r>
            <a:r>
              <a:rPr lang="en-US" b="1" dirty="0">
                <a:solidFill>
                  <a:srgbClr val="FF0000"/>
                </a:solidFill>
              </a:rPr>
              <a:t>deformed persons</a:t>
            </a:r>
            <a:r>
              <a:rPr lang="en-US" dirty="0"/>
              <a:t>,</a:t>
            </a:r>
          </a:p>
          <a:p>
            <a:pPr>
              <a:buNone/>
            </a:pPr>
            <a:r>
              <a:rPr lang="en-US" dirty="0"/>
              <a:t>Voices of the </a:t>
            </a:r>
            <a:r>
              <a:rPr lang="en-US" b="1" dirty="0">
                <a:solidFill>
                  <a:srgbClr val="FF0000"/>
                </a:solidFill>
              </a:rPr>
              <a:t>diseased</a:t>
            </a:r>
            <a:r>
              <a:rPr lang="en-US" dirty="0"/>
              <a:t> and </a:t>
            </a:r>
            <a:r>
              <a:rPr lang="en-US" b="1" dirty="0">
                <a:solidFill>
                  <a:srgbClr val="FF0000"/>
                </a:solidFill>
              </a:rPr>
              <a:t>despairing</a:t>
            </a:r>
            <a:r>
              <a:rPr lang="en-US" dirty="0"/>
              <a:t>,  and of </a:t>
            </a:r>
            <a:r>
              <a:rPr lang="en-US" b="1" dirty="0">
                <a:solidFill>
                  <a:srgbClr val="FF0000"/>
                </a:solidFill>
              </a:rPr>
              <a:t>thieves</a:t>
            </a:r>
            <a:r>
              <a:rPr lang="en-US" dirty="0"/>
              <a:t> and </a:t>
            </a:r>
            <a:r>
              <a:rPr lang="en-US" b="1" dirty="0">
                <a:solidFill>
                  <a:srgbClr val="FF0000"/>
                </a:solidFill>
              </a:rPr>
              <a:t>dwarfs</a:t>
            </a:r>
          </a:p>
          <a:p>
            <a:pPr>
              <a:buNone/>
            </a:pPr>
            <a:endParaRPr lang="en-US" dirty="0"/>
          </a:p>
          <a:p>
            <a:pPr>
              <a:buNone/>
            </a:pPr>
            <a:endParaRPr lang="en-US" dirty="0"/>
          </a:p>
          <a:p>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r>
              <a:rPr lang="en-US" b="1" dirty="0"/>
              <a:t>EMBRACING CONTRADICTIONS</a:t>
            </a:r>
          </a:p>
        </p:txBody>
      </p:sp>
      <p:sp>
        <p:nvSpPr>
          <p:cNvPr id="3" name="Segnaposto contenuto 2"/>
          <p:cNvSpPr>
            <a:spLocks noGrp="1"/>
          </p:cNvSpPr>
          <p:nvPr>
            <p:ph idx="1"/>
          </p:nvPr>
        </p:nvSpPr>
        <p:spPr/>
        <p:txBody>
          <a:bodyPr>
            <a:normAutofit lnSpcReduction="10000"/>
          </a:bodyPr>
          <a:lstStyle/>
          <a:p>
            <a:pPr>
              <a:buNone/>
            </a:pPr>
            <a:r>
              <a:rPr lang="en-US" dirty="0"/>
              <a:t>Towards the end of the poem, Whitman makes his final statement: he, as the embodiment of America, contains everything – meaning that all the contradictions of American society (slavery ands the exploitation of natives included) can be somehow controlled and defused:</a:t>
            </a:r>
          </a:p>
          <a:p>
            <a:pPr>
              <a:buNone/>
            </a:pPr>
            <a:endParaRPr lang="en-US" dirty="0"/>
          </a:p>
          <a:p>
            <a:pPr>
              <a:buNone/>
            </a:pPr>
            <a:r>
              <a:rPr lang="en-US" b="1" dirty="0">
                <a:solidFill>
                  <a:srgbClr val="FF0000"/>
                </a:solidFill>
              </a:rPr>
              <a:t>Do I contradict myself?</a:t>
            </a:r>
          </a:p>
          <a:p>
            <a:pPr>
              <a:buNone/>
            </a:pPr>
            <a:r>
              <a:rPr lang="en-US" b="1" dirty="0">
                <a:solidFill>
                  <a:srgbClr val="FF0000"/>
                </a:solidFill>
              </a:rPr>
              <a:t>Very well then. . . I contradict myself;</a:t>
            </a:r>
          </a:p>
          <a:p>
            <a:pPr>
              <a:buNone/>
            </a:pPr>
            <a:r>
              <a:rPr lang="en-US" b="1" dirty="0">
                <a:solidFill>
                  <a:srgbClr val="FF0000"/>
                </a:solidFill>
              </a:rPr>
              <a:t>I am large. . . I contain multitudes.</a:t>
            </a:r>
          </a:p>
          <a:p>
            <a:pPr>
              <a:buNone/>
            </a:pPr>
            <a:endParaRPr lang="en-US" dirty="0"/>
          </a:p>
          <a:p>
            <a:pPr>
              <a:buNone/>
            </a:pPr>
            <a:r>
              <a:rPr lang="en-US" dirty="0"/>
              <a:t>But this strategy of containment will not work for long – five years later, the Civil War </a:t>
            </a:r>
            <a:r>
              <a:rPr lang="en-US"/>
              <a:t>will break </a:t>
            </a:r>
            <a:r>
              <a:rPr lang="en-US" dirty="0"/>
              <a:t>out…</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r>
              <a:rPr lang="it-IT" b="1" dirty="0"/>
              <a:t>BIRTHING AMERICAN POETRY</a:t>
            </a:r>
          </a:p>
        </p:txBody>
      </p:sp>
      <p:sp>
        <p:nvSpPr>
          <p:cNvPr id="3" name="Segnaposto contenuto 2"/>
          <p:cNvSpPr>
            <a:spLocks noGrp="1"/>
          </p:cNvSpPr>
          <p:nvPr>
            <p:ph idx="1"/>
          </p:nvPr>
        </p:nvSpPr>
        <p:spPr/>
        <p:txBody>
          <a:bodyPr>
            <a:normAutofit fontScale="92500"/>
          </a:bodyPr>
          <a:lstStyle/>
          <a:p>
            <a:pPr marL="0" indent="0">
              <a:buNone/>
            </a:pPr>
            <a:r>
              <a:rPr lang="en-US" sz="3200" dirty="0"/>
              <a:t>First edition of Whitman’s </a:t>
            </a:r>
            <a:r>
              <a:rPr lang="en-US" sz="3200" i="1" dirty="0"/>
              <a:t>Leaves of Grass</a:t>
            </a:r>
            <a:r>
              <a:rPr lang="en-US" sz="3200" dirty="0"/>
              <a:t> (published on or around July 4, 1855): symbolic </a:t>
            </a:r>
            <a:r>
              <a:rPr lang="en-US" sz="3200" b="1" dirty="0">
                <a:solidFill>
                  <a:srgbClr val="FF0000"/>
                </a:solidFill>
              </a:rPr>
              <a:t>birth of American poetr</a:t>
            </a:r>
            <a:r>
              <a:rPr lang="en-US" sz="3200" b="1" dirty="0"/>
              <a:t>y</a:t>
            </a:r>
            <a:r>
              <a:rPr lang="en-US" sz="3200" dirty="0"/>
              <a:t>. Poets like </a:t>
            </a:r>
            <a:r>
              <a:rPr lang="en-US" sz="3200" b="1" dirty="0">
                <a:solidFill>
                  <a:srgbClr val="FF0000"/>
                </a:solidFill>
              </a:rPr>
              <a:t>Anne Bradstreet</a:t>
            </a:r>
            <a:r>
              <a:rPr lang="en-US" sz="3200" dirty="0">
                <a:solidFill>
                  <a:srgbClr val="FF0000"/>
                </a:solidFill>
              </a:rPr>
              <a:t> </a:t>
            </a:r>
            <a:r>
              <a:rPr lang="en-US" sz="3200" dirty="0"/>
              <a:t>and </a:t>
            </a:r>
            <a:r>
              <a:rPr lang="en-US" sz="3200" b="1" dirty="0">
                <a:solidFill>
                  <a:srgbClr val="FF0000"/>
                </a:solidFill>
              </a:rPr>
              <a:t>Edward Taylor</a:t>
            </a:r>
            <a:r>
              <a:rPr lang="en-US" sz="3200" dirty="0"/>
              <a:t>, in Puritan New England, or </a:t>
            </a:r>
            <a:r>
              <a:rPr lang="en-US" sz="3200" b="1" dirty="0">
                <a:solidFill>
                  <a:srgbClr val="FF0000"/>
                </a:solidFill>
              </a:rPr>
              <a:t>William Cullen Bryant</a:t>
            </a:r>
            <a:r>
              <a:rPr lang="en-US" sz="3200" dirty="0">
                <a:solidFill>
                  <a:srgbClr val="FF0000"/>
                </a:solidFill>
              </a:rPr>
              <a:t> </a:t>
            </a:r>
            <a:r>
              <a:rPr lang="en-US" sz="3200" dirty="0"/>
              <a:t>and </a:t>
            </a:r>
            <a:r>
              <a:rPr lang="en-US" sz="3200" b="1" dirty="0">
                <a:solidFill>
                  <a:srgbClr val="FF0000"/>
                </a:solidFill>
              </a:rPr>
              <a:t>Henry Wadsworth Longfellow</a:t>
            </a:r>
            <a:r>
              <a:rPr lang="en-US" sz="3200" dirty="0"/>
              <a:t>, did not invent a distinctive </a:t>
            </a:r>
            <a:r>
              <a:rPr lang="en-US" sz="3200" b="1" dirty="0">
                <a:solidFill>
                  <a:srgbClr val="FF0000"/>
                </a:solidFill>
              </a:rPr>
              <a:t>American poetic language</a:t>
            </a:r>
            <a:r>
              <a:rPr lang="en-US" sz="3200" dirty="0"/>
              <a:t>.  </a:t>
            </a:r>
            <a:r>
              <a:rPr lang="en-US" sz="3200" b="1" dirty="0">
                <a:solidFill>
                  <a:srgbClr val="FF0000"/>
                </a:solidFill>
              </a:rPr>
              <a:t>Edgar Allan Poe</a:t>
            </a:r>
            <a:r>
              <a:rPr lang="en-US" sz="3200" dirty="0"/>
              <a:t> tried to define a precise </a:t>
            </a:r>
            <a:r>
              <a:rPr lang="en-US" sz="3200" b="1" dirty="0">
                <a:solidFill>
                  <a:srgbClr val="FF0000"/>
                </a:solidFill>
              </a:rPr>
              <a:t>literary aesthetics</a:t>
            </a:r>
            <a:r>
              <a:rPr lang="en-US" sz="3200" dirty="0"/>
              <a:t>, but was not interested in giving it a “national” shape – his vision was that of an “art for art’s sake.”</a:t>
            </a:r>
            <a:endParaRPr lang="it-IT" sz="3200" dirty="0"/>
          </a:p>
          <a:p>
            <a:endParaRPr lang="it-IT" dirty="0"/>
          </a:p>
        </p:txBody>
      </p:sp>
    </p:spTree>
    <p:extLst>
      <p:ext uri="{BB962C8B-B14F-4D97-AF65-F5344CB8AC3E}">
        <p14:creationId xmlns:p14="http://schemas.microsoft.com/office/powerpoint/2010/main" val="50611951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b="1" dirty="0"/>
              <a:t>THE BIRTH OF A POET</a:t>
            </a:r>
          </a:p>
        </p:txBody>
      </p:sp>
      <p:sp>
        <p:nvSpPr>
          <p:cNvPr id="3" name="Segnaposto contenuto 2"/>
          <p:cNvSpPr>
            <a:spLocks noGrp="1"/>
          </p:cNvSpPr>
          <p:nvPr>
            <p:ph idx="1"/>
          </p:nvPr>
        </p:nvSpPr>
        <p:spPr>
          <a:xfrm>
            <a:off x="457200" y="1600200"/>
            <a:ext cx="8229600" cy="5069160"/>
          </a:xfrm>
        </p:spPr>
        <p:txBody>
          <a:bodyPr>
            <a:normAutofit lnSpcReduction="10000"/>
          </a:bodyPr>
          <a:lstStyle/>
          <a:p>
            <a:pPr marL="0" indent="0">
              <a:buNone/>
            </a:pPr>
            <a:r>
              <a:rPr lang="en-US" dirty="0"/>
              <a:t>1855 </a:t>
            </a:r>
            <a:r>
              <a:rPr lang="en-US" i="1" dirty="0"/>
              <a:t>Leaves of Grass</a:t>
            </a:r>
            <a:r>
              <a:rPr lang="en-US" dirty="0"/>
              <a:t>:</a:t>
            </a:r>
            <a:r>
              <a:rPr lang="en-US" i="1" dirty="0"/>
              <a:t> </a:t>
            </a:r>
            <a:r>
              <a:rPr lang="en-US" dirty="0"/>
              <a:t>birth of Walt Whitman as a poet – an American poet.</a:t>
            </a:r>
          </a:p>
          <a:p>
            <a:pPr marL="0" indent="0">
              <a:buNone/>
            </a:pPr>
            <a:r>
              <a:rPr lang="en-US" dirty="0"/>
              <a:t>Influence of </a:t>
            </a:r>
            <a:r>
              <a:rPr lang="en-US" b="1" dirty="0">
                <a:solidFill>
                  <a:srgbClr val="FF0000"/>
                </a:solidFill>
              </a:rPr>
              <a:t>Ralph Waldo Emerson</a:t>
            </a:r>
            <a:r>
              <a:rPr lang="en-US" dirty="0"/>
              <a:t>’s theories about the importance of the poet’s function for the </a:t>
            </a:r>
            <a:r>
              <a:rPr lang="en-US" b="1" dirty="0">
                <a:solidFill>
                  <a:srgbClr val="FF0000"/>
                </a:solidFill>
              </a:rPr>
              <a:t>identity of a nation</a:t>
            </a:r>
            <a:r>
              <a:rPr lang="en-US" dirty="0">
                <a:solidFill>
                  <a:srgbClr val="FF0000"/>
                </a:solidFill>
              </a:rPr>
              <a:t> </a:t>
            </a:r>
            <a:r>
              <a:rPr lang="en-US" dirty="0"/>
              <a:t>(“The birth of a poet is the principal event in chronology” – Emerson, </a:t>
            </a:r>
            <a:r>
              <a:rPr lang="en-US" b="1" dirty="0"/>
              <a:t>“</a:t>
            </a:r>
            <a:r>
              <a:rPr lang="en-US" b="1" dirty="0">
                <a:solidFill>
                  <a:srgbClr val="FF0000"/>
                </a:solidFill>
              </a:rPr>
              <a:t>The Poet,” </a:t>
            </a:r>
            <a:r>
              <a:rPr lang="en-US" dirty="0"/>
              <a:t>1844),</a:t>
            </a:r>
          </a:p>
          <a:p>
            <a:pPr marL="0" indent="0">
              <a:buNone/>
            </a:pPr>
            <a:r>
              <a:rPr lang="en-US" b="1" dirty="0">
                <a:solidFill>
                  <a:srgbClr val="FF0000"/>
                </a:solidFill>
              </a:rPr>
              <a:t>Francis Otto </a:t>
            </a:r>
            <a:r>
              <a:rPr lang="en-US" b="1" dirty="0" err="1">
                <a:solidFill>
                  <a:srgbClr val="FF0000"/>
                </a:solidFill>
              </a:rPr>
              <a:t>Matthiessen’s</a:t>
            </a:r>
            <a:r>
              <a:rPr lang="en-US" b="1" dirty="0">
                <a:solidFill>
                  <a:srgbClr val="FF0000"/>
                </a:solidFill>
              </a:rPr>
              <a:t> </a:t>
            </a:r>
            <a:r>
              <a:rPr lang="en-US" b="1" i="1" dirty="0">
                <a:solidFill>
                  <a:srgbClr val="FF0000"/>
                </a:solidFill>
              </a:rPr>
              <a:t>American Renaissance</a:t>
            </a:r>
            <a:r>
              <a:rPr lang="en-US" b="1" i="1" dirty="0"/>
              <a:t> </a:t>
            </a:r>
            <a:r>
              <a:rPr lang="en-US" dirty="0"/>
              <a:t>(1940): mid-19th-century = (re-)birth of American literature </a:t>
            </a:r>
            <a:r>
              <a:rPr lang="en-US" dirty="0">
                <a:latin typeface="Century Gothic"/>
              </a:rPr>
              <a:t>→ </a:t>
            </a:r>
            <a:r>
              <a:rPr lang="en-US" dirty="0"/>
              <a:t>outlining of the coming of age of American cultural awareness, in the unheard-of forms of Ralph Waldo Emerson’s erratic philosophical essays, </a:t>
            </a:r>
            <a:r>
              <a:rPr lang="en-US" b="1" dirty="0">
                <a:solidFill>
                  <a:srgbClr val="FF0000"/>
                </a:solidFill>
              </a:rPr>
              <a:t>Henry David Thoreau</a:t>
            </a:r>
            <a:r>
              <a:rPr lang="en-US" dirty="0"/>
              <a:t>’s rambling autobiographical writings, </a:t>
            </a:r>
            <a:r>
              <a:rPr lang="en-US" b="1" dirty="0">
                <a:solidFill>
                  <a:srgbClr val="FF0000"/>
                </a:solidFill>
              </a:rPr>
              <a:t>Nathaniel Hawthorne</a:t>
            </a:r>
            <a:r>
              <a:rPr lang="en-US" dirty="0">
                <a:solidFill>
                  <a:srgbClr val="FF0000"/>
                </a:solidFill>
              </a:rPr>
              <a:t> </a:t>
            </a:r>
            <a:r>
              <a:rPr lang="en-US" dirty="0"/>
              <a:t>and </a:t>
            </a:r>
            <a:r>
              <a:rPr lang="en-US" b="1" dirty="0">
                <a:solidFill>
                  <a:srgbClr val="FF0000"/>
                </a:solidFill>
              </a:rPr>
              <a:t>Herman Melville</a:t>
            </a:r>
            <a:r>
              <a:rPr lang="en-US" dirty="0"/>
              <a:t>’s metaphysical narratives, and Whitman’s poems, oxymoronically bardic and individualistic at the same time.</a:t>
            </a:r>
            <a:endParaRPr lang="it-IT" dirty="0"/>
          </a:p>
        </p:txBody>
      </p:sp>
    </p:spTree>
    <p:extLst>
      <p:ext uri="{BB962C8B-B14F-4D97-AF65-F5344CB8AC3E}">
        <p14:creationId xmlns:p14="http://schemas.microsoft.com/office/powerpoint/2010/main" val="242097431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r>
              <a:rPr lang="en-US" b="1" dirty="0"/>
              <a:t>WHITMAN’S MANIFEST DESTINY</a:t>
            </a:r>
          </a:p>
        </p:txBody>
      </p:sp>
      <p:sp>
        <p:nvSpPr>
          <p:cNvPr id="3" name="Segnaposto contenuto 2"/>
          <p:cNvSpPr>
            <a:spLocks noGrp="1"/>
          </p:cNvSpPr>
          <p:nvPr>
            <p:ph idx="1"/>
          </p:nvPr>
        </p:nvSpPr>
        <p:spPr/>
        <p:txBody>
          <a:bodyPr>
            <a:normAutofit fontScale="92500" lnSpcReduction="20000"/>
          </a:bodyPr>
          <a:lstStyle/>
          <a:p>
            <a:pPr>
              <a:buNone/>
            </a:pPr>
            <a:r>
              <a:rPr lang="en-US" dirty="0"/>
              <a:t>Whitman was a close friend of Louis O’Sullivan’s, and participated in the </a:t>
            </a:r>
            <a:r>
              <a:rPr lang="en-US" b="1" dirty="0">
                <a:solidFill>
                  <a:srgbClr val="FF0000"/>
                </a:solidFill>
              </a:rPr>
              <a:t>“Young America” </a:t>
            </a:r>
            <a:r>
              <a:rPr lang="en-US" dirty="0"/>
              <a:t>movement.  He published his first short story in </a:t>
            </a:r>
            <a:r>
              <a:rPr lang="en-US" dirty="0" err="1"/>
              <a:t>O’Sullivan’s</a:t>
            </a:r>
            <a:r>
              <a:rPr lang="en-US" dirty="0"/>
              <a:t> </a:t>
            </a:r>
            <a:r>
              <a:rPr lang="en-US" b="1" i="1" dirty="0">
                <a:solidFill>
                  <a:srgbClr val="FF0000"/>
                </a:solidFill>
              </a:rPr>
              <a:t>Democratic Review</a:t>
            </a:r>
            <a:r>
              <a:rPr lang="en-US" dirty="0"/>
              <a:t>.  He supported the </a:t>
            </a:r>
            <a:r>
              <a:rPr lang="en-US" b="1" dirty="0">
                <a:solidFill>
                  <a:srgbClr val="FF0000"/>
                </a:solidFill>
              </a:rPr>
              <a:t>Free-Soil Party</a:t>
            </a:r>
            <a:r>
              <a:rPr lang="en-US" dirty="0"/>
              <a:t>, which opposed the extension of slavery,  but shared </a:t>
            </a:r>
            <a:r>
              <a:rPr lang="en-US" dirty="0" err="1"/>
              <a:t>O’Sullivan’s</a:t>
            </a:r>
            <a:r>
              <a:rPr lang="en-US" dirty="0"/>
              <a:t> vision of the American nation as incessantly expanding.  This contradiction between Whitman’s democratic radicalism and his celebration of American imperialism was born from the poet’s utopian (or even </a:t>
            </a:r>
            <a:r>
              <a:rPr lang="en-US" i="1" dirty="0" err="1"/>
              <a:t>heterotopian</a:t>
            </a:r>
            <a:r>
              <a:rPr lang="en-US" dirty="0"/>
              <a:t>)</a:t>
            </a:r>
            <a:r>
              <a:rPr lang="en-US" i="1" dirty="0"/>
              <a:t> conception </a:t>
            </a:r>
            <a:r>
              <a:rPr lang="en-US" dirty="0"/>
              <a:t>of America as an almost cosmic entity, which contains everything like a limitless body </a:t>
            </a:r>
            <a:r>
              <a:rPr lang="it-IT" dirty="0"/>
              <a:t>– </a:t>
            </a:r>
            <a:r>
              <a:rPr lang="it-IT" dirty="0" err="1"/>
              <a:t>both</a:t>
            </a:r>
            <a:r>
              <a:rPr lang="it-IT" dirty="0"/>
              <a:t> the </a:t>
            </a:r>
            <a:r>
              <a:rPr lang="it-IT" b="1" i="1" dirty="0">
                <a:solidFill>
                  <a:srgbClr val="FF0000"/>
                </a:solidFill>
              </a:rPr>
              <a:t>body </a:t>
            </a:r>
            <a:r>
              <a:rPr lang="it-IT" b="1" i="1" dirty="0" err="1">
                <a:solidFill>
                  <a:srgbClr val="FF0000"/>
                </a:solidFill>
              </a:rPr>
              <a:t>politic</a:t>
            </a:r>
            <a:r>
              <a:rPr lang="it-IT" dirty="0">
                <a:solidFill>
                  <a:srgbClr val="FF0000"/>
                </a:solidFill>
              </a:rPr>
              <a:t> </a:t>
            </a:r>
            <a:r>
              <a:rPr lang="it-IT" dirty="0"/>
              <a:t>and </a:t>
            </a:r>
            <a:r>
              <a:rPr lang="it-IT" b="1" dirty="0">
                <a:solidFill>
                  <a:srgbClr val="FF0000"/>
                </a:solidFill>
              </a:rPr>
              <a:t>Whitman’s </a:t>
            </a:r>
            <a:r>
              <a:rPr lang="it-IT" b="1" dirty="0" err="1">
                <a:solidFill>
                  <a:srgbClr val="FF0000"/>
                </a:solidFill>
              </a:rPr>
              <a:t>own</a:t>
            </a:r>
            <a:r>
              <a:rPr lang="it-IT" b="1" dirty="0">
                <a:solidFill>
                  <a:srgbClr val="FF0000"/>
                </a:solidFill>
              </a:rPr>
              <a:t> </a:t>
            </a:r>
            <a:r>
              <a:rPr lang="it-IT" b="1" dirty="0" err="1">
                <a:solidFill>
                  <a:srgbClr val="FF0000"/>
                </a:solidFill>
              </a:rPr>
              <a:t>physical</a:t>
            </a:r>
            <a:r>
              <a:rPr lang="it-IT" b="1" dirty="0">
                <a:solidFill>
                  <a:srgbClr val="FF0000"/>
                </a:solidFill>
              </a:rPr>
              <a:t> body</a:t>
            </a:r>
            <a:r>
              <a:rPr lang="it-IT" dirty="0"/>
              <a:t>. </a:t>
            </a:r>
            <a:r>
              <a:rPr lang="it-IT" dirty="0" err="1"/>
              <a:t>Needless</a:t>
            </a:r>
            <a:r>
              <a:rPr lang="it-IT" dirty="0"/>
              <a:t> to </a:t>
            </a:r>
            <a:r>
              <a:rPr lang="it-IT" dirty="0" err="1"/>
              <a:t>say</a:t>
            </a:r>
            <a:r>
              <a:rPr lang="it-IT" dirty="0"/>
              <a:t>, </a:t>
            </a:r>
            <a:r>
              <a:rPr lang="it-IT" dirty="0" err="1"/>
              <a:t>these</a:t>
            </a:r>
            <a:r>
              <a:rPr lang="it-IT" dirty="0"/>
              <a:t> </a:t>
            </a:r>
            <a:r>
              <a:rPr lang="it-IT" dirty="0" err="1"/>
              <a:t>aspects</a:t>
            </a:r>
            <a:r>
              <a:rPr lang="it-IT" dirty="0"/>
              <a:t> </a:t>
            </a:r>
            <a:r>
              <a:rPr lang="it-IT" dirty="0" err="1"/>
              <a:t>will</a:t>
            </a:r>
            <a:r>
              <a:rPr lang="it-IT" dirty="0"/>
              <a:t> be </a:t>
            </a:r>
            <a:r>
              <a:rPr lang="it-IT" dirty="0" err="1"/>
              <a:t>received</a:t>
            </a:r>
            <a:r>
              <a:rPr lang="it-IT" dirty="0"/>
              <a:t> in </a:t>
            </a:r>
            <a:r>
              <a:rPr lang="it-IT" dirty="0" err="1"/>
              <a:t>very</a:t>
            </a:r>
            <a:r>
              <a:rPr lang="it-IT" dirty="0"/>
              <a:t> </a:t>
            </a:r>
            <a:r>
              <a:rPr lang="it-IT" dirty="0" err="1"/>
              <a:t>different</a:t>
            </a:r>
            <a:r>
              <a:rPr lang="it-IT" dirty="0"/>
              <a:t> ways in </a:t>
            </a:r>
            <a:r>
              <a:rPr lang="it-IT" dirty="0" err="1"/>
              <a:t>different</a:t>
            </a:r>
            <a:r>
              <a:rPr lang="it-IT" dirty="0"/>
              <a:t> </a:t>
            </a:r>
            <a:r>
              <a:rPr lang="it-IT" dirty="0" err="1"/>
              <a:t>periods</a:t>
            </a:r>
            <a:r>
              <a:rPr lang="it-IT" dirty="0"/>
              <a:t> of </a:t>
            </a:r>
            <a:r>
              <a:rPr lang="it-IT" dirty="0" err="1"/>
              <a:t>Italian</a:t>
            </a:r>
            <a:r>
              <a:rPr lang="it-IT" dirty="0"/>
              <a:t> cultural life…</a:t>
            </a:r>
          </a:p>
          <a:p>
            <a:pPr>
              <a:buNone/>
            </a:pPr>
            <a:r>
              <a:rPr lang="it-IT" dirty="0"/>
              <a:t>In </a:t>
            </a:r>
            <a:r>
              <a:rPr lang="it-IT" dirty="0" err="1"/>
              <a:t>this</a:t>
            </a:r>
            <a:r>
              <a:rPr lang="it-IT" dirty="0"/>
              <a:t> vision </a:t>
            </a:r>
            <a:r>
              <a:rPr lang="it-IT" dirty="0" err="1"/>
              <a:t>all</a:t>
            </a:r>
            <a:r>
              <a:rPr lang="it-IT" dirty="0"/>
              <a:t> races and </a:t>
            </a:r>
            <a:r>
              <a:rPr lang="it-IT" dirty="0" err="1"/>
              <a:t>ethnicities</a:t>
            </a:r>
            <a:r>
              <a:rPr lang="it-IT" dirty="0"/>
              <a:t> (and the </a:t>
            </a:r>
            <a:r>
              <a:rPr lang="it-IT" dirty="0" err="1"/>
              <a:t>conflicts</a:t>
            </a:r>
            <a:r>
              <a:rPr lang="it-IT" dirty="0"/>
              <a:t> and </a:t>
            </a:r>
            <a:r>
              <a:rPr lang="it-IT" dirty="0" err="1"/>
              <a:t>struggles</a:t>
            </a:r>
            <a:r>
              <a:rPr lang="it-IT" dirty="0"/>
              <a:t> </a:t>
            </a:r>
            <a:r>
              <a:rPr lang="it-IT" dirty="0" err="1"/>
              <a:t>that</a:t>
            </a:r>
            <a:r>
              <a:rPr lang="it-IT" dirty="0"/>
              <a:t> </a:t>
            </a:r>
            <a:r>
              <a:rPr lang="it-IT" dirty="0" err="1"/>
              <a:t>their</a:t>
            </a:r>
            <a:r>
              <a:rPr lang="it-IT" dirty="0"/>
              <a:t> co-</a:t>
            </a:r>
            <a:r>
              <a:rPr lang="it-IT" dirty="0" err="1"/>
              <a:t>presence</a:t>
            </a:r>
            <a:r>
              <a:rPr lang="it-IT" dirty="0"/>
              <a:t> </a:t>
            </a:r>
            <a:r>
              <a:rPr lang="it-IT" dirty="0" err="1"/>
              <a:t>engenders</a:t>
            </a:r>
            <a:r>
              <a:rPr lang="it-IT" dirty="0"/>
              <a:t>) are </a:t>
            </a:r>
            <a:r>
              <a:rPr lang="it-IT" dirty="0" err="1"/>
              <a:t>recognized</a:t>
            </a:r>
            <a:r>
              <a:rPr lang="it-IT" dirty="0"/>
              <a:t> </a:t>
            </a:r>
            <a:r>
              <a:rPr lang="it-IT" dirty="0" err="1"/>
              <a:t>as</a:t>
            </a:r>
            <a:r>
              <a:rPr lang="it-IT" dirty="0"/>
              <a:t> </a:t>
            </a:r>
            <a:r>
              <a:rPr lang="it-IT" dirty="0" err="1"/>
              <a:t>equally</a:t>
            </a:r>
            <a:r>
              <a:rPr lang="it-IT" dirty="0"/>
              <a:t> </a:t>
            </a:r>
            <a:r>
              <a:rPr lang="it-IT" dirty="0" err="1"/>
              <a:t>legitimized</a:t>
            </a:r>
            <a:r>
              <a:rPr lang="it-IT" dirty="0"/>
              <a:t> to be part of America (and </a:t>
            </a:r>
            <a:r>
              <a:rPr lang="it-IT" dirty="0" err="1"/>
              <a:t>this</a:t>
            </a:r>
            <a:r>
              <a:rPr lang="it-IT" dirty="0"/>
              <a:t> </a:t>
            </a:r>
            <a:r>
              <a:rPr lang="it-IT" dirty="0" err="1"/>
              <a:t>will</a:t>
            </a:r>
            <a:r>
              <a:rPr lang="it-IT" dirty="0"/>
              <a:t> be </a:t>
            </a:r>
            <a:r>
              <a:rPr lang="it-IT" dirty="0" err="1"/>
              <a:t>much</a:t>
            </a:r>
            <a:r>
              <a:rPr lang="it-IT" dirty="0"/>
              <a:t> </a:t>
            </a:r>
            <a:r>
              <a:rPr lang="it-IT" dirty="0" err="1"/>
              <a:t>less</a:t>
            </a:r>
            <a:r>
              <a:rPr lang="it-IT" dirty="0"/>
              <a:t> </a:t>
            </a:r>
            <a:r>
              <a:rPr lang="it-IT" dirty="0" err="1"/>
              <a:t>easily</a:t>
            </a:r>
            <a:r>
              <a:rPr lang="it-IT" dirty="0"/>
              <a:t> </a:t>
            </a:r>
            <a:r>
              <a:rPr lang="it-IT" dirty="0" err="1"/>
              <a:t>accepted</a:t>
            </a:r>
            <a:r>
              <a:rPr lang="it-IT" dirty="0"/>
              <a:t> – </a:t>
            </a:r>
            <a:r>
              <a:rPr lang="it-IT" dirty="0" err="1"/>
              <a:t>if</a:t>
            </a:r>
            <a:r>
              <a:rPr lang="it-IT" dirty="0"/>
              <a:t> </a:t>
            </a:r>
            <a:r>
              <a:rPr lang="it-IT" dirty="0" err="1"/>
              <a:t>accepted</a:t>
            </a:r>
            <a:r>
              <a:rPr lang="it-IT" dirty="0"/>
              <a:t> </a:t>
            </a:r>
            <a:r>
              <a:rPr lang="it-IT" dirty="0" err="1"/>
              <a:t>at</a:t>
            </a:r>
            <a:r>
              <a:rPr lang="it-IT" dirty="0"/>
              <a:t> </a:t>
            </a:r>
            <a:r>
              <a:rPr lang="it-IT" dirty="0" err="1"/>
              <a:t>all</a:t>
            </a:r>
            <a:r>
              <a:rPr lang="it-IT" dirty="0"/>
              <a:t> – by </a:t>
            </a:r>
            <a:r>
              <a:rPr lang="it-IT" dirty="0" err="1"/>
              <a:t>Italian</a:t>
            </a:r>
            <a:r>
              <a:rPr lang="it-IT" dirty="0"/>
              <a:t> culture </a:t>
            </a:r>
            <a:r>
              <a:rPr lang="it-IT" dirty="0" err="1"/>
              <a:t>before</a:t>
            </a:r>
            <a:r>
              <a:rPr lang="it-IT" dirty="0"/>
              <a:t> World War II…).</a:t>
            </a:r>
          </a:p>
          <a:p>
            <a:pPr>
              <a:buNone/>
            </a:pP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r>
              <a:rPr lang="it-IT" sz="3200" b="1" dirty="0"/>
              <a:t>A (MALE) CROSS-GENDER SEXUALITY</a:t>
            </a:r>
          </a:p>
        </p:txBody>
      </p:sp>
      <p:sp>
        <p:nvSpPr>
          <p:cNvPr id="3" name="Segnaposto contenuto 2"/>
          <p:cNvSpPr>
            <a:spLocks noGrp="1"/>
          </p:cNvSpPr>
          <p:nvPr>
            <p:ph idx="1"/>
          </p:nvPr>
        </p:nvSpPr>
        <p:spPr/>
        <p:txBody>
          <a:bodyPr>
            <a:normAutofit/>
          </a:bodyPr>
          <a:lstStyle/>
          <a:p>
            <a:pPr marL="0" indent="0">
              <a:buNone/>
            </a:pPr>
            <a:r>
              <a:rPr lang="en-US" dirty="0"/>
              <a:t>The self of the American poet Whitman projects is strongly but unconventionally </a:t>
            </a:r>
            <a:r>
              <a:rPr lang="en-US" b="1" dirty="0">
                <a:solidFill>
                  <a:srgbClr val="FF0000"/>
                </a:solidFill>
              </a:rPr>
              <a:t>sexualized</a:t>
            </a:r>
            <a:r>
              <a:rPr lang="en-US" dirty="0"/>
              <a:t>: he is the </a:t>
            </a:r>
            <a:r>
              <a:rPr lang="en-US" b="1" dirty="0">
                <a:solidFill>
                  <a:srgbClr val="FF0000"/>
                </a:solidFill>
              </a:rPr>
              <a:t>virile</a:t>
            </a:r>
            <a:r>
              <a:rPr lang="en-US" dirty="0"/>
              <a:t> owner of a creative energy to be disseminated in the world, but this does not hint at a standard heterosexual love. The poet’s </a:t>
            </a:r>
            <a:r>
              <a:rPr lang="en-US" b="1" dirty="0" err="1">
                <a:solidFill>
                  <a:srgbClr val="FF0000"/>
                </a:solidFill>
              </a:rPr>
              <a:t>energeia</a:t>
            </a:r>
            <a:r>
              <a:rPr lang="en-US" dirty="0"/>
              <a:t> is at the same time the power of the </a:t>
            </a:r>
            <a:r>
              <a:rPr lang="en-US" b="1" dirty="0">
                <a:solidFill>
                  <a:srgbClr val="FF0000"/>
                </a:solidFill>
              </a:rPr>
              <a:t>male seed</a:t>
            </a:r>
            <a:r>
              <a:rPr lang="en-US" dirty="0">
                <a:solidFill>
                  <a:srgbClr val="FF0000"/>
                </a:solidFill>
              </a:rPr>
              <a:t> </a:t>
            </a:r>
            <a:r>
              <a:rPr lang="en-US" dirty="0"/>
              <a:t>and an abstract (but also extremely, bodily concrete) authority over words and ideas that he must spread among America and the world. In order to do so, the poet must </a:t>
            </a:r>
            <a:r>
              <a:rPr lang="en-US" b="1" dirty="0">
                <a:solidFill>
                  <a:srgbClr val="FF0000"/>
                </a:solidFill>
              </a:rPr>
              <a:t>engender the tongue of America</a:t>
            </a:r>
            <a:r>
              <a:rPr lang="en-US" dirty="0"/>
              <a:t>, in terms both of </a:t>
            </a:r>
            <a:r>
              <a:rPr lang="en-US" b="1" dirty="0">
                <a:solidFill>
                  <a:srgbClr val="FF0000"/>
                </a:solidFill>
              </a:rPr>
              <a:t>poetic aesthetics</a:t>
            </a:r>
            <a:r>
              <a:rPr lang="en-US" dirty="0">
                <a:solidFill>
                  <a:srgbClr val="FF0000"/>
                </a:solidFill>
              </a:rPr>
              <a:t> </a:t>
            </a:r>
            <a:r>
              <a:rPr lang="en-US" dirty="0"/>
              <a:t>and of </a:t>
            </a:r>
            <a:r>
              <a:rPr lang="en-US" b="1" dirty="0">
                <a:solidFill>
                  <a:srgbClr val="FF0000"/>
                </a:solidFill>
              </a:rPr>
              <a:t>everyday language</a:t>
            </a:r>
            <a:r>
              <a:rPr lang="en-US" dirty="0"/>
              <a:t>.  The poet also “encompasses” the whole of America in his metaphorical body/language, as if this were a </a:t>
            </a:r>
            <a:r>
              <a:rPr lang="en-US" b="1" dirty="0">
                <a:solidFill>
                  <a:srgbClr val="FF0000"/>
                </a:solidFill>
              </a:rPr>
              <a:t>female womb</a:t>
            </a:r>
            <a:r>
              <a:rPr lang="en-US" dirty="0"/>
              <a:t>. [All these aspects were almost totally censored in the first Italian translations of </a:t>
            </a:r>
            <a:r>
              <a:rPr lang="en-US" i="1" dirty="0"/>
              <a:t>Leaves of Grass</a:t>
            </a:r>
            <a:r>
              <a:rPr lang="en-US" dirty="0"/>
              <a:t>…]</a:t>
            </a:r>
          </a:p>
        </p:txBody>
      </p:sp>
    </p:spTree>
    <p:extLst>
      <p:ext uri="{BB962C8B-B14F-4D97-AF65-F5344CB8AC3E}">
        <p14:creationId xmlns:p14="http://schemas.microsoft.com/office/powerpoint/2010/main" val="9943885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b="1" dirty="0"/>
              <a:t>AN ORGANIC METAPHOR</a:t>
            </a:r>
          </a:p>
        </p:txBody>
      </p:sp>
      <p:sp>
        <p:nvSpPr>
          <p:cNvPr id="3" name="Segnaposto contenuto 2"/>
          <p:cNvSpPr>
            <a:spLocks noGrp="1"/>
          </p:cNvSpPr>
          <p:nvPr>
            <p:ph idx="1"/>
          </p:nvPr>
        </p:nvSpPr>
        <p:spPr>
          <a:xfrm>
            <a:off x="457200" y="1412776"/>
            <a:ext cx="8229600" cy="5256584"/>
          </a:xfrm>
        </p:spPr>
        <p:txBody>
          <a:bodyPr>
            <a:normAutofit/>
          </a:bodyPr>
          <a:lstStyle/>
          <a:p>
            <a:pPr marL="0" indent="0">
              <a:buNone/>
            </a:pPr>
            <a:r>
              <a:rPr lang="en-GB" dirty="0"/>
              <a:t>The sustaining metaphor of </a:t>
            </a:r>
            <a:r>
              <a:rPr lang="en-GB" i="1" dirty="0"/>
              <a:t>Leaves of Grass</a:t>
            </a:r>
            <a:r>
              <a:rPr lang="en-GB" dirty="0"/>
              <a:t> 1855 is </a:t>
            </a:r>
            <a:r>
              <a:rPr lang="en-GB" b="1" dirty="0">
                <a:solidFill>
                  <a:srgbClr val="FF0000"/>
                </a:solidFill>
              </a:rPr>
              <a:t>birth</a:t>
            </a:r>
            <a:r>
              <a:rPr lang="en-GB" b="1" dirty="0"/>
              <a:t> </a:t>
            </a:r>
            <a:r>
              <a:rPr lang="en-GB" dirty="0"/>
              <a:t>– personal, national, universal – but not less important is the metaphor of </a:t>
            </a:r>
            <a:r>
              <a:rPr lang="en-GB" b="1" dirty="0">
                <a:solidFill>
                  <a:srgbClr val="FF0000"/>
                </a:solidFill>
              </a:rPr>
              <a:t>organic growth</a:t>
            </a:r>
            <a:r>
              <a:rPr lang="en-GB" dirty="0"/>
              <a:t>, which was central for Romanticism as a whole, as a transnational movement.  As </a:t>
            </a:r>
            <a:r>
              <a:rPr lang="en-GB" b="1" dirty="0">
                <a:solidFill>
                  <a:srgbClr val="FF0000"/>
                </a:solidFill>
              </a:rPr>
              <a:t>Marina Camboni </a:t>
            </a:r>
            <a:r>
              <a:rPr lang="en-GB" dirty="0"/>
              <a:t>notes, this metaphor gives Romanticism its expansive power, due to the principle of </a:t>
            </a:r>
            <a:r>
              <a:rPr lang="en-GB" b="1" dirty="0">
                <a:solidFill>
                  <a:srgbClr val="FF0000"/>
                </a:solidFill>
              </a:rPr>
              <a:t>isomorphism</a:t>
            </a:r>
            <a:r>
              <a:rPr lang="en-GB" dirty="0"/>
              <a:t> – the repetition of the same element or structure at different levels in the complex architecture of a culture, here not only a national culture but all the cultures of the Western world.  The same seed can be planted in different soils and give different results, but all are linked one to another. For Whitman, this also means being able to </a:t>
            </a:r>
            <a:r>
              <a:rPr lang="en-GB" i="1" dirty="0"/>
              <a:t>interconnect</a:t>
            </a:r>
            <a:r>
              <a:rPr lang="en-GB" dirty="0"/>
              <a:t> through his own body all the disparate elements of America, on all levels – race, gender, class, religion, education, and so on.</a:t>
            </a:r>
            <a:endParaRPr lang="it-IT" dirty="0"/>
          </a:p>
          <a:p>
            <a:endParaRPr lang="it-IT" dirty="0"/>
          </a:p>
        </p:txBody>
      </p:sp>
    </p:spTree>
    <p:extLst>
      <p:ext uri="{BB962C8B-B14F-4D97-AF65-F5344CB8AC3E}">
        <p14:creationId xmlns:p14="http://schemas.microsoft.com/office/powerpoint/2010/main" val="352947891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71055" y="548680"/>
            <a:ext cx="8229600" cy="990600"/>
          </a:xfrm>
        </p:spPr>
        <p:txBody>
          <a:bodyPr>
            <a:normAutofit fontScale="90000"/>
          </a:bodyPr>
          <a:lstStyle/>
          <a:p>
            <a:r>
              <a:rPr lang="it-IT" b="1" dirty="0"/>
              <a:t>NATURE </a:t>
            </a:r>
            <a:r>
              <a:rPr lang="it-IT" b="1" i="1" dirty="0"/>
              <a:t>AND</a:t>
            </a:r>
            <a:r>
              <a:rPr lang="it-IT" b="1" dirty="0"/>
              <a:t> (NOT </a:t>
            </a:r>
            <a:r>
              <a:rPr lang="it-IT" b="1" i="1" dirty="0"/>
              <a:t>VS</a:t>
            </a:r>
            <a:r>
              <a:rPr lang="it-IT" b="1" dirty="0"/>
              <a:t>) CULTURE</a:t>
            </a:r>
          </a:p>
        </p:txBody>
      </p:sp>
      <p:sp>
        <p:nvSpPr>
          <p:cNvPr id="3" name="Segnaposto contenuto 2"/>
          <p:cNvSpPr>
            <a:spLocks noGrp="1"/>
          </p:cNvSpPr>
          <p:nvPr>
            <p:ph idx="1"/>
          </p:nvPr>
        </p:nvSpPr>
        <p:spPr>
          <a:xfrm>
            <a:off x="457200" y="1600200"/>
            <a:ext cx="8229600" cy="5069160"/>
          </a:xfrm>
        </p:spPr>
        <p:txBody>
          <a:bodyPr>
            <a:normAutofit fontScale="85000" lnSpcReduction="10000"/>
          </a:bodyPr>
          <a:lstStyle/>
          <a:p>
            <a:pPr marL="0" indent="0">
              <a:buNone/>
            </a:pPr>
            <a:r>
              <a:rPr lang="en-US" i="1" dirty="0"/>
              <a:t>Leaves of Grass</a:t>
            </a:r>
            <a:r>
              <a:rPr lang="en-US" dirty="0"/>
              <a:t> 1855 conflates the “natural” with the “cultural,”  thanks to those </a:t>
            </a:r>
            <a:r>
              <a:rPr lang="en-US" i="1" dirty="0"/>
              <a:t>leaves</a:t>
            </a:r>
            <a:r>
              <a:rPr lang="en-US" dirty="0"/>
              <a:t> that refer both to botanic life and human civilization (“organically” spread through </a:t>
            </a:r>
            <a:r>
              <a:rPr lang="en-US" b="1" dirty="0">
                <a:solidFill>
                  <a:srgbClr val="FF0000"/>
                </a:solidFill>
              </a:rPr>
              <a:t>printing</a:t>
            </a:r>
            <a:r>
              <a:rPr lang="en-US" dirty="0"/>
              <a:t>). </a:t>
            </a:r>
          </a:p>
          <a:p>
            <a:pPr marL="0" indent="0">
              <a:buNone/>
            </a:pPr>
            <a:r>
              <a:rPr lang="en-US" dirty="0"/>
              <a:t>American Romanticism shares with the other Romanticisms the emphasis on the saving function of nature, but adds an interest for the signs and values of modernity.</a:t>
            </a:r>
          </a:p>
          <a:p>
            <a:pPr marL="0" indent="0">
              <a:buNone/>
            </a:pPr>
            <a:r>
              <a:rPr lang="en-US" b="1" dirty="0">
                <a:solidFill>
                  <a:srgbClr val="FF0000"/>
                </a:solidFill>
              </a:rPr>
              <a:t>Leo Marx</a:t>
            </a:r>
            <a:r>
              <a:rPr lang="en-US" dirty="0">
                <a:solidFill>
                  <a:srgbClr val="FF0000"/>
                </a:solidFill>
              </a:rPr>
              <a:t>, </a:t>
            </a:r>
            <a:r>
              <a:rPr lang="en-US" b="1" i="1" dirty="0">
                <a:solidFill>
                  <a:srgbClr val="FF0000"/>
                </a:solidFill>
              </a:rPr>
              <a:t>The Machine in the Garden</a:t>
            </a:r>
            <a:r>
              <a:rPr lang="en-US" dirty="0"/>
              <a:t> (1964): dialectical tension between the </a:t>
            </a:r>
            <a:r>
              <a:rPr lang="en-US" b="1" dirty="0">
                <a:solidFill>
                  <a:srgbClr val="FF0000"/>
                </a:solidFill>
              </a:rPr>
              <a:t>pastoral ideal</a:t>
            </a:r>
            <a:r>
              <a:rPr lang="en-US" dirty="0">
                <a:solidFill>
                  <a:srgbClr val="FF0000"/>
                </a:solidFill>
              </a:rPr>
              <a:t> </a:t>
            </a:r>
            <a:r>
              <a:rPr lang="en-US" dirty="0"/>
              <a:t>in 19</a:t>
            </a:r>
            <a:r>
              <a:rPr lang="en-US" baseline="30000" dirty="0"/>
              <a:t>th</a:t>
            </a:r>
            <a:r>
              <a:rPr lang="en-US" dirty="0"/>
              <a:t>-century America and the rapid transformations wrought by machine technology. Machine in the garden = sudden and shocking intrusion of technology into a pastoral scene.</a:t>
            </a:r>
            <a:endParaRPr lang="it-IT" dirty="0"/>
          </a:p>
          <a:p>
            <a:pPr marL="0" indent="0">
              <a:buNone/>
            </a:pPr>
            <a:r>
              <a:rPr lang="en-US" dirty="0"/>
              <a:t>Whitman: this irruption is positive, and peculiarly </a:t>
            </a:r>
            <a:r>
              <a:rPr lang="en-US" i="1" dirty="0"/>
              <a:t>American</a:t>
            </a:r>
            <a:r>
              <a:rPr lang="en-US" dirty="0"/>
              <a:t>, as it is stressed by his own portrait on the frontispiece: it is an engraving reproducing a </a:t>
            </a:r>
            <a:r>
              <a:rPr lang="en-US" b="1" dirty="0">
                <a:solidFill>
                  <a:srgbClr val="FF0000"/>
                </a:solidFill>
              </a:rPr>
              <a:t>daguerreotype</a:t>
            </a:r>
            <a:r>
              <a:rPr lang="en-US" dirty="0"/>
              <a:t>, the product of a technological innovation, and it represents Whitman as a sort of conjunction of nature and culture: he is charmingly at ease, with the hat loosely slanting on his head, a true man of “</a:t>
            </a:r>
            <a:r>
              <a:rPr lang="en-US" b="1" dirty="0">
                <a:solidFill>
                  <a:srgbClr val="FF0000"/>
                </a:solidFill>
              </a:rPr>
              <a:t>the</a:t>
            </a:r>
            <a:r>
              <a:rPr lang="en-US" dirty="0">
                <a:solidFill>
                  <a:srgbClr val="FF0000"/>
                </a:solidFill>
              </a:rPr>
              <a:t> </a:t>
            </a:r>
            <a:r>
              <a:rPr lang="en-US" b="1" dirty="0">
                <a:solidFill>
                  <a:srgbClr val="FF0000"/>
                </a:solidFill>
              </a:rPr>
              <a:t>open air</a:t>
            </a:r>
            <a:r>
              <a:rPr lang="en-US" dirty="0"/>
              <a:t>,” but we have no savage here – rather a </a:t>
            </a:r>
            <a:r>
              <a:rPr lang="en-US" b="1" dirty="0">
                <a:solidFill>
                  <a:srgbClr val="FF0000"/>
                </a:solidFill>
              </a:rPr>
              <a:t>refined man</a:t>
            </a:r>
            <a:r>
              <a:rPr lang="en-US" dirty="0">
                <a:solidFill>
                  <a:srgbClr val="FF0000"/>
                </a:solidFill>
              </a:rPr>
              <a:t> </a:t>
            </a:r>
            <a:r>
              <a:rPr lang="en-US" dirty="0"/>
              <a:t>who well knows the importance of being (or at least appearing) “natural.”</a:t>
            </a:r>
            <a:endParaRPr lang="it-IT" dirty="0"/>
          </a:p>
          <a:p>
            <a:pPr marL="0" indent="0">
              <a:buNone/>
            </a:pPr>
            <a:endParaRPr lang="it-IT" dirty="0"/>
          </a:p>
        </p:txBody>
      </p:sp>
    </p:spTree>
    <p:extLst>
      <p:ext uri="{BB962C8B-B14F-4D97-AF65-F5344CB8AC3E}">
        <p14:creationId xmlns:p14="http://schemas.microsoft.com/office/powerpoint/2010/main" val="170863271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b="1" dirty="0"/>
              <a:t>THE TITLE</a:t>
            </a:r>
          </a:p>
        </p:txBody>
      </p:sp>
      <p:sp>
        <p:nvSpPr>
          <p:cNvPr id="3" name="Segnaposto contenuto 2"/>
          <p:cNvSpPr>
            <a:spLocks noGrp="1"/>
          </p:cNvSpPr>
          <p:nvPr>
            <p:ph idx="1"/>
          </p:nvPr>
        </p:nvSpPr>
        <p:spPr>
          <a:xfrm>
            <a:off x="457200" y="1412776"/>
            <a:ext cx="8229600" cy="5184576"/>
          </a:xfrm>
        </p:spPr>
        <p:txBody>
          <a:bodyPr>
            <a:normAutofit fontScale="92500" lnSpcReduction="20000"/>
          </a:bodyPr>
          <a:lstStyle/>
          <a:p>
            <a:pPr marL="0" indent="0">
              <a:buNone/>
            </a:pPr>
            <a:r>
              <a:rPr lang="en-US" dirty="0"/>
              <a:t>Besides intersecting nature and culture, the title </a:t>
            </a:r>
            <a:r>
              <a:rPr lang="en-US" i="1" dirty="0"/>
              <a:t>Leaves of Grass</a:t>
            </a:r>
            <a:r>
              <a:rPr lang="en-US" dirty="0"/>
              <a:t> also hints at the dialectics between the </a:t>
            </a:r>
            <a:r>
              <a:rPr lang="en-US" b="1" dirty="0">
                <a:solidFill>
                  <a:srgbClr val="FF0000"/>
                </a:solidFill>
              </a:rPr>
              <a:t>individual</a:t>
            </a:r>
            <a:r>
              <a:rPr lang="en-US" dirty="0"/>
              <a:t> and the </a:t>
            </a:r>
            <a:r>
              <a:rPr lang="en-US" b="1" dirty="0">
                <a:solidFill>
                  <a:srgbClr val="FF0000"/>
                </a:solidFill>
              </a:rPr>
              <a:t>collectivity</a:t>
            </a:r>
            <a:r>
              <a:rPr lang="en-US" dirty="0"/>
              <a:t>. Both in European and American Romanticism this dialectics is intended in terms either of a conflict (when the collectivity is seen as the repository of the </a:t>
            </a:r>
            <a:r>
              <a:rPr lang="en-US" b="1" dirty="0">
                <a:solidFill>
                  <a:srgbClr val="FF0000"/>
                </a:solidFill>
              </a:rPr>
              <a:t>common sense</a:t>
            </a:r>
            <a:r>
              <a:rPr lang="en-US" dirty="0"/>
              <a:t> of dominant ideology, and of the overwhelming power of </a:t>
            </a:r>
            <a:r>
              <a:rPr lang="en-US" b="1" dirty="0">
                <a:solidFill>
                  <a:srgbClr val="FF0000"/>
                </a:solidFill>
              </a:rPr>
              <a:t>conformity</a:t>
            </a:r>
            <a:r>
              <a:rPr lang="en-US" dirty="0"/>
              <a:t>) or of a relationships of representation (when the individual is seen as the embodiment of the cultural values of the entire community, as its voice and </a:t>
            </a:r>
            <a:r>
              <a:rPr lang="en-US" b="1" dirty="0">
                <a:solidFill>
                  <a:srgbClr val="FF0000"/>
                </a:solidFill>
              </a:rPr>
              <a:t>leader</a:t>
            </a:r>
            <a:r>
              <a:rPr lang="en-US" dirty="0"/>
              <a:t>). In Whitman, the second kind of dialectics is almost always prominent, and the title stresses this positive link between the single individual and the masses by way of the preposition that connects the many single </a:t>
            </a:r>
            <a:r>
              <a:rPr lang="en-US" i="1" dirty="0"/>
              <a:t>leaves</a:t>
            </a:r>
            <a:r>
              <a:rPr lang="en-US" dirty="0"/>
              <a:t> with the undifferentiated </a:t>
            </a:r>
            <a:r>
              <a:rPr lang="en-US" i="1" dirty="0"/>
              <a:t>grass</a:t>
            </a:r>
            <a:r>
              <a:rPr lang="en-US" dirty="0"/>
              <a:t>. In the title the leaves are also somehow contained inside the grass (the individuals – but also the various genders, social classes and </a:t>
            </a:r>
            <a:r>
              <a:rPr lang="en-US" b="1" dirty="0">
                <a:solidFill>
                  <a:srgbClr val="FF0000"/>
                </a:solidFill>
              </a:rPr>
              <a:t>races</a:t>
            </a:r>
            <a:r>
              <a:rPr lang="en-US" dirty="0"/>
              <a:t> – contained in the collectivity), while in Whitman’s poems we often find exactly the opposite: </a:t>
            </a:r>
            <a:r>
              <a:rPr lang="en-US" b="1" dirty="0">
                <a:solidFill>
                  <a:srgbClr val="FF0000"/>
                </a:solidFill>
              </a:rPr>
              <a:t>vast but not undifferentiated multitudes</a:t>
            </a:r>
            <a:r>
              <a:rPr lang="en-US" dirty="0"/>
              <a:t> contained inside the metaphorical body of one single person, the author himself.</a:t>
            </a:r>
            <a:endParaRPr lang="it-IT" dirty="0"/>
          </a:p>
          <a:p>
            <a:endParaRPr lang="it-IT" dirty="0"/>
          </a:p>
        </p:txBody>
      </p:sp>
    </p:spTree>
    <p:extLst>
      <p:ext uri="{BB962C8B-B14F-4D97-AF65-F5344CB8AC3E}">
        <p14:creationId xmlns:p14="http://schemas.microsoft.com/office/powerpoint/2010/main" val="165140767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b="1" dirty="0"/>
              <a:t>THE PREFACE</a:t>
            </a:r>
          </a:p>
        </p:txBody>
      </p:sp>
      <p:sp>
        <p:nvSpPr>
          <p:cNvPr id="3" name="Segnaposto contenuto 2"/>
          <p:cNvSpPr>
            <a:spLocks noGrp="1"/>
          </p:cNvSpPr>
          <p:nvPr>
            <p:ph idx="1"/>
          </p:nvPr>
        </p:nvSpPr>
        <p:spPr>
          <a:xfrm>
            <a:off x="457200" y="1340768"/>
            <a:ext cx="8229600" cy="5328592"/>
          </a:xfrm>
        </p:spPr>
        <p:txBody>
          <a:bodyPr>
            <a:normAutofit lnSpcReduction="10000"/>
          </a:bodyPr>
          <a:lstStyle/>
          <a:p>
            <a:pPr marL="0" indent="0">
              <a:buNone/>
            </a:pPr>
            <a:r>
              <a:rPr lang="en-US" dirty="0"/>
              <a:t>In the Preface the poet is the </a:t>
            </a:r>
            <a:r>
              <a:rPr lang="en-US" b="1" dirty="0">
                <a:solidFill>
                  <a:srgbClr val="FF0000"/>
                </a:solidFill>
              </a:rPr>
              <a:t>prophet</a:t>
            </a:r>
            <a:r>
              <a:rPr lang="en-US" dirty="0"/>
              <a:t> of his land because “the others are as good as he, only he sees it and they do not” (see Emerson’s “The Poet”).</a:t>
            </a:r>
          </a:p>
          <a:p>
            <a:pPr marL="0" indent="0">
              <a:buNone/>
            </a:pPr>
            <a:r>
              <a:rPr lang="en-US" dirty="0"/>
              <a:t>As it describes the speaker’s undertaking and catalogues his raw materials, the Preface avoids the first person singular. The </a:t>
            </a:r>
            <a:r>
              <a:rPr lang="en-US" b="1" dirty="0">
                <a:solidFill>
                  <a:srgbClr val="FF0000"/>
                </a:solidFill>
              </a:rPr>
              <a:t>absence of “I”</a:t>
            </a:r>
            <a:r>
              <a:rPr lang="en-US" dirty="0">
                <a:solidFill>
                  <a:srgbClr val="FF0000"/>
                </a:solidFill>
              </a:rPr>
              <a:t> </a:t>
            </a:r>
            <a:r>
              <a:rPr lang="en-US" dirty="0"/>
              <a:t>is a reminder that its words are spoken about, but not by, “the greatest poet,” because at the outset of the first </a:t>
            </a:r>
            <a:r>
              <a:rPr lang="en-US" i="1" dirty="0"/>
              <a:t>Leaves</a:t>
            </a:r>
            <a:r>
              <a:rPr lang="en-US" dirty="0"/>
              <a:t> this program is also “the direct trial of him who would be the greatest poet.” If the speaker passes his trial, he will have become “the greatest poet.”</a:t>
            </a:r>
          </a:p>
          <a:p>
            <a:pPr marL="0" indent="0">
              <a:buNone/>
            </a:pPr>
            <a:r>
              <a:rPr lang="en-US" dirty="0"/>
              <a:t>The style of the Preface is lyrical, and includes </a:t>
            </a:r>
            <a:r>
              <a:rPr lang="en-US" b="1" dirty="0">
                <a:solidFill>
                  <a:srgbClr val="FF0000"/>
                </a:solidFill>
              </a:rPr>
              <a:t>free verse</a:t>
            </a:r>
            <a:r>
              <a:rPr lang="en-US" dirty="0">
                <a:solidFill>
                  <a:srgbClr val="FF0000"/>
                </a:solidFill>
              </a:rPr>
              <a:t> </a:t>
            </a:r>
            <a:r>
              <a:rPr lang="en-US" dirty="0"/>
              <a:t>and many of the same stylistic devices found in </a:t>
            </a:r>
            <a:r>
              <a:rPr lang="en-US" i="1" dirty="0"/>
              <a:t>Leaves of Grass,</a:t>
            </a:r>
            <a:r>
              <a:rPr lang="en-US" dirty="0"/>
              <a:t> such as </a:t>
            </a:r>
            <a:r>
              <a:rPr lang="en-US" b="1" dirty="0">
                <a:solidFill>
                  <a:srgbClr val="FF0000"/>
                </a:solidFill>
              </a:rPr>
              <a:t>compound words</a:t>
            </a:r>
            <a:r>
              <a:rPr lang="en-US" dirty="0"/>
              <a:t>, </a:t>
            </a:r>
            <a:r>
              <a:rPr lang="en-US" b="1" dirty="0">
                <a:solidFill>
                  <a:srgbClr val="FF0000"/>
                </a:solidFill>
              </a:rPr>
              <a:t>ellipses</a:t>
            </a:r>
            <a:r>
              <a:rPr lang="en-US" dirty="0"/>
              <a:t> instead of full sentences to indicate rhetorical pauses, and few commas so that the lines have a </a:t>
            </a:r>
            <a:r>
              <a:rPr lang="en-US" b="1" dirty="0">
                <a:solidFill>
                  <a:srgbClr val="FF0000"/>
                </a:solidFill>
              </a:rPr>
              <a:t>continuous rhythm</a:t>
            </a:r>
            <a:r>
              <a:rPr lang="en-US" dirty="0"/>
              <a:t>.</a:t>
            </a:r>
            <a:endParaRPr lang="it-IT" dirty="0"/>
          </a:p>
        </p:txBody>
      </p:sp>
    </p:spTree>
    <p:extLst>
      <p:ext uri="{BB962C8B-B14F-4D97-AF65-F5344CB8AC3E}">
        <p14:creationId xmlns:p14="http://schemas.microsoft.com/office/powerpoint/2010/main" val="131716554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hiaro">
  <a:themeElements>
    <a:clrScheme name="Composito">
      <a:dk1>
        <a:sysClr val="windowText" lastClr="000000"/>
      </a:dk1>
      <a:lt1>
        <a:sysClr val="window" lastClr="FFFFFF"/>
      </a:lt1>
      <a:dk2>
        <a:srgbClr val="5B6973"/>
      </a:dk2>
      <a:lt2>
        <a:srgbClr val="E7ECED"/>
      </a:lt2>
      <a:accent1>
        <a:srgbClr val="98C723"/>
      </a:accent1>
      <a:accent2>
        <a:srgbClr val="59B0B9"/>
      </a:accent2>
      <a:accent3>
        <a:srgbClr val="DEAE00"/>
      </a:accent3>
      <a:accent4>
        <a:srgbClr val="B77BB4"/>
      </a:accent4>
      <a:accent5>
        <a:srgbClr val="E0773C"/>
      </a:accent5>
      <a:accent6>
        <a:srgbClr val="A98D63"/>
      </a:accent6>
      <a:hlink>
        <a:srgbClr val="26CBEC"/>
      </a:hlink>
      <a:folHlink>
        <a:srgbClr val="598C8C"/>
      </a:folHlink>
    </a:clrScheme>
    <a:fontScheme name="Satellite">
      <a:majorFont>
        <a:latin typeface="Bookman Old Style"/>
        <a:ea typeface=""/>
        <a:cs typeface=""/>
        <a:font script="Grek" typeface="Cambria"/>
        <a:font script="Cyrl" typeface="Cambria"/>
        <a:font script="Jpan" typeface="HG明朝E"/>
        <a:font script="Hang" typeface="돋움"/>
        <a:font script="Hans" typeface="宋体"/>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a:ea typeface=""/>
        <a:cs typeface=""/>
        <a:font script="Grek" typeface="Calibri"/>
        <a:font script="Cyrl" typeface="Calibri"/>
        <a:font script="Jpan" typeface="ＭＳ Ｐゴシック"/>
        <a:font script="Hang" typeface="맑은 고딕"/>
        <a:font script="Hans" typeface="华文新魏"/>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omposito">
      <a:fillStyleLst>
        <a:solidFill>
          <a:schemeClr val="phClr"/>
        </a:solidFill>
        <a:gradFill rotWithShape="1">
          <a:gsLst>
            <a:gs pos="0">
              <a:schemeClr val="phClr">
                <a:tint val="50000"/>
                <a:shade val="95000"/>
                <a:satMod val="300000"/>
              </a:schemeClr>
            </a:gs>
            <a:gs pos="12000">
              <a:schemeClr val="phClr">
                <a:tint val="50000"/>
                <a:shade val="90000"/>
                <a:satMod val="250000"/>
              </a:schemeClr>
            </a:gs>
            <a:gs pos="100000">
              <a:schemeClr val="phClr">
                <a:tint val="85000"/>
                <a:shade val="75000"/>
                <a:satMod val="150000"/>
              </a:schemeClr>
            </a:gs>
          </a:gsLst>
          <a:lin ang="16200000" scaled="1"/>
        </a:gradFill>
        <a:gradFill rotWithShape="1">
          <a:gsLst>
            <a:gs pos="0">
              <a:schemeClr val="phClr">
                <a:tint val="75000"/>
                <a:shade val="95000"/>
                <a:satMod val="175000"/>
              </a:schemeClr>
            </a:gs>
            <a:gs pos="12000">
              <a:schemeClr val="phClr">
                <a:tint val="90000"/>
                <a:shade val="90000"/>
                <a:satMod val="150000"/>
              </a:schemeClr>
            </a:gs>
            <a:gs pos="100000">
              <a:schemeClr val="phClr">
                <a:tint val="100000"/>
                <a:shade val="75000"/>
                <a:satMod val="150000"/>
              </a:schemeClr>
            </a:gs>
          </a:gsLst>
          <a:lin ang="16200000" scaled="1"/>
        </a:gradFill>
      </a:fillStyleLst>
      <a:lnStyleLst>
        <a:ln w="9525" cap="flat" cmpd="sng" algn="ctr">
          <a:solidFill>
            <a:schemeClr val="phClr">
              <a:shade val="95000"/>
              <a:satMod val="105000"/>
            </a:scheme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scene3d>
            <a:camera prst="orthographicFront">
              <a:rot lat="0" lon="0" rev="0"/>
            </a:camera>
            <a:lightRig rig="freezing" dir="t">
              <a:rot lat="0" lon="0" rev="6000000"/>
            </a:lightRig>
          </a:scene3d>
          <a:sp3d contourW="12700" prstMaterial="dkEdge">
            <a:bevelT w="44450" h="25400"/>
            <a:contourClr>
              <a:schemeClr val="phClr">
                <a:shade val="30000"/>
              </a:schemeClr>
            </a:contourClr>
          </a:sp3d>
        </a:effectStyle>
      </a:effectStyleLst>
      <a:bgFillStyleLst>
        <a:solidFill>
          <a:schemeClr val="phClr"/>
        </a:solidFill>
        <a:gradFill rotWithShape="1">
          <a:gsLst>
            <a:gs pos="0">
              <a:schemeClr val="phClr">
                <a:tint val="85000"/>
                <a:satMod val="180000"/>
              </a:schemeClr>
            </a:gs>
            <a:gs pos="40000">
              <a:schemeClr val="phClr">
                <a:tint val="95000"/>
                <a:shade val="85000"/>
                <a:satMod val="150000"/>
              </a:schemeClr>
            </a:gs>
            <a:gs pos="100000">
              <a:schemeClr val="phClr">
                <a:shade val="45000"/>
                <a:satMod val="200000"/>
              </a:schemeClr>
            </a:gs>
          </a:gsLst>
          <a:lin ang="5400000" scaled="0"/>
        </a:gradFill>
        <a:blipFill rotWithShape="1">
          <a:blip xmlns:r="http://schemas.openxmlformats.org/officeDocument/2006/relationships" r:embed="rId1">
            <a:duotone>
              <a:schemeClr val="phClr">
                <a:shade val="55000"/>
              </a:schemeClr>
              <a:schemeClr val="phClr">
                <a:tint val="97000"/>
                <a:satMod val="95000"/>
              </a:schemeClr>
            </a:duotone>
          </a:blip>
          <a:tile tx="0" ty="0" sx="70000" sy="7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Clarity</Template>
  <TotalTime>347</TotalTime>
  <Words>2446</Words>
  <Application>Microsoft Office PowerPoint</Application>
  <PresentationFormat>Presentazione su schermo (4:3)</PresentationFormat>
  <Paragraphs>90</Paragraphs>
  <Slides>17</Slides>
  <Notes>0</Notes>
  <HiddenSlides>0</HiddenSlides>
  <MMClips>0</MMClips>
  <ScaleCrop>false</ScaleCrop>
  <HeadingPairs>
    <vt:vector size="6" baseType="variant">
      <vt:variant>
        <vt:lpstr>Caratteri utilizzati</vt:lpstr>
      </vt:variant>
      <vt:variant>
        <vt:i4>4</vt:i4>
      </vt:variant>
      <vt:variant>
        <vt:lpstr>Tema</vt:lpstr>
      </vt:variant>
      <vt:variant>
        <vt:i4>1</vt:i4>
      </vt:variant>
      <vt:variant>
        <vt:lpstr>Titoli diapositive</vt:lpstr>
      </vt:variant>
      <vt:variant>
        <vt:i4>17</vt:i4>
      </vt:variant>
    </vt:vector>
  </HeadingPairs>
  <TitlesOfParts>
    <vt:vector size="22" baseType="lpstr">
      <vt:lpstr>Arial</vt:lpstr>
      <vt:lpstr>Bookman Old Style</vt:lpstr>
      <vt:lpstr>Century Gothic</vt:lpstr>
      <vt:lpstr>Gill Sans MT</vt:lpstr>
      <vt:lpstr>Chiaro</vt:lpstr>
      <vt:lpstr>WALT WHITMAN, “SONG OF MYSELF” </vt:lpstr>
      <vt:lpstr>BIRTHING AMERICAN POETRY</vt:lpstr>
      <vt:lpstr>THE BIRTH OF A POET</vt:lpstr>
      <vt:lpstr>WHITMAN’S MANIFEST DESTINY</vt:lpstr>
      <vt:lpstr>A (MALE) CROSS-GENDER SEXUALITY</vt:lpstr>
      <vt:lpstr>AN ORGANIC METAPHOR</vt:lpstr>
      <vt:lpstr>NATURE AND (NOT VS) CULTURE</vt:lpstr>
      <vt:lpstr>THE TITLE</vt:lpstr>
      <vt:lpstr>THE PREFACE</vt:lpstr>
      <vt:lpstr>WOMEN’S RIGHTS AND ABOLITIONISM</vt:lpstr>
      <vt:lpstr>AMERICA IS THE RACE OF RACES</vt:lpstr>
      <vt:lpstr>WHITMAN AND AMERICAN SLAVERY</vt:lpstr>
      <vt:lpstr>THE BARD OF EQUALITY</vt:lpstr>
      <vt:lpstr>NATIVES AND BLACKS</vt:lpstr>
      <vt:lpstr>ATTRACTION FOR THE OTHER</vt:lpstr>
      <vt:lpstr>A HYMN TO DIVERSITY</vt:lpstr>
      <vt:lpstr>EMBRACING CONTRADICTIONS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Presentazione standard di PowerPoint</dc:title>
  <dc:creator>HP</dc:creator>
  <cp:lastModifiedBy>valerio.deangelis@unimc.it</cp:lastModifiedBy>
  <cp:revision>59</cp:revision>
  <dcterms:created xsi:type="dcterms:W3CDTF">2019-10-28T17:22:54Z</dcterms:created>
  <dcterms:modified xsi:type="dcterms:W3CDTF">2023-02-20T15:19:35Z</dcterms:modified>
</cp:coreProperties>
</file>