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5958E92F-FC37-44EA-9EA1-D947CFA5E8E8}" type="datetimeFigureOut">
              <a:rPr lang="it-IT" smtClean="0"/>
              <a:t>22/02/2023</a:t>
            </a:fld>
            <a:endParaRPr lang="it-IT"/>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it-IT"/>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C86CDA1-9E92-4015-AA77-30E0D83FB937}" type="slidenum">
              <a:rPr lang="it-IT" smtClean="0"/>
              <a:t>‹N›</a:t>
            </a:fld>
            <a:endParaRPr lang="it-IT"/>
          </a:p>
        </p:txBody>
      </p:sp>
    </p:spTree>
    <p:extLst>
      <p:ext uri="{BB962C8B-B14F-4D97-AF65-F5344CB8AC3E}">
        <p14:creationId xmlns:p14="http://schemas.microsoft.com/office/powerpoint/2010/main" val="276458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958E92F-FC37-44EA-9EA1-D947CFA5E8E8}" type="datetimeFigureOut">
              <a:rPr lang="it-IT" smtClean="0"/>
              <a:t>22/02/2023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C86CDA1-9E92-4015-AA77-30E0D83FB937}" type="slidenum">
              <a:rPr lang="it-IT" smtClean="0"/>
              <a:t>‹N›</a:t>
            </a:fld>
            <a:endParaRPr lang="it-IT"/>
          </a:p>
        </p:txBody>
      </p:sp>
    </p:spTree>
    <p:extLst>
      <p:ext uri="{BB962C8B-B14F-4D97-AF65-F5344CB8AC3E}">
        <p14:creationId xmlns:p14="http://schemas.microsoft.com/office/powerpoint/2010/main" val="2349654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958E92F-FC37-44EA-9EA1-D947CFA5E8E8}" type="datetimeFigureOut">
              <a:rPr lang="it-IT" smtClean="0"/>
              <a:t>22/02/2023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C86CDA1-9E92-4015-AA77-30E0D83FB937}" type="slidenum">
              <a:rPr lang="it-IT" smtClean="0"/>
              <a:t>‹N›</a:t>
            </a:fld>
            <a:endParaRPr lang="it-IT"/>
          </a:p>
        </p:txBody>
      </p:sp>
    </p:spTree>
    <p:extLst>
      <p:ext uri="{BB962C8B-B14F-4D97-AF65-F5344CB8AC3E}">
        <p14:creationId xmlns:p14="http://schemas.microsoft.com/office/powerpoint/2010/main" val="3835457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958E92F-FC37-44EA-9EA1-D947CFA5E8E8}" type="datetimeFigureOut">
              <a:rPr lang="it-IT" smtClean="0"/>
              <a:t>22/02/2023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C86CDA1-9E92-4015-AA77-30E0D83FB937}" type="slidenum">
              <a:rPr lang="it-IT" smtClean="0"/>
              <a:t>‹N›</a:t>
            </a:fld>
            <a:endParaRPr lang="it-IT"/>
          </a:p>
        </p:txBody>
      </p:sp>
    </p:spTree>
    <p:extLst>
      <p:ext uri="{BB962C8B-B14F-4D97-AF65-F5344CB8AC3E}">
        <p14:creationId xmlns:p14="http://schemas.microsoft.com/office/powerpoint/2010/main" val="1447765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958E92F-FC37-44EA-9EA1-D947CFA5E8E8}" type="datetimeFigureOut">
              <a:rPr lang="it-IT" smtClean="0"/>
              <a:t>22/02/2023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C86CDA1-9E92-4015-AA77-30E0D83FB937}" type="slidenum">
              <a:rPr lang="it-IT" smtClean="0"/>
              <a:t>‹N›</a:t>
            </a:fld>
            <a:endParaRPr lang="it-IT"/>
          </a:p>
        </p:txBody>
      </p:sp>
    </p:spTree>
    <p:extLst>
      <p:ext uri="{BB962C8B-B14F-4D97-AF65-F5344CB8AC3E}">
        <p14:creationId xmlns:p14="http://schemas.microsoft.com/office/powerpoint/2010/main" val="63773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958E92F-FC37-44EA-9EA1-D947CFA5E8E8}" type="datetimeFigureOut">
              <a:rPr lang="it-IT" smtClean="0"/>
              <a:t>22/02/2023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C86CDA1-9E92-4015-AA77-30E0D83FB937}" type="slidenum">
              <a:rPr lang="it-IT" smtClean="0"/>
              <a:t>‹N›</a:t>
            </a:fld>
            <a:endParaRPr lang="it-IT"/>
          </a:p>
        </p:txBody>
      </p:sp>
    </p:spTree>
    <p:extLst>
      <p:ext uri="{BB962C8B-B14F-4D97-AF65-F5344CB8AC3E}">
        <p14:creationId xmlns:p14="http://schemas.microsoft.com/office/powerpoint/2010/main" val="3737508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958E92F-FC37-44EA-9EA1-D947CFA5E8E8}" type="datetimeFigureOut">
              <a:rPr lang="it-IT" smtClean="0"/>
              <a:t>22/02/2023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4C86CDA1-9E92-4015-AA77-30E0D83FB937}" type="slidenum">
              <a:rPr lang="it-IT" smtClean="0"/>
              <a:t>‹N›</a:t>
            </a:fld>
            <a:endParaRPr lang="it-IT"/>
          </a:p>
        </p:txBody>
      </p:sp>
    </p:spTree>
    <p:extLst>
      <p:ext uri="{BB962C8B-B14F-4D97-AF65-F5344CB8AC3E}">
        <p14:creationId xmlns:p14="http://schemas.microsoft.com/office/powerpoint/2010/main" val="3668396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5958E92F-FC37-44EA-9EA1-D947CFA5E8E8}" type="datetimeFigureOut">
              <a:rPr lang="it-IT" smtClean="0"/>
              <a:t>22/02/2023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4C86CDA1-9E92-4015-AA77-30E0D83FB937}" type="slidenum">
              <a:rPr lang="it-IT" smtClean="0"/>
              <a:t>‹N›</a:t>
            </a:fld>
            <a:endParaRPr lang="it-IT"/>
          </a:p>
        </p:txBody>
      </p:sp>
    </p:spTree>
    <p:extLst>
      <p:ext uri="{BB962C8B-B14F-4D97-AF65-F5344CB8AC3E}">
        <p14:creationId xmlns:p14="http://schemas.microsoft.com/office/powerpoint/2010/main" val="239084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58E92F-FC37-44EA-9EA1-D947CFA5E8E8}" type="datetimeFigureOut">
              <a:rPr lang="it-IT" smtClean="0"/>
              <a:t>22/02/2023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4C86CDA1-9E92-4015-AA77-30E0D83FB937}" type="slidenum">
              <a:rPr lang="it-IT" smtClean="0"/>
              <a:t>‹N›</a:t>
            </a:fld>
            <a:endParaRPr lang="it-IT"/>
          </a:p>
        </p:txBody>
      </p:sp>
    </p:spTree>
    <p:extLst>
      <p:ext uri="{BB962C8B-B14F-4D97-AF65-F5344CB8AC3E}">
        <p14:creationId xmlns:p14="http://schemas.microsoft.com/office/powerpoint/2010/main" val="2670914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it-IT"/>
              <a:t>Fare clic per modificare gli stili del testo dello schema</a:t>
            </a:r>
          </a:p>
        </p:txBody>
      </p:sp>
      <p:sp>
        <p:nvSpPr>
          <p:cNvPr id="5" name="Date Placeholder 4"/>
          <p:cNvSpPr>
            <a:spLocks noGrp="1"/>
          </p:cNvSpPr>
          <p:nvPr>
            <p:ph type="dt" sz="half" idx="10"/>
          </p:nvPr>
        </p:nvSpPr>
        <p:spPr/>
        <p:txBody>
          <a:bodyPr/>
          <a:lstStyle/>
          <a:p>
            <a:fld id="{5958E92F-FC37-44EA-9EA1-D947CFA5E8E8}" type="datetimeFigureOut">
              <a:rPr lang="it-IT" smtClean="0"/>
              <a:t>22/02/2023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C86CDA1-9E92-4015-AA77-30E0D83FB937}" type="slidenum">
              <a:rPr lang="it-IT" smtClean="0"/>
              <a:t>‹N›</a:t>
            </a:fld>
            <a:endParaRPr lang="it-IT"/>
          </a:p>
        </p:txBody>
      </p:sp>
    </p:spTree>
    <p:extLst>
      <p:ext uri="{BB962C8B-B14F-4D97-AF65-F5344CB8AC3E}">
        <p14:creationId xmlns:p14="http://schemas.microsoft.com/office/powerpoint/2010/main" val="414791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5958E92F-FC37-44EA-9EA1-D947CFA5E8E8}" type="datetimeFigureOut">
              <a:rPr lang="it-IT" smtClean="0"/>
              <a:t>22/02/2023</a:t>
            </a:fld>
            <a:endParaRPr lang="it-IT"/>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it-IT"/>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C86CDA1-9E92-4015-AA77-30E0D83FB937}" type="slidenum">
              <a:rPr lang="it-IT" smtClean="0"/>
              <a:t>‹N›</a:t>
            </a:fld>
            <a:endParaRPr lang="it-IT"/>
          </a:p>
        </p:txBody>
      </p:sp>
    </p:spTree>
    <p:extLst>
      <p:ext uri="{BB962C8B-B14F-4D97-AF65-F5344CB8AC3E}">
        <p14:creationId xmlns:p14="http://schemas.microsoft.com/office/powerpoint/2010/main" val="204745076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958E92F-FC37-44EA-9EA1-D947CFA5E8E8}" type="datetimeFigureOut">
              <a:rPr lang="it-IT" smtClean="0"/>
              <a:t>22/02/2023</a:t>
            </a:fld>
            <a:endParaRPr lang="it-IT"/>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it-IT"/>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C86CDA1-9E92-4015-AA77-30E0D83FB937}" type="slidenum">
              <a:rPr lang="it-IT" smtClean="0"/>
              <a:t>‹N›</a:t>
            </a:fld>
            <a:endParaRPr lang="it-IT"/>
          </a:p>
        </p:txBody>
      </p:sp>
    </p:spTree>
    <p:extLst>
      <p:ext uri="{BB962C8B-B14F-4D97-AF65-F5344CB8AC3E}">
        <p14:creationId xmlns:p14="http://schemas.microsoft.com/office/powerpoint/2010/main" val="1205596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9BB903-DF2A-DFF8-5841-11B6683BED8C}"/>
              </a:ext>
            </a:extLst>
          </p:cNvPr>
          <p:cNvSpPr>
            <a:spLocks noGrp="1"/>
          </p:cNvSpPr>
          <p:nvPr>
            <p:ph type="ctrTitle"/>
          </p:nvPr>
        </p:nvSpPr>
        <p:spPr>
          <a:xfrm>
            <a:off x="603504" y="195943"/>
            <a:ext cx="10782300" cy="2715208"/>
          </a:xfrm>
        </p:spPr>
        <p:txBody>
          <a:bodyPr/>
          <a:lstStyle/>
          <a:p>
            <a:r>
              <a:rPr lang="it-IT" b="1" dirty="0">
                <a:solidFill>
                  <a:schemeClr val="bg2"/>
                </a:solidFill>
              </a:rPr>
              <a:t>Whitman and </a:t>
            </a:r>
            <a:r>
              <a:rPr lang="it-IT" b="1" dirty="0" err="1">
                <a:solidFill>
                  <a:schemeClr val="bg2"/>
                </a:solidFill>
              </a:rPr>
              <a:t>Italian</a:t>
            </a:r>
            <a:r>
              <a:rPr lang="it-IT" b="1" dirty="0">
                <a:solidFill>
                  <a:schemeClr val="bg2"/>
                </a:solidFill>
              </a:rPr>
              <a:t>-US </a:t>
            </a:r>
            <a:r>
              <a:rPr lang="it-IT" b="1" dirty="0" err="1">
                <a:solidFill>
                  <a:schemeClr val="bg2"/>
                </a:solidFill>
              </a:rPr>
              <a:t>Negotiations</a:t>
            </a:r>
            <a:endParaRPr lang="it-IT" b="1" dirty="0">
              <a:solidFill>
                <a:schemeClr val="bg2"/>
              </a:solidFill>
            </a:endParaRPr>
          </a:p>
        </p:txBody>
      </p:sp>
      <p:pic>
        <p:nvPicPr>
          <p:cNvPr id="5" name="Immagine 4" descr="Immagine che contiene testo, persona, uomo, vecchio&#10;&#10;Descrizione generata automaticamente">
            <a:extLst>
              <a:ext uri="{FF2B5EF4-FFF2-40B4-BE49-F238E27FC236}">
                <a16:creationId xmlns:a16="http://schemas.microsoft.com/office/drawing/2014/main" id="{89F6077B-FF1D-C060-C33F-07A8C5ED60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4027" y="2033784"/>
            <a:ext cx="2811778" cy="4548156"/>
          </a:xfrm>
          <a:prstGeom prst="rect">
            <a:avLst/>
          </a:prstGeom>
        </p:spPr>
      </p:pic>
      <p:pic>
        <p:nvPicPr>
          <p:cNvPr id="7" name="Immagine 6" descr="Immagine che contiene testo, nero&#10;&#10;Descrizione generata automaticamente">
            <a:extLst>
              <a:ext uri="{FF2B5EF4-FFF2-40B4-BE49-F238E27FC236}">
                <a16:creationId xmlns:a16="http://schemas.microsoft.com/office/drawing/2014/main" id="{5FA30F53-4D8A-7ABD-ADCC-5F95949AD9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6260" y="2726093"/>
            <a:ext cx="2438089" cy="3750906"/>
          </a:xfrm>
          <a:prstGeom prst="rect">
            <a:avLst/>
          </a:prstGeom>
        </p:spPr>
      </p:pic>
      <p:pic>
        <p:nvPicPr>
          <p:cNvPr id="9" name="Immagine 8">
            <a:extLst>
              <a:ext uri="{FF2B5EF4-FFF2-40B4-BE49-F238E27FC236}">
                <a16:creationId xmlns:a16="http://schemas.microsoft.com/office/drawing/2014/main" id="{4B3B64F0-5603-FCD8-01EC-7726CD69804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5128" y="2944748"/>
            <a:ext cx="4581454" cy="3603595"/>
          </a:xfrm>
          <a:prstGeom prst="rect">
            <a:avLst/>
          </a:prstGeom>
        </p:spPr>
      </p:pic>
    </p:spTree>
    <p:extLst>
      <p:ext uri="{BB962C8B-B14F-4D97-AF65-F5344CB8AC3E}">
        <p14:creationId xmlns:p14="http://schemas.microsoft.com/office/powerpoint/2010/main" val="2403760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2F1BA8-0134-DD7C-862E-C3CAF1322FA7}"/>
              </a:ext>
            </a:extLst>
          </p:cNvPr>
          <p:cNvSpPr>
            <a:spLocks noGrp="1"/>
          </p:cNvSpPr>
          <p:nvPr>
            <p:ph type="title"/>
          </p:nvPr>
        </p:nvSpPr>
        <p:spPr>
          <a:xfrm>
            <a:off x="657224" y="499533"/>
            <a:ext cx="10772775" cy="1105332"/>
          </a:xfrm>
        </p:spPr>
        <p:txBody>
          <a:bodyPr/>
          <a:lstStyle/>
          <a:p>
            <a:r>
              <a:rPr lang="it-IT" b="1" dirty="0"/>
              <a:t>THE FIRST </a:t>
            </a:r>
            <a:r>
              <a:rPr lang="en-US" b="1" dirty="0"/>
              <a:t>“TRUE” </a:t>
            </a:r>
            <a:r>
              <a:rPr lang="it-IT" b="1" dirty="0"/>
              <a:t>ITALIAN WHITMAN</a:t>
            </a:r>
          </a:p>
        </p:txBody>
      </p:sp>
      <p:sp>
        <p:nvSpPr>
          <p:cNvPr id="3" name="Segnaposto contenuto 2">
            <a:extLst>
              <a:ext uri="{FF2B5EF4-FFF2-40B4-BE49-F238E27FC236}">
                <a16:creationId xmlns:a16="http://schemas.microsoft.com/office/drawing/2014/main" id="{A1FB4CD3-1D00-AC03-8560-A979973FFA33}"/>
              </a:ext>
            </a:extLst>
          </p:cNvPr>
          <p:cNvSpPr>
            <a:spLocks noGrp="1"/>
          </p:cNvSpPr>
          <p:nvPr>
            <p:ph idx="1"/>
          </p:nvPr>
        </p:nvSpPr>
        <p:spPr>
          <a:xfrm>
            <a:off x="676656" y="1698171"/>
            <a:ext cx="10753725" cy="4861249"/>
          </a:xfrm>
        </p:spPr>
        <p:txBody>
          <a:bodyPr>
            <a:normAutofit/>
          </a:bodyPr>
          <a:lstStyle/>
          <a:p>
            <a:r>
              <a:rPr lang="it-IT" sz="3400" dirty="0"/>
              <a:t>The first </a:t>
            </a:r>
            <a:r>
              <a:rPr lang="it-IT" sz="3400" dirty="0" err="1"/>
              <a:t>Italian</a:t>
            </a:r>
            <a:r>
              <a:rPr lang="it-IT" sz="3400" dirty="0"/>
              <a:t> </a:t>
            </a:r>
            <a:r>
              <a:rPr lang="it-IT" sz="3400" dirty="0" err="1"/>
              <a:t>poet</a:t>
            </a:r>
            <a:r>
              <a:rPr lang="it-IT" sz="3400" dirty="0"/>
              <a:t> </a:t>
            </a:r>
            <a:r>
              <a:rPr lang="it-IT" sz="3400" dirty="0" err="1"/>
              <a:t>who</a:t>
            </a:r>
            <a:r>
              <a:rPr lang="it-IT" sz="3400" dirty="0"/>
              <a:t> </a:t>
            </a:r>
            <a:r>
              <a:rPr lang="it-IT" sz="3400" dirty="0" err="1"/>
              <a:t>came</a:t>
            </a:r>
            <a:r>
              <a:rPr lang="it-IT" sz="3400" dirty="0"/>
              <a:t> close to </a:t>
            </a:r>
            <a:r>
              <a:rPr lang="it-IT" sz="3400" dirty="0" err="1"/>
              <a:t>fully</a:t>
            </a:r>
            <a:r>
              <a:rPr lang="it-IT" sz="3400" dirty="0"/>
              <a:t> </a:t>
            </a:r>
            <a:r>
              <a:rPr lang="it-IT" sz="3400" dirty="0" err="1"/>
              <a:t>understand</a:t>
            </a:r>
            <a:r>
              <a:rPr lang="it-IT" sz="3400" dirty="0"/>
              <a:t> </a:t>
            </a:r>
            <a:r>
              <a:rPr lang="it-IT" sz="3400" dirty="0" err="1"/>
              <a:t>Whitman’s</a:t>
            </a:r>
            <a:r>
              <a:rPr lang="it-IT" sz="3400" dirty="0"/>
              <a:t> </a:t>
            </a:r>
            <a:r>
              <a:rPr lang="it-IT" sz="3400" dirty="0" err="1"/>
              <a:t>revolutionary</a:t>
            </a:r>
            <a:r>
              <a:rPr lang="it-IT" sz="3400" dirty="0"/>
              <a:t> </a:t>
            </a:r>
            <a:r>
              <a:rPr lang="it-IT" sz="3400" dirty="0" err="1"/>
              <a:t>contribution</a:t>
            </a:r>
            <a:r>
              <a:rPr lang="it-IT" sz="3400" dirty="0"/>
              <a:t> </a:t>
            </a:r>
            <a:r>
              <a:rPr lang="it-IT" sz="3400" dirty="0" err="1"/>
              <a:t>not</a:t>
            </a:r>
            <a:r>
              <a:rPr lang="it-IT" sz="3400" dirty="0"/>
              <a:t> </a:t>
            </a:r>
            <a:r>
              <a:rPr lang="it-IT" sz="3400" dirty="0" err="1"/>
              <a:t>only</a:t>
            </a:r>
            <a:r>
              <a:rPr lang="it-IT" sz="3400" dirty="0"/>
              <a:t> to the </a:t>
            </a:r>
            <a:r>
              <a:rPr lang="en-US" sz="3400" dirty="0"/>
              <a:t>“democratization” of poetry but also to the renovation of poetic language was </a:t>
            </a:r>
            <a:r>
              <a:rPr lang="en-US" sz="3400" b="1" dirty="0">
                <a:solidFill>
                  <a:srgbClr val="FF0000"/>
                </a:solidFill>
              </a:rPr>
              <a:t>Luigi </a:t>
            </a:r>
            <a:r>
              <a:rPr lang="en-US" sz="3400" b="1" dirty="0" err="1">
                <a:solidFill>
                  <a:srgbClr val="FF0000"/>
                </a:solidFill>
              </a:rPr>
              <a:t>Capuana</a:t>
            </a:r>
            <a:r>
              <a:rPr lang="en-US" sz="3400" dirty="0"/>
              <a:t>.</a:t>
            </a:r>
          </a:p>
          <a:p>
            <a:r>
              <a:rPr lang="en-US" sz="3400" dirty="0"/>
              <a:t>In 1883 </a:t>
            </a:r>
            <a:r>
              <a:rPr lang="en-US" sz="3400" dirty="0" err="1"/>
              <a:t>Capuana</a:t>
            </a:r>
            <a:r>
              <a:rPr lang="en-US" sz="3400" dirty="0"/>
              <a:t> published the collection </a:t>
            </a:r>
            <a:r>
              <a:rPr lang="en-US" sz="3400" b="1" i="1" dirty="0" err="1">
                <a:solidFill>
                  <a:srgbClr val="FF0000"/>
                </a:solidFill>
              </a:rPr>
              <a:t>Semiritmi</a:t>
            </a:r>
            <a:r>
              <a:rPr lang="en-US" sz="3400" dirty="0"/>
              <a:t>, after having some of its poems issued by </a:t>
            </a:r>
            <a:r>
              <a:rPr lang="en-US" sz="3400" i="1" dirty="0"/>
              <a:t>Il </a:t>
            </a:r>
            <a:r>
              <a:rPr lang="en-US" sz="3400" i="1" dirty="0" err="1"/>
              <a:t>fanfulla</a:t>
            </a:r>
            <a:r>
              <a:rPr lang="en-US" sz="3400" i="1" dirty="0"/>
              <a:t> </a:t>
            </a:r>
            <a:r>
              <a:rPr lang="en-US" sz="3400" i="1" dirty="0" err="1"/>
              <a:t>della</a:t>
            </a:r>
            <a:r>
              <a:rPr lang="en-US" sz="3400" i="1" dirty="0"/>
              <a:t> </a:t>
            </a:r>
            <a:r>
              <a:rPr lang="en-US" sz="3400" i="1" dirty="0" err="1"/>
              <a:t>domenica</a:t>
            </a:r>
            <a:r>
              <a:rPr lang="en-US" sz="3400" dirty="0"/>
              <a:t>, where he had published as editor </a:t>
            </a:r>
            <a:r>
              <a:rPr lang="en-US" sz="3400" dirty="0" err="1"/>
              <a:t>Nencioni’s</a:t>
            </a:r>
            <a:r>
              <a:rPr lang="en-US" sz="3400" dirty="0"/>
              <a:t> articles on Whitman. His use of </a:t>
            </a:r>
            <a:r>
              <a:rPr lang="en-US" sz="3400" b="1" dirty="0">
                <a:solidFill>
                  <a:srgbClr val="FF0000"/>
                </a:solidFill>
              </a:rPr>
              <a:t>free verse </a:t>
            </a:r>
            <a:r>
              <a:rPr lang="en-US" sz="3400" dirty="0"/>
              <a:t>(that later influenced D’Annunzio himself) was possibly inspired by Whitman’s example.</a:t>
            </a:r>
            <a:endParaRPr lang="it-IT" sz="3400" dirty="0"/>
          </a:p>
        </p:txBody>
      </p:sp>
    </p:spTree>
    <p:extLst>
      <p:ext uri="{BB962C8B-B14F-4D97-AF65-F5344CB8AC3E}">
        <p14:creationId xmlns:p14="http://schemas.microsoft.com/office/powerpoint/2010/main" val="2165920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61B2B7-ABC7-849D-821C-9CA4A29AEEFD}"/>
              </a:ext>
            </a:extLst>
          </p:cNvPr>
          <p:cNvSpPr>
            <a:spLocks noGrp="1"/>
          </p:cNvSpPr>
          <p:nvPr>
            <p:ph type="title"/>
          </p:nvPr>
        </p:nvSpPr>
        <p:spPr/>
        <p:txBody>
          <a:bodyPr/>
          <a:lstStyle/>
          <a:p>
            <a:r>
              <a:rPr lang="en-US" b="1" dirty="0"/>
              <a:t>WHITMAN’S “ARRIVAL” IN ITALY</a:t>
            </a:r>
          </a:p>
        </p:txBody>
      </p:sp>
      <p:sp>
        <p:nvSpPr>
          <p:cNvPr id="3" name="Segnaposto contenuto 2">
            <a:extLst>
              <a:ext uri="{FF2B5EF4-FFF2-40B4-BE49-F238E27FC236}">
                <a16:creationId xmlns:a16="http://schemas.microsoft.com/office/drawing/2014/main" id="{25BB4FD8-2793-58EF-F564-753372C13A6A}"/>
              </a:ext>
            </a:extLst>
          </p:cNvPr>
          <p:cNvSpPr>
            <a:spLocks noGrp="1"/>
          </p:cNvSpPr>
          <p:nvPr>
            <p:ph idx="1"/>
          </p:nvPr>
        </p:nvSpPr>
        <p:spPr>
          <a:xfrm>
            <a:off x="93306" y="2157731"/>
            <a:ext cx="11747241" cy="4345706"/>
          </a:xfrm>
        </p:spPr>
        <p:txBody>
          <a:bodyPr>
            <a:normAutofit fontScale="92500" lnSpcReduction="10000"/>
          </a:bodyPr>
          <a:lstStyle/>
          <a:p>
            <a:r>
              <a:rPr lang="en-US" dirty="0"/>
              <a:t>Caterina </a:t>
            </a:r>
            <a:r>
              <a:rPr lang="en-US" dirty="0" err="1"/>
              <a:t>Bernardini</a:t>
            </a:r>
            <a:r>
              <a:rPr lang="en-US" dirty="0"/>
              <a:t>:</a:t>
            </a:r>
          </a:p>
          <a:p>
            <a:r>
              <a:rPr lang="en-US" dirty="0"/>
              <a:t>When Whitman’s work arrived in Italy, in the 1870s and 1880s, the country had only recently been unified and was in a post-Risorgimento phase of transition and adjustment. […] In the newly formed Italy of the 1860s, the nation’s literati felt a huge responsibility: they had to try to build an adequate literature, and therefore an identity, for this renewed political entity. They had to leave behind an aristocratic tradition, with its anachronistic attachment to academism and classicism, and give shape to </a:t>
            </a:r>
            <a:r>
              <a:rPr lang="en-US" b="1" dirty="0">
                <a:solidFill>
                  <a:srgbClr val="FF0000"/>
                </a:solidFill>
              </a:rPr>
              <a:t>a new, more modern literature</a:t>
            </a:r>
            <a:r>
              <a:rPr lang="en-US" dirty="0"/>
              <a:t>. […] The “</a:t>
            </a:r>
            <a:r>
              <a:rPr lang="en-US" b="1" dirty="0">
                <a:solidFill>
                  <a:srgbClr val="FF0000"/>
                </a:solidFill>
              </a:rPr>
              <a:t>cultural translation</a:t>
            </a:r>
            <a:r>
              <a:rPr lang="en-US" dirty="0"/>
              <a:t>” of Whitman […] was shaped by – and responded to – the need for a true “</a:t>
            </a:r>
            <a:r>
              <a:rPr lang="en-US" b="1" dirty="0">
                <a:solidFill>
                  <a:srgbClr val="FF0000"/>
                </a:solidFill>
              </a:rPr>
              <a:t>Italianization</a:t>
            </a:r>
            <a:r>
              <a:rPr lang="en-US" dirty="0"/>
              <a:t>,” a more homogeneous nationhood. Whitman’s poetry was evoked as a way to keep the democratic, humanitarian Mazzinian and Garibaldian ideals that had been the ideological core of the heroic struggles to achieve unification, not only unforgotten, but vital, in a potentially revolutionary sense.</a:t>
            </a:r>
          </a:p>
          <a:p>
            <a:r>
              <a:rPr lang="en-US" dirty="0"/>
              <a:t>Whitman was mainly appreciated for his political resonance, his writings about the </a:t>
            </a:r>
            <a:r>
              <a:rPr lang="en-US" b="1" dirty="0">
                <a:solidFill>
                  <a:srgbClr val="FF0000"/>
                </a:solidFill>
              </a:rPr>
              <a:t>potentialities of American democracy and identity</a:t>
            </a:r>
            <a:r>
              <a:rPr lang="en-US" dirty="0"/>
              <a:t>, seen both as a geographical territory in exciting evolution and as the promising symbol of a modern writing space. He was also admired, often idealized and invoked as a model, for the renovated and yet classical weight of his diction.</a:t>
            </a:r>
          </a:p>
          <a:p>
            <a:endParaRPr lang="it-IT" dirty="0"/>
          </a:p>
        </p:txBody>
      </p:sp>
    </p:spTree>
    <p:extLst>
      <p:ext uri="{BB962C8B-B14F-4D97-AF65-F5344CB8AC3E}">
        <p14:creationId xmlns:p14="http://schemas.microsoft.com/office/powerpoint/2010/main" val="4114887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2AA2C3-A3B0-DA45-7294-AE044A8EA928}"/>
              </a:ext>
            </a:extLst>
          </p:cNvPr>
          <p:cNvSpPr>
            <a:spLocks noGrp="1"/>
          </p:cNvSpPr>
          <p:nvPr>
            <p:ph type="title"/>
          </p:nvPr>
        </p:nvSpPr>
        <p:spPr>
          <a:xfrm>
            <a:off x="657224" y="0"/>
            <a:ext cx="10772775" cy="1175657"/>
          </a:xfrm>
        </p:spPr>
        <p:txBody>
          <a:bodyPr>
            <a:normAutofit/>
          </a:bodyPr>
          <a:lstStyle/>
          <a:p>
            <a:r>
              <a:rPr lang="it-IT" sz="6600" b="1" dirty="0"/>
              <a:t>FIRST ENCOUNTERS</a:t>
            </a:r>
          </a:p>
        </p:txBody>
      </p:sp>
      <p:sp>
        <p:nvSpPr>
          <p:cNvPr id="3" name="Segnaposto contenuto 2">
            <a:extLst>
              <a:ext uri="{FF2B5EF4-FFF2-40B4-BE49-F238E27FC236}">
                <a16:creationId xmlns:a16="http://schemas.microsoft.com/office/drawing/2014/main" id="{53A32DB5-8B62-C8C4-27B1-B79449C2FA73}"/>
              </a:ext>
            </a:extLst>
          </p:cNvPr>
          <p:cNvSpPr>
            <a:spLocks noGrp="1"/>
          </p:cNvSpPr>
          <p:nvPr>
            <p:ph idx="1"/>
          </p:nvPr>
        </p:nvSpPr>
        <p:spPr>
          <a:xfrm>
            <a:off x="0" y="1175657"/>
            <a:ext cx="12008498" cy="5542384"/>
          </a:xfrm>
        </p:spPr>
        <p:txBody>
          <a:bodyPr>
            <a:noAutofit/>
          </a:bodyPr>
          <a:lstStyle/>
          <a:p>
            <a:r>
              <a:rPr lang="en-US" sz="2800" dirty="0"/>
              <a:t>First major encounter of Whitman and Italy: </a:t>
            </a:r>
            <a:r>
              <a:rPr lang="en-US" sz="2800" b="1" dirty="0">
                <a:solidFill>
                  <a:srgbClr val="FF0000"/>
                </a:solidFill>
              </a:rPr>
              <a:t>William Michael Rossetti</a:t>
            </a:r>
            <a:r>
              <a:rPr lang="en-US" sz="2800" dirty="0"/>
              <a:t>’s edition of </a:t>
            </a:r>
            <a:r>
              <a:rPr lang="en-US" sz="2800" b="1" i="1" dirty="0">
                <a:solidFill>
                  <a:srgbClr val="FF0000"/>
                </a:solidFill>
              </a:rPr>
              <a:t>Poems by Walt Whitman</a:t>
            </a:r>
            <a:r>
              <a:rPr lang="en-US" sz="2800" dirty="0"/>
              <a:t> (1868). Rossetti shared the ideals of the Italian Risorgimento and his edition was influenced by these democratic/nationalistic values. For Rossetti, Whitman was the poet “both of Personality and of Democracy; and, it may be added, of American nationalism.” Rossetti’s edition was read by Italian poets and critics, first of all by Florentine critic </a:t>
            </a:r>
            <a:r>
              <a:rPr lang="en-US" sz="2800" b="1" dirty="0">
                <a:solidFill>
                  <a:srgbClr val="FF0000"/>
                </a:solidFill>
              </a:rPr>
              <a:t>Enrico </a:t>
            </a:r>
            <a:r>
              <a:rPr lang="en-US" sz="2800" b="1" dirty="0" err="1">
                <a:solidFill>
                  <a:srgbClr val="FF0000"/>
                </a:solidFill>
              </a:rPr>
              <a:t>Nencioni</a:t>
            </a:r>
            <a:r>
              <a:rPr lang="en-US" sz="2800" dirty="0"/>
              <a:t>, who published the first relevant Italian articles on Whitman, </a:t>
            </a:r>
            <a:r>
              <a:rPr lang="en-US" sz="2800" b="1" dirty="0">
                <a:solidFill>
                  <a:srgbClr val="FF0000"/>
                </a:solidFill>
              </a:rPr>
              <a:t>“Walt Whitman”</a:t>
            </a:r>
            <a:r>
              <a:rPr lang="en-US" sz="2800" dirty="0"/>
              <a:t> (1879), </a:t>
            </a:r>
            <a:r>
              <a:rPr lang="en-US" sz="2800" b="1" dirty="0">
                <a:solidFill>
                  <a:srgbClr val="FF0000"/>
                </a:solidFill>
              </a:rPr>
              <a:t>“</a:t>
            </a:r>
            <a:r>
              <a:rPr lang="en-US" sz="2800" b="1" dirty="0" err="1">
                <a:solidFill>
                  <a:srgbClr val="FF0000"/>
                </a:solidFill>
              </a:rPr>
              <a:t>Nuovi</a:t>
            </a:r>
            <a:r>
              <a:rPr lang="en-US" sz="2800" b="1" dirty="0">
                <a:solidFill>
                  <a:srgbClr val="FF0000"/>
                </a:solidFill>
              </a:rPr>
              <a:t> </a:t>
            </a:r>
            <a:r>
              <a:rPr lang="en-US" sz="2800" b="1" dirty="0" err="1">
                <a:solidFill>
                  <a:srgbClr val="FF0000"/>
                </a:solidFill>
              </a:rPr>
              <a:t>orizzonti</a:t>
            </a:r>
            <a:r>
              <a:rPr lang="en-US" sz="2800" b="1" dirty="0">
                <a:solidFill>
                  <a:srgbClr val="FF0000"/>
                </a:solidFill>
              </a:rPr>
              <a:t> </a:t>
            </a:r>
            <a:r>
              <a:rPr lang="en-US" sz="2800" b="1" dirty="0" err="1">
                <a:solidFill>
                  <a:srgbClr val="FF0000"/>
                </a:solidFill>
              </a:rPr>
              <a:t>poetici</a:t>
            </a:r>
            <a:r>
              <a:rPr lang="en-US" sz="2800" b="1" dirty="0">
                <a:solidFill>
                  <a:srgbClr val="FF0000"/>
                </a:solidFill>
              </a:rPr>
              <a:t>”</a:t>
            </a:r>
            <a:r>
              <a:rPr lang="en-US" sz="2800" dirty="0"/>
              <a:t> (1881) and </a:t>
            </a:r>
            <a:r>
              <a:rPr lang="en-US" sz="2800" b="1" dirty="0">
                <a:solidFill>
                  <a:srgbClr val="FF0000"/>
                </a:solidFill>
              </a:rPr>
              <a:t>“Mazzini e Whitman”</a:t>
            </a:r>
            <a:r>
              <a:rPr lang="en-US" sz="2800" dirty="0"/>
              <a:t> (1884), all in the </a:t>
            </a:r>
            <a:r>
              <a:rPr lang="en-US" sz="2800" i="1" dirty="0" err="1"/>
              <a:t>Fanfulla</a:t>
            </a:r>
            <a:r>
              <a:rPr lang="en-US" sz="2800" i="1" dirty="0"/>
              <a:t> </a:t>
            </a:r>
            <a:r>
              <a:rPr lang="en-US" sz="2800" i="1" dirty="0" err="1"/>
              <a:t>della</a:t>
            </a:r>
            <a:r>
              <a:rPr lang="en-US" sz="2800" i="1" dirty="0"/>
              <a:t> Domenica</a:t>
            </a:r>
            <a:r>
              <a:rPr lang="en-US" sz="2800" dirty="0"/>
              <a:t>, followed by </a:t>
            </a:r>
            <a:r>
              <a:rPr lang="it-IT" sz="2800" b="1" dirty="0">
                <a:solidFill>
                  <a:srgbClr val="FF0000"/>
                </a:solidFill>
              </a:rPr>
              <a:t>“Il poeta della guerra americana” </a:t>
            </a:r>
            <a:r>
              <a:rPr lang="it-IT" sz="2800" dirty="0"/>
              <a:t>(1891), in </a:t>
            </a:r>
            <a:r>
              <a:rPr lang="it-IT" sz="2800" i="1" dirty="0">
                <a:solidFill>
                  <a:schemeClr val="tx1"/>
                </a:solidFill>
              </a:rPr>
              <a:t>Nuova Antologia</a:t>
            </a:r>
            <a:r>
              <a:rPr lang="en-US" sz="2800" dirty="0"/>
              <a:t>. Whitman’s poems first started to be translated into Italian in the section on “humorous poets” (Rossetti had selected Whitman for the </a:t>
            </a:r>
            <a:r>
              <a:rPr lang="en-US" sz="2800" i="1" dirty="0"/>
              <a:t>Humorous Poems </a:t>
            </a:r>
            <a:r>
              <a:rPr lang="en-US" sz="2800" dirty="0"/>
              <a:t>anthology he had edited in 1872) of the very first Italian anthology of American literature, edited by </a:t>
            </a:r>
            <a:r>
              <a:rPr lang="it-IT" sz="2800" b="1" dirty="0">
                <a:solidFill>
                  <a:srgbClr val="FF0000"/>
                </a:solidFill>
              </a:rPr>
              <a:t>Gustavo Strafforello </a:t>
            </a:r>
            <a:r>
              <a:rPr lang="it-IT" sz="2800" dirty="0"/>
              <a:t>in 1884, </a:t>
            </a:r>
            <a:r>
              <a:rPr lang="it-IT" sz="2800" b="1" i="1" dirty="0">
                <a:solidFill>
                  <a:srgbClr val="FF0000"/>
                </a:solidFill>
              </a:rPr>
              <a:t>Letteratura americana </a:t>
            </a:r>
            <a:r>
              <a:rPr lang="it-IT" sz="2800" dirty="0"/>
              <a:t>(Whitman </a:t>
            </a:r>
            <a:r>
              <a:rPr lang="it-IT" sz="2800" dirty="0" err="1"/>
              <a:t>appears</a:t>
            </a:r>
            <a:r>
              <a:rPr lang="it-IT" sz="2800" dirty="0"/>
              <a:t> with </a:t>
            </a:r>
            <a:r>
              <a:rPr lang="en-US" sz="2800" dirty="0"/>
              <a:t>“A Boston Ballad”)</a:t>
            </a:r>
            <a:r>
              <a:rPr lang="it-IT" sz="2800" dirty="0"/>
              <a:t>.</a:t>
            </a:r>
          </a:p>
        </p:txBody>
      </p:sp>
    </p:spTree>
    <p:extLst>
      <p:ext uri="{BB962C8B-B14F-4D97-AF65-F5344CB8AC3E}">
        <p14:creationId xmlns:p14="http://schemas.microsoft.com/office/powerpoint/2010/main" val="2627233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8F07C3-CEC5-BA7B-8E3B-BBD0B1C8B78D}"/>
              </a:ext>
            </a:extLst>
          </p:cNvPr>
          <p:cNvSpPr>
            <a:spLocks noGrp="1"/>
          </p:cNvSpPr>
          <p:nvPr>
            <p:ph type="title"/>
          </p:nvPr>
        </p:nvSpPr>
        <p:spPr>
          <a:xfrm>
            <a:off x="657224" y="111968"/>
            <a:ext cx="10772775" cy="1483568"/>
          </a:xfrm>
        </p:spPr>
        <p:txBody>
          <a:bodyPr>
            <a:normAutofit fontScale="90000"/>
          </a:bodyPr>
          <a:lstStyle/>
          <a:p>
            <a:r>
              <a:rPr lang="it-IT" b="1" dirty="0"/>
              <a:t>A POWERFUL, BUT RUDE, POETIC GENIUS</a:t>
            </a:r>
          </a:p>
        </p:txBody>
      </p:sp>
      <p:sp>
        <p:nvSpPr>
          <p:cNvPr id="3" name="Segnaposto contenuto 2">
            <a:extLst>
              <a:ext uri="{FF2B5EF4-FFF2-40B4-BE49-F238E27FC236}">
                <a16:creationId xmlns:a16="http://schemas.microsoft.com/office/drawing/2014/main" id="{A82B4CC6-E490-27EC-B0FE-940B99F41081}"/>
              </a:ext>
            </a:extLst>
          </p:cNvPr>
          <p:cNvSpPr>
            <a:spLocks noGrp="1"/>
          </p:cNvSpPr>
          <p:nvPr>
            <p:ph idx="1"/>
          </p:nvPr>
        </p:nvSpPr>
        <p:spPr>
          <a:xfrm>
            <a:off x="233266" y="1520890"/>
            <a:ext cx="11560628" cy="4963886"/>
          </a:xfrm>
        </p:spPr>
        <p:txBody>
          <a:bodyPr>
            <a:noAutofit/>
          </a:bodyPr>
          <a:lstStyle/>
          <a:p>
            <a:r>
              <a:rPr lang="it-IT" sz="3600" b="1" dirty="0">
                <a:solidFill>
                  <a:srgbClr val="FF0000"/>
                </a:solidFill>
              </a:rPr>
              <a:t>Nencioni</a:t>
            </a:r>
            <a:r>
              <a:rPr lang="it-IT" sz="3600" dirty="0"/>
              <a:t>: image of Whitman </a:t>
            </a:r>
            <a:r>
              <a:rPr lang="it-IT" sz="3600" dirty="0" err="1"/>
              <a:t>as</a:t>
            </a:r>
            <a:r>
              <a:rPr lang="it-IT" sz="3600" dirty="0"/>
              <a:t> a </a:t>
            </a:r>
            <a:r>
              <a:rPr lang="it-IT" sz="3600" dirty="0" err="1"/>
              <a:t>powerful</a:t>
            </a:r>
            <a:r>
              <a:rPr lang="it-IT" sz="3600" dirty="0"/>
              <a:t>, </a:t>
            </a:r>
            <a:r>
              <a:rPr lang="it-IT" sz="3600" dirty="0" err="1"/>
              <a:t>but</a:t>
            </a:r>
            <a:r>
              <a:rPr lang="it-IT" sz="3600" dirty="0"/>
              <a:t> “</a:t>
            </a:r>
            <a:r>
              <a:rPr lang="it-IT" sz="3600" dirty="0" err="1"/>
              <a:t>barbaric</a:t>
            </a:r>
            <a:r>
              <a:rPr lang="it-IT" sz="3600" dirty="0"/>
              <a:t>” </a:t>
            </a:r>
            <a:r>
              <a:rPr lang="it-IT" sz="3600" dirty="0" err="1"/>
              <a:t>poet</a:t>
            </a:r>
            <a:r>
              <a:rPr lang="it-IT" sz="3600" dirty="0"/>
              <a:t>, to be </a:t>
            </a:r>
            <a:r>
              <a:rPr lang="it-IT" sz="3600" dirty="0" err="1"/>
              <a:t>appreciated</a:t>
            </a:r>
            <a:r>
              <a:rPr lang="it-IT" sz="3600" dirty="0"/>
              <a:t> for </a:t>
            </a:r>
            <a:r>
              <a:rPr lang="it-IT" sz="3600" dirty="0" err="1"/>
              <a:t>what</a:t>
            </a:r>
            <a:r>
              <a:rPr lang="it-IT" sz="3600" dirty="0"/>
              <a:t> he </a:t>
            </a:r>
            <a:r>
              <a:rPr lang="it-IT" sz="3600" dirty="0" err="1"/>
              <a:t>says</a:t>
            </a:r>
            <a:r>
              <a:rPr lang="it-IT" sz="3600" dirty="0"/>
              <a:t>, </a:t>
            </a:r>
            <a:r>
              <a:rPr lang="it-IT" sz="3600" dirty="0" err="1"/>
              <a:t>not</a:t>
            </a:r>
            <a:r>
              <a:rPr lang="it-IT" sz="3600" dirty="0"/>
              <a:t> for </a:t>
            </a:r>
            <a:r>
              <a:rPr lang="it-IT" sz="3600" dirty="0" err="1"/>
              <a:t>how</a:t>
            </a:r>
            <a:r>
              <a:rPr lang="it-IT" sz="3600" dirty="0"/>
              <a:t> he </a:t>
            </a:r>
            <a:r>
              <a:rPr lang="it-IT" sz="3600" dirty="0" err="1"/>
              <a:t>tells</a:t>
            </a:r>
            <a:r>
              <a:rPr lang="it-IT" sz="3600" dirty="0"/>
              <a:t> </a:t>
            </a:r>
            <a:r>
              <a:rPr lang="it-IT" sz="3600" dirty="0" err="1"/>
              <a:t>it</a:t>
            </a:r>
            <a:r>
              <a:rPr lang="it-IT" sz="3600" dirty="0"/>
              <a:t>, </a:t>
            </a:r>
            <a:r>
              <a:rPr lang="it-IT" sz="3600" dirty="0" err="1"/>
              <a:t>because</a:t>
            </a:r>
            <a:r>
              <a:rPr lang="it-IT" sz="3600" dirty="0"/>
              <a:t> he </a:t>
            </a:r>
            <a:r>
              <a:rPr lang="it-IT" sz="3600" dirty="0" err="1"/>
              <a:t>lacks</a:t>
            </a:r>
            <a:r>
              <a:rPr lang="it-IT" sz="3600" dirty="0"/>
              <a:t> the </a:t>
            </a:r>
            <a:r>
              <a:rPr lang="it-IT" sz="3600" dirty="0" err="1"/>
              <a:t>ability</a:t>
            </a:r>
            <a:r>
              <a:rPr lang="it-IT" sz="3600" dirty="0"/>
              <a:t> to control </a:t>
            </a:r>
            <a:r>
              <a:rPr lang="it-IT" sz="3600" dirty="0" err="1"/>
              <a:t>form</a:t>
            </a:r>
            <a:r>
              <a:rPr lang="it-IT" sz="3600" dirty="0"/>
              <a:t> (“Se il genio non fosse, com’è, una straordinaria conciliazione di ragione e di fantasia in uno stesso cervello; se bastasse il </a:t>
            </a:r>
            <a:r>
              <a:rPr lang="it-IT" sz="3600" i="1" dirty="0" err="1"/>
              <a:t>divus</a:t>
            </a:r>
            <a:r>
              <a:rPr lang="it-IT" sz="3600" i="1" dirty="0"/>
              <a:t> </a:t>
            </a:r>
            <a:r>
              <a:rPr lang="it-IT" sz="3600" i="1" dirty="0" err="1"/>
              <a:t>afflatus</a:t>
            </a:r>
            <a:r>
              <a:rPr lang="it-IT" sz="3600" dirty="0"/>
              <a:t>, la visione infinita, </a:t>
            </a:r>
            <a:r>
              <a:rPr lang="it-IT" sz="3600" dirty="0" err="1"/>
              <a:t>I’entusiasmo</a:t>
            </a:r>
            <a:r>
              <a:rPr lang="it-IT" sz="3600" dirty="0"/>
              <a:t> umanitario, Walt Whitman potrebbe ambire a quell’unico onore, ed esser il </a:t>
            </a:r>
            <a:r>
              <a:rPr lang="it-IT" sz="3600" b="1" dirty="0">
                <a:solidFill>
                  <a:srgbClr val="FF0000"/>
                </a:solidFill>
              </a:rPr>
              <a:t>genio</a:t>
            </a:r>
            <a:r>
              <a:rPr lang="it-IT" sz="3600" dirty="0"/>
              <a:t>, la </a:t>
            </a:r>
            <a:r>
              <a:rPr lang="it-IT" sz="3600" b="1" dirty="0">
                <a:solidFill>
                  <a:srgbClr val="FF0000"/>
                </a:solidFill>
              </a:rPr>
              <a:t>voce poetica </a:t>
            </a:r>
            <a:r>
              <a:rPr lang="it-IT" sz="3600" dirty="0"/>
              <a:t>della sua nobile terra” (Nencioni, “Walt Whitman”). Whitman </a:t>
            </a:r>
            <a:r>
              <a:rPr lang="it-IT" sz="3600" dirty="0" err="1"/>
              <a:t>is</a:t>
            </a:r>
            <a:r>
              <a:rPr lang="it-IT" sz="3600" dirty="0"/>
              <a:t> </a:t>
            </a:r>
            <a:r>
              <a:rPr lang="en-US" sz="3600" dirty="0"/>
              <a:t>““</a:t>
            </a:r>
            <a:r>
              <a:rPr lang="en-US" sz="3600" b="1" dirty="0">
                <a:solidFill>
                  <a:srgbClr val="FF0000"/>
                </a:solidFill>
              </a:rPr>
              <a:t>simple, strict, rude, and colossal </a:t>
            </a:r>
            <a:r>
              <a:rPr lang="en-US" sz="3600" dirty="0"/>
              <a:t>(and, in all of these qualities, perhaps </a:t>
            </a:r>
            <a:r>
              <a:rPr lang="en-US" sz="3600" b="1" dirty="0">
                <a:solidFill>
                  <a:srgbClr val="FF0000"/>
                </a:solidFill>
              </a:rPr>
              <a:t>excessive</a:t>
            </a:r>
            <a:r>
              <a:rPr lang="en-US" sz="3600" dirty="0"/>
              <a:t>).”</a:t>
            </a:r>
            <a:endParaRPr lang="it-IT" sz="3600" dirty="0"/>
          </a:p>
        </p:txBody>
      </p:sp>
    </p:spTree>
    <p:extLst>
      <p:ext uri="{BB962C8B-B14F-4D97-AF65-F5344CB8AC3E}">
        <p14:creationId xmlns:p14="http://schemas.microsoft.com/office/powerpoint/2010/main" val="1310303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70EB3F-7682-0838-4A30-25FFA66CA87A}"/>
              </a:ext>
            </a:extLst>
          </p:cNvPr>
          <p:cNvSpPr>
            <a:spLocks noGrp="1"/>
          </p:cNvSpPr>
          <p:nvPr>
            <p:ph type="title"/>
          </p:nvPr>
        </p:nvSpPr>
        <p:spPr>
          <a:xfrm>
            <a:off x="657224" y="1"/>
            <a:ext cx="10772775" cy="1315616"/>
          </a:xfrm>
        </p:spPr>
        <p:txBody>
          <a:bodyPr/>
          <a:lstStyle/>
          <a:p>
            <a:r>
              <a:rPr lang="it-IT" b="1" dirty="0"/>
              <a:t>WHITMAN AND GIOSUÈ CARDUCCI</a:t>
            </a:r>
          </a:p>
        </p:txBody>
      </p:sp>
      <p:sp>
        <p:nvSpPr>
          <p:cNvPr id="3" name="Segnaposto contenuto 2">
            <a:extLst>
              <a:ext uri="{FF2B5EF4-FFF2-40B4-BE49-F238E27FC236}">
                <a16:creationId xmlns:a16="http://schemas.microsoft.com/office/drawing/2014/main" id="{1A07B893-61C6-43A2-49DF-9EE2C4724892}"/>
              </a:ext>
            </a:extLst>
          </p:cNvPr>
          <p:cNvSpPr>
            <a:spLocks noGrp="1"/>
          </p:cNvSpPr>
          <p:nvPr>
            <p:ph idx="1"/>
          </p:nvPr>
        </p:nvSpPr>
        <p:spPr>
          <a:xfrm>
            <a:off x="676656" y="1539550"/>
            <a:ext cx="10753725" cy="5411755"/>
          </a:xfrm>
        </p:spPr>
        <p:txBody>
          <a:bodyPr>
            <a:normAutofit fontScale="85000" lnSpcReduction="20000"/>
          </a:bodyPr>
          <a:lstStyle/>
          <a:p>
            <a:pPr>
              <a:lnSpc>
                <a:spcPct val="110000"/>
              </a:lnSpc>
              <a:spcBef>
                <a:spcPts val="0"/>
              </a:spcBef>
            </a:pPr>
            <a:r>
              <a:rPr lang="en-US" dirty="0" err="1"/>
              <a:t>Giosuè</a:t>
            </a:r>
            <a:r>
              <a:rPr lang="en-US" dirty="0"/>
              <a:t> Carducci = first major Italian poet to be influenced by Whitman, but more on the level of content than on that of language and form (following </a:t>
            </a:r>
            <a:r>
              <a:rPr lang="en-US" dirty="0" err="1"/>
              <a:t>Nencioni’s</a:t>
            </a:r>
            <a:r>
              <a:rPr lang="en-US" dirty="0"/>
              <a:t> critical evaluation of Whitman) </a:t>
            </a:r>
            <a:r>
              <a:rPr lang="en-US" dirty="0">
                <a:ea typeface="Calibri" panose="020F0502020204030204" pitchFamily="34" charset="0"/>
                <a:cs typeface="Calibri" panose="020F0502020204030204" pitchFamily="34" charset="0"/>
              </a:rPr>
              <a:t>→ intention, never fulfilled, to </a:t>
            </a:r>
            <a:r>
              <a:rPr lang="en-US" b="1" dirty="0">
                <a:solidFill>
                  <a:srgbClr val="FF0000"/>
                </a:solidFill>
                <a:ea typeface="Calibri" panose="020F0502020204030204" pitchFamily="34" charset="0"/>
                <a:cs typeface="Calibri" panose="020F0502020204030204" pitchFamily="34" charset="0"/>
              </a:rPr>
              <a:t>“regularize” and “ennoble” </a:t>
            </a:r>
            <a:r>
              <a:rPr lang="en-US" dirty="0">
                <a:ea typeface="Calibri" panose="020F0502020204030204" pitchFamily="34" charset="0"/>
                <a:cs typeface="Calibri" panose="020F0502020204030204" pitchFamily="34" charset="0"/>
              </a:rPr>
              <a:t>Whitman by translating his poetry in hexameters:</a:t>
            </a:r>
          </a:p>
          <a:p>
            <a:pPr>
              <a:lnSpc>
                <a:spcPct val="110000"/>
              </a:lnSpc>
              <a:spcBef>
                <a:spcPts val="0"/>
              </a:spcBef>
            </a:pPr>
            <a:endParaRPr lang="en-US" dirty="0">
              <a:ea typeface="Calibri" panose="020F0502020204030204" pitchFamily="34" charset="0"/>
              <a:cs typeface="Calibri" panose="020F0502020204030204" pitchFamily="34" charset="0"/>
            </a:endParaRPr>
          </a:p>
          <a:p>
            <a:pPr>
              <a:lnSpc>
                <a:spcPct val="110000"/>
              </a:lnSpc>
              <a:spcBef>
                <a:spcPts val="0"/>
              </a:spcBef>
            </a:pPr>
            <a:r>
              <a:rPr lang="it-IT" dirty="0"/>
              <a:t>I nuovi orizzonti vanno benissimo. Ciò che dici, con molto evidente ed efficace precisione, della falsa poesia odierna, è quello stessissimo che ne penso io; la colpa di quella poesia risale ad artisti che furono troppo ammirati per l'umana contraddizione e reazione contro i </a:t>
            </a:r>
            <a:r>
              <a:rPr lang="it-IT" b="1" dirty="0">
                <a:solidFill>
                  <a:srgbClr val="FF0000"/>
                </a:solidFill>
              </a:rPr>
              <a:t>veri grandi poeti, i sani, i forti, che pensano cose grandi e grandemente le dicono</a:t>
            </a:r>
            <a:r>
              <a:rPr lang="it-IT" dirty="0"/>
              <a:t>. I pezzi del Whitman, scelti e tradotti, benissimo. Sai che il Fogliame americano io l'ho letto e tradotto a lettera tre volte col mio maestro d'inglese [Annibale Ferrari], un italiano che scappò in America di 17 anni, ci è stato 23 anni, e ha fatto il capitano al servizio della Repubblica nella guerra di secessione contro gli Stati del Sud? È una bestia, sempre ubriaco; ma </a:t>
            </a:r>
            <a:r>
              <a:rPr lang="it-IT" b="1" dirty="0">
                <a:solidFill>
                  <a:srgbClr val="FF0000"/>
                </a:solidFill>
              </a:rPr>
              <a:t>sente e respira l'America</a:t>
            </a:r>
            <a:r>
              <a:rPr lang="it-IT" dirty="0"/>
              <a:t>; e non ha più quasi nulla d'italiano; e me lo commentava facendo gesti e urli feroci. E mi venne subito la voglia di tradurlo in esametri. Tutti quei nomi a catalogo! quelle enumerazioni, successioni, quelle serie di paesaggi, di sentimenti, di figure straordinarie e vere! lo ne rimasi e ne sono rapito! Dopo i grandissimi poeti colossali, Omero, Shakespeare, Dante e... ci sarà del più pensato, del più profondo, del più perfetto, ma nulla di cosi immediato e originale. Peccato e dannazione che io d'inglese capisco poco, e la prosa; ma la poesia mi è molto difficile.</a:t>
            </a:r>
          </a:p>
        </p:txBody>
      </p:sp>
    </p:spTree>
    <p:extLst>
      <p:ext uri="{BB962C8B-B14F-4D97-AF65-F5344CB8AC3E}">
        <p14:creationId xmlns:p14="http://schemas.microsoft.com/office/powerpoint/2010/main" val="564547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40D2E4-1E54-B563-0EAB-65649FF2891C}"/>
              </a:ext>
            </a:extLst>
          </p:cNvPr>
          <p:cNvSpPr>
            <a:spLocks noGrp="1"/>
          </p:cNvSpPr>
          <p:nvPr>
            <p:ph type="title"/>
          </p:nvPr>
        </p:nvSpPr>
        <p:spPr>
          <a:xfrm>
            <a:off x="657224" y="499533"/>
            <a:ext cx="10772775" cy="1235961"/>
          </a:xfrm>
        </p:spPr>
        <p:txBody>
          <a:bodyPr/>
          <a:lstStyle/>
          <a:p>
            <a:r>
              <a:rPr lang="it-IT" b="1" dirty="0"/>
              <a:t>LUIGI GAMBERALE’S TRANSLATIONS</a:t>
            </a:r>
          </a:p>
        </p:txBody>
      </p:sp>
      <p:sp>
        <p:nvSpPr>
          <p:cNvPr id="3" name="Segnaposto contenuto 2">
            <a:extLst>
              <a:ext uri="{FF2B5EF4-FFF2-40B4-BE49-F238E27FC236}">
                <a16:creationId xmlns:a16="http://schemas.microsoft.com/office/drawing/2014/main" id="{F9819E4B-0BE8-B7CC-EA45-80767F251665}"/>
              </a:ext>
            </a:extLst>
          </p:cNvPr>
          <p:cNvSpPr>
            <a:spLocks noGrp="1"/>
          </p:cNvSpPr>
          <p:nvPr>
            <p:ph idx="1"/>
          </p:nvPr>
        </p:nvSpPr>
        <p:spPr>
          <a:xfrm>
            <a:off x="676656" y="2011680"/>
            <a:ext cx="10753725" cy="4557071"/>
          </a:xfrm>
        </p:spPr>
        <p:txBody>
          <a:bodyPr>
            <a:normAutofit lnSpcReduction="10000"/>
          </a:bodyPr>
          <a:lstStyle/>
          <a:p>
            <a:r>
              <a:rPr lang="en-US" dirty="0"/>
              <a:t>Luigi </a:t>
            </a:r>
            <a:r>
              <a:rPr lang="en-US" dirty="0" err="1"/>
              <a:t>Gamberale</a:t>
            </a:r>
            <a:r>
              <a:rPr lang="en-US" dirty="0"/>
              <a:t>: self-taught the English language, and started translating Whitman encouraged by his friend </a:t>
            </a:r>
            <a:r>
              <a:rPr lang="en-US" b="1" dirty="0">
                <a:solidFill>
                  <a:srgbClr val="FF0000"/>
                </a:solidFill>
              </a:rPr>
              <a:t>Girolamo Ragusa </a:t>
            </a:r>
            <a:r>
              <a:rPr lang="en-US" b="1" dirty="0" err="1">
                <a:solidFill>
                  <a:srgbClr val="FF0000"/>
                </a:solidFill>
              </a:rPr>
              <a:t>Moleti</a:t>
            </a:r>
            <a:r>
              <a:rPr lang="en-US" dirty="0"/>
              <a:t>, a Sicilian poet who had already directed </a:t>
            </a:r>
            <a:r>
              <a:rPr lang="en-US" dirty="0" err="1"/>
              <a:t>Nencioni</a:t>
            </a:r>
            <a:r>
              <a:rPr lang="en-US" dirty="0"/>
              <a:t> towards the American author.</a:t>
            </a:r>
          </a:p>
          <a:p>
            <a:r>
              <a:rPr lang="en-US" dirty="0"/>
              <a:t>First edition of </a:t>
            </a:r>
            <a:r>
              <a:rPr lang="en-US" b="1" i="1" dirty="0" err="1">
                <a:solidFill>
                  <a:srgbClr val="FF0000"/>
                </a:solidFill>
              </a:rPr>
              <a:t>Canti</a:t>
            </a:r>
            <a:r>
              <a:rPr lang="en-US" b="1" i="1" dirty="0">
                <a:solidFill>
                  <a:srgbClr val="FF0000"/>
                </a:solidFill>
              </a:rPr>
              <a:t> </a:t>
            </a:r>
            <a:r>
              <a:rPr lang="en-US" b="1" i="1" dirty="0" err="1">
                <a:solidFill>
                  <a:srgbClr val="FF0000"/>
                </a:solidFill>
              </a:rPr>
              <a:t>scelti</a:t>
            </a:r>
            <a:r>
              <a:rPr lang="en-US" b="1" i="1" dirty="0">
                <a:solidFill>
                  <a:srgbClr val="FF0000"/>
                </a:solidFill>
              </a:rPr>
              <a:t> </a:t>
            </a:r>
            <a:r>
              <a:rPr lang="en-US" dirty="0"/>
              <a:t>(1887): selection that privileges Whitman’s most conventional political poems, those about the Civil War, and almost totally ignores “Song of Myself” (even if, in an article published in 1884, </a:t>
            </a:r>
            <a:r>
              <a:rPr lang="en-US" dirty="0" err="1"/>
              <a:t>Gamberale</a:t>
            </a:r>
            <a:r>
              <a:rPr lang="en-US" dirty="0"/>
              <a:t> had – correctly –  written that “Song of Myself” contained Whitman’s poetical program).</a:t>
            </a:r>
          </a:p>
          <a:p>
            <a:r>
              <a:rPr lang="en-US" dirty="0"/>
              <a:t>Marina Camboni: in this first edition, </a:t>
            </a:r>
            <a:r>
              <a:rPr lang="en-US" dirty="0" err="1"/>
              <a:t>Gamberale</a:t>
            </a:r>
            <a:r>
              <a:rPr lang="en-US" dirty="0"/>
              <a:t> presented Whitman as </a:t>
            </a:r>
            <a:r>
              <a:rPr lang="en-US" b="1" dirty="0">
                <a:solidFill>
                  <a:srgbClr val="FF0000"/>
                </a:solidFill>
              </a:rPr>
              <a:t>unripe, imperfect, rough and stylistically naïve</a:t>
            </a:r>
            <a:r>
              <a:rPr lang="en-US" dirty="0"/>
              <a:t>, but also as a </a:t>
            </a:r>
            <a:r>
              <a:rPr lang="en-US" b="1" dirty="0">
                <a:solidFill>
                  <a:srgbClr val="FF0000"/>
                </a:solidFill>
              </a:rPr>
              <a:t>prophetic precursor of the future</a:t>
            </a:r>
            <a:r>
              <a:rPr lang="en-US" dirty="0"/>
              <a:t>.</a:t>
            </a:r>
          </a:p>
          <a:p>
            <a:r>
              <a:rPr lang="en-US" dirty="0"/>
              <a:t>1890 edition of </a:t>
            </a:r>
            <a:r>
              <a:rPr lang="en-US" i="1" dirty="0" err="1"/>
              <a:t>Canti</a:t>
            </a:r>
            <a:r>
              <a:rPr lang="en-US" i="1" dirty="0"/>
              <a:t> </a:t>
            </a:r>
            <a:r>
              <a:rPr lang="en-US" i="1" dirty="0" err="1"/>
              <a:t>scelti</a:t>
            </a:r>
            <a:r>
              <a:rPr lang="en-US" dirty="0"/>
              <a:t>: includes the 1855 Preface and more extended excerpts from “Song of Myself.”</a:t>
            </a:r>
          </a:p>
          <a:p>
            <a:r>
              <a:rPr lang="en-US" dirty="0"/>
              <a:t>1907: with the help of Ragusa </a:t>
            </a:r>
            <a:r>
              <a:rPr lang="en-US" dirty="0" err="1"/>
              <a:t>Moleti</a:t>
            </a:r>
            <a:r>
              <a:rPr lang="en-US" dirty="0"/>
              <a:t> and Giovanni Pascoli, </a:t>
            </a:r>
            <a:r>
              <a:rPr lang="en-US" dirty="0" err="1"/>
              <a:t>Gamberale</a:t>
            </a:r>
            <a:r>
              <a:rPr lang="en-US" dirty="0"/>
              <a:t> published the </a:t>
            </a:r>
            <a:r>
              <a:rPr lang="en-US" b="1" dirty="0">
                <a:solidFill>
                  <a:srgbClr val="FF0000"/>
                </a:solidFill>
              </a:rPr>
              <a:t>first full translation of </a:t>
            </a:r>
            <a:r>
              <a:rPr lang="en-US" b="1" i="1" dirty="0">
                <a:solidFill>
                  <a:srgbClr val="FF0000"/>
                </a:solidFill>
              </a:rPr>
              <a:t>Leaves of Grass </a:t>
            </a:r>
            <a:r>
              <a:rPr lang="en-US" b="1" dirty="0">
                <a:solidFill>
                  <a:srgbClr val="FF0000"/>
                </a:solidFill>
              </a:rPr>
              <a:t>(</a:t>
            </a:r>
            <a:r>
              <a:rPr lang="en-US" b="1" i="1" dirty="0" err="1">
                <a:solidFill>
                  <a:srgbClr val="FF0000"/>
                </a:solidFill>
              </a:rPr>
              <a:t>Foglie</a:t>
            </a:r>
            <a:r>
              <a:rPr lang="en-US" b="1" i="1" dirty="0">
                <a:solidFill>
                  <a:srgbClr val="FF0000"/>
                </a:solidFill>
              </a:rPr>
              <a:t> di </a:t>
            </a:r>
            <a:r>
              <a:rPr lang="en-US" b="1" i="1" dirty="0" err="1">
                <a:solidFill>
                  <a:srgbClr val="FF0000"/>
                </a:solidFill>
              </a:rPr>
              <a:t>erba</a:t>
            </a:r>
            <a:r>
              <a:rPr lang="en-US" b="1" dirty="0">
                <a:solidFill>
                  <a:srgbClr val="FF0000"/>
                </a:solidFill>
              </a:rPr>
              <a:t>) in Europe</a:t>
            </a:r>
            <a:r>
              <a:rPr lang="en-US" dirty="0"/>
              <a:t>.</a:t>
            </a:r>
          </a:p>
        </p:txBody>
      </p:sp>
    </p:spTree>
    <p:extLst>
      <p:ext uri="{BB962C8B-B14F-4D97-AF65-F5344CB8AC3E}">
        <p14:creationId xmlns:p14="http://schemas.microsoft.com/office/powerpoint/2010/main" val="3296805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0B4961-B873-EFCD-CFED-B171F004F445}"/>
              </a:ext>
            </a:extLst>
          </p:cNvPr>
          <p:cNvSpPr>
            <a:spLocks noGrp="1"/>
          </p:cNvSpPr>
          <p:nvPr>
            <p:ph type="title"/>
          </p:nvPr>
        </p:nvSpPr>
        <p:spPr>
          <a:xfrm>
            <a:off x="657224" y="65314"/>
            <a:ext cx="10772775" cy="1240972"/>
          </a:xfrm>
        </p:spPr>
        <p:txBody>
          <a:bodyPr>
            <a:normAutofit/>
          </a:bodyPr>
          <a:lstStyle/>
          <a:p>
            <a:r>
              <a:rPr lang="it-IT" sz="6000" b="1" i="1" dirty="0"/>
              <a:t>FOGLIE DI ERBA</a:t>
            </a:r>
          </a:p>
        </p:txBody>
      </p:sp>
      <p:sp>
        <p:nvSpPr>
          <p:cNvPr id="3" name="Segnaposto contenuto 2">
            <a:extLst>
              <a:ext uri="{FF2B5EF4-FFF2-40B4-BE49-F238E27FC236}">
                <a16:creationId xmlns:a16="http://schemas.microsoft.com/office/drawing/2014/main" id="{A478F3E1-6D51-B1ED-4C5C-A649865BA55A}"/>
              </a:ext>
            </a:extLst>
          </p:cNvPr>
          <p:cNvSpPr>
            <a:spLocks noGrp="1"/>
          </p:cNvSpPr>
          <p:nvPr>
            <p:ph idx="1"/>
          </p:nvPr>
        </p:nvSpPr>
        <p:spPr>
          <a:xfrm>
            <a:off x="233265" y="1371600"/>
            <a:ext cx="11569959" cy="5225143"/>
          </a:xfrm>
        </p:spPr>
        <p:txBody>
          <a:bodyPr>
            <a:noAutofit/>
          </a:bodyPr>
          <a:lstStyle/>
          <a:p>
            <a:r>
              <a:rPr lang="en-US" sz="2000" dirty="0" err="1"/>
              <a:t>Gamberale</a:t>
            </a:r>
            <a:r>
              <a:rPr lang="en-US" sz="2000" dirty="0"/>
              <a:t> “</a:t>
            </a:r>
            <a:r>
              <a:rPr lang="en-US" sz="2000" b="1" dirty="0">
                <a:solidFill>
                  <a:srgbClr val="FF0000"/>
                </a:solidFill>
              </a:rPr>
              <a:t>normalized</a:t>
            </a:r>
            <a:r>
              <a:rPr lang="en-US" sz="2000" dirty="0"/>
              <a:t>” Whitman’s rambling syntactical structures and, convinced that Whitman’s poetry is actually prose, also changed stanzas by often eliminating their inner sub-divisions. </a:t>
            </a:r>
            <a:r>
              <a:rPr lang="en-US" sz="2000" dirty="0" err="1"/>
              <a:t>Gamberale</a:t>
            </a:r>
            <a:r>
              <a:rPr lang="en-US" sz="2000" dirty="0"/>
              <a:t> ignored </a:t>
            </a:r>
            <a:r>
              <a:rPr lang="en-US" sz="2000" b="1" dirty="0">
                <a:solidFill>
                  <a:srgbClr val="FF0000"/>
                </a:solidFill>
              </a:rPr>
              <a:t>Pasquale </a:t>
            </a:r>
            <a:r>
              <a:rPr lang="en-US" sz="2000" b="1" dirty="0" err="1">
                <a:solidFill>
                  <a:srgbClr val="FF0000"/>
                </a:solidFill>
              </a:rPr>
              <a:t>Jannaccone</a:t>
            </a:r>
            <a:r>
              <a:rPr lang="en-US" sz="2000" dirty="0" err="1"/>
              <a:t>’s</a:t>
            </a:r>
            <a:r>
              <a:rPr lang="en-US" sz="2000" dirty="0"/>
              <a:t> 1898 analysis of Whitman’s prosody, that stressed how the peculiar form used by Whitman to build his stanzas was reminiscent of </a:t>
            </a:r>
            <a:r>
              <a:rPr lang="en-US" sz="2000" b="1" dirty="0">
                <a:solidFill>
                  <a:srgbClr val="FF0000"/>
                </a:solidFill>
              </a:rPr>
              <a:t>primitive and biblical forms</a:t>
            </a:r>
            <a:r>
              <a:rPr lang="en-US" sz="2000" dirty="0"/>
              <a:t>, and even </a:t>
            </a:r>
            <a:r>
              <a:rPr lang="en-US" sz="2000" b="1" dirty="0">
                <a:solidFill>
                  <a:srgbClr val="FF0000"/>
                </a:solidFill>
              </a:rPr>
              <a:t>ancient Greek religious poems</a:t>
            </a:r>
            <a:r>
              <a:rPr lang="en-US" sz="2000" dirty="0"/>
              <a:t>, but also that “this reproduction of ancient forms is not a return to the primitive stages because of a decline of the poetic organism; it is, instead, a </a:t>
            </a:r>
            <a:r>
              <a:rPr lang="en-US" sz="2000" b="1" dirty="0">
                <a:solidFill>
                  <a:srgbClr val="FF0000"/>
                </a:solidFill>
              </a:rPr>
              <a:t>necessary consequence of the evolution of verse</a:t>
            </a:r>
            <a:r>
              <a:rPr lang="en-US" sz="2000" dirty="0"/>
              <a:t>. The form of the poems of </a:t>
            </a:r>
            <a:r>
              <a:rPr lang="en-US" sz="2000" i="1" dirty="0"/>
              <a:t>Leaves of Grass</a:t>
            </a:r>
            <a:r>
              <a:rPr lang="en-US" sz="2000" dirty="0"/>
              <a:t> marks, to put it simply, the first stage in the modern phase of the evolution of verse; it strengthens and gives relevance to the </a:t>
            </a:r>
            <a:r>
              <a:rPr lang="en-US" sz="2000" b="1" dirty="0">
                <a:solidFill>
                  <a:srgbClr val="FF0000"/>
                </a:solidFill>
              </a:rPr>
              <a:t>logical element</a:t>
            </a:r>
            <a:r>
              <a:rPr lang="en-US" sz="2000" dirty="0"/>
              <a:t>, diminishes and sometimes even almost suppresses </a:t>
            </a:r>
            <a:r>
              <a:rPr lang="en-US" sz="2000" b="1" dirty="0">
                <a:solidFill>
                  <a:srgbClr val="FF0000"/>
                </a:solidFill>
              </a:rPr>
              <a:t>phonic rhythm</a:t>
            </a:r>
            <a:r>
              <a:rPr lang="en-US" sz="2000" dirty="0"/>
              <a:t>, so that, between the two elements, a new balance and agreement can be formed. From this, more varied and more suggestive.”</a:t>
            </a:r>
          </a:p>
          <a:p>
            <a:r>
              <a:rPr lang="en-US" sz="2000" dirty="0" err="1"/>
              <a:t>Gamberale’s</a:t>
            </a:r>
            <a:r>
              <a:rPr lang="en-US" sz="2000" dirty="0"/>
              <a:t> translation heavily influenced subsequent </a:t>
            </a:r>
            <a:r>
              <a:rPr lang="en-US" sz="2000" b="1" dirty="0">
                <a:solidFill>
                  <a:srgbClr val="FF0000"/>
                </a:solidFill>
              </a:rPr>
              <a:t>French and Spanish translations</a:t>
            </a:r>
            <a:r>
              <a:rPr lang="en-US" sz="2000" dirty="0"/>
              <a:t>, and in all of them the sexual charge and the homoerotic component of the original text were generally downplayed and at times fully erased.</a:t>
            </a:r>
          </a:p>
          <a:p>
            <a:r>
              <a:rPr lang="en-US" sz="2000" dirty="0"/>
              <a:t>Even American readers who knew the Italian language appreciated </a:t>
            </a:r>
            <a:r>
              <a:rPr lang="en-US" sz="2000" dirty="0" err="1"/>
              <a:t>Gamberale’s</a:t>
            </a:r>
            <a:r>
              <a:rPr lang="en-US" sz="2000" dirty="0"/>
              <a:t> translation. One of them wrote in a letter to him: “I have just been examining with greatest interest your translation of </a:t>
            </a:r>
            <a:r>
              <a:rPr lang="en-US" sz="2000" i="1" dirty="0"/>
              <a:t>Leaves of Grass </a:t>
            </a:r>
            <a:r>
              <a:rPr lang="en-US" sz="2000" dirty="0"/>
              <a:t>into Italian. I know enough of Italian to understand the pronunciation and see how excellent you have caught the lilt and rhythm of those wonderful poems. As a friend and countryman of Whitman I wish to express my thanks and appreciation of your work.”</a:t>
            </a:r>
            <a:endParaRPr lang="it-IT" sz="2000" dirty="0"/>
          </a:p>
        </p:txBody>
      </p:sp>
    </p:spTree>
    <p:extLst>
      <p:ext uri="{BB962C8B-B14F-4D97-AF65-F5344CB8AC3E}">
        <p14:creationId xmlns:p14="http://schemas.microsoft.com/office/powerpoint/2010/main" val="2103237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990518-B563-D5EC-A368-76FC0B7FC1AB}"/>
              </a:ext>
            </a:extLst>
          </p:cNvPr>
          <p:cNvSpPr>
            <a:spLocks noGrp="1"/>
          </p:cNvSpPr>
          <p:nvPr>
            <p:ph type="title"/>
          </p:nvPr>
        </p:nvSpPr>
        <p:spPr>
          <a:xfrm>
            <a:off x="657224" y="499533"/>
            <a:ext cx="10772775" cy="1512147"/>
          </a:xfrm>
        </p:spPr>
        <p:txBody>
          <a:bodyPr>
            <a:normAutofit/>
          </a:bodyPr>
          <a:lstStyle/>
          <a:p>
            <a:r>
              <a:rPr lang="it-IT" b="1" dirty="0"/>
              <a:t>ADA NEGRI AND THE ITALIAN POLITICIZATION OF WHITMAN</a:t>
            </a:r>
          </a:p>
        </p:txBody>
      </p:sp>
      <p:sp>
        <p:nvSpPr>
          <p:cNvPr id="3" name="Segnaposto contenuto 2">
            <a:extLst>
              <a:ext uri="{FF2B5EF4-FFF2-40B4-BE49-F238E27FC236}">
                <a16:creationId xmlns:a16="http://schemas.microsoft.com/office/drawing/2014/main" id="{3B30F474-59FD-0E6A-C01B-ADCB89F8B66D}"/>
              </a:ext>
            </a:extLst>
          </p:cNvPr>
          <p:cNvSpPr>
            <a:spLocks noGrp="1"/>
          </p:cNvSpPr>
          <p:nvPr>
            <p:ph idx="1"/>
          </p:nvPr>
        </p:nvSpPr>
        <p:spPr>
          <a:xfrm>
            <a:off x="391886" y="2146040"/>
            <a:ext cx="11579290" cy="4338735"/>
          </a:xfrm>
        </p:spPr>
        <p:txBody>
          <a:bodyPr>
            <a:normAutofit lnSpcReduction="10000"/>
          </a:bodyPr>
          <a:lstStyle/>
          <a:p>
            <a:r>
              <a:rPr lang="it-IT" sz="2600" b="1" dirty="0">
                <a:solidFill>
                  <a:srgbClr val="FF0000"/>
                </a:solidFill>
              </a:rPr>
              <a:t>Ada Negri, “Il gigante della libera America” </a:t>
            </a:r>
            <a:r>
              <a:rPr lang="it-IT" sz="2600" dirty="0"/>
              <a:t>(</a:t>
            </a:r>
            <a:r>
              <a:rPr lang="it-IT" sz="2600" dirty="0" err="1"/>
              <a:t>published</a:t>
            </a:r>
            <a:r>
              <a:rPr lang="it-IT" sz="2600" dirty="0"/>
              <a:t> in 1893 by </a:t>
            </a:r>
            <a:r>
              <a:rPr lang="it-IT" sz="2600" i="1" dirty="0"/>
              <a:t>Il figurinaio</a:t>
            </a:r>
            <a:r>
              <a:rPr lang="it-IT" sz="2600" dirty="0"/>
              <a:t>, and</a:t>
            </a:r>
            <a:r>
              <a:rPr lang="it-IT" sz="2600" i="1" dirty="0"/>
              <a:t> </a:t>
            </a:r>
            <a:r>
              <a:rPr lang="it-IT" sz="2600" dirty="0"/>
              <a:t>anti-</a:t>
            </a:r>
            <a:r>
              <a:rPr lang="it-IT" sz="2600" dirty="0" err="1"/>
              <a:t>clerical</a:t>
            </a:r>
            <a:r>
              <a:rPr lang="it-IT" sz="2600" dirty="0"/>
              <a:t>, </a:t>
            </a:r>
            <a:r>
              <a:rPr lang="it-IT" sz="2600" dirty="0" err="1"/>
              <a:t>liberal-democratic</a:t>
            </a:r>
            <a:r>
              <a:rPr lang="it-IT" sz="2600" dirty="0"/>
              <a:t> </a:t>
            </a:r>
            <a:r>
              <a:rPr lang="it-IT" sz="2600" dirty="0" err="1"/>
              <a:t>periodical</a:t>
            </a:r>
            <a:r>
              <a:rPr lang="it-IT" sz="2600" dirty="0"/>
              <a:t>): </a:t>
            </a:r>
            <a:r>
              <a:rPr lang="en-US" sz="2600" dirty="0"/>
              <a:t>“the post-Risorgimento champion of democracy created by Rossetti, the ‘healthy’ writer capable of chanting America and the future with a renovated epic energy, as described by </a:t>
            </a:r>
            <a:r>
              <a:rPr lang="en-US" sz="2600" dirty="0" err="1"/>
              <a:t>Nencioni</a:t>
            </a:r>
            <a:r>
              <a:rPr lang="en-US" sz="2600" dirty="0"/>
              <a:t>, is being transformed into the </a:t>
            </a:r>
            <a:r>
              <a:rPr lang="en-US" sz="2600" b="1" dirty="0">
                <a:solidFill>
                  <a:srgbClr val="FF0000"/>
                </a:solidFill>
              </a:rPr>
              <a:t>legendary, absolute source of revolt</a:t>
            </a:r>
            <a:r>
              <a:rPr lang="en-US" sz="2600" dirty="0"/>
              <a:t> that will alternatively appeal both to socialism and to early fascism. […] After Whitman’s death in 1892, the mythical aura that had already been assigned to him in his later life (as in the works of, among others, Rossetti, </a:t>
            </a:r>
            <a:r>
              <a:rPr lang="en-US" sz="2600" dirty="0" err="1"/>
              <a:t>Nencioni</a:t>
            </a:r>
            <a:r>
              <a:rPr lang="en-US" sz="2600" dirty="0"/>
              <a:t>, and Darío) tremendously intensified. And Whitman became, more and more, a </a:t>
            </a:r>
            <a:r>
              <a:rPr lang="en-US" sz="2600" b="1" dirty="0">
                <a:solidFill>
                  <a:srgbClr val="FF0000"/>
                </a:solidFill>
              </a:rPr>
              <a:t>standard-bearer for different political and cultural agendas</a:t>
            </a:r>
            <a:r>
              <a:rPr lang="en-US" sz="2600" dirty="0"/>
              <a:t>” (</a:t>
            </a:r>
            <a:r>
              <a:rPr lang="en-US" sz="2600" dirty="0" err="1"/>
              <a:t>Bernardini</a:t>
            </a:r>
            <a:r>
              <a:rPr lang="en-US" sz="2600" dirty="0"/>
              <a:t>).</a:t>
            </a:r>
          </a:p>
          <a:p>
            <a:r>
              <a:rPr lang="en-US" sz="2600" dirty="0"/>
              <a:t>Negri also stressed the overtly </a:t>
            </a:r>
            <a:r>
              <a:rPr lang="en-US" sz="2600" b="1" dirty="0">
                <a:solidFill>
                  <a:srgbClr val="FF0000"/>
                </a:solidFill>
              </a:rPr>
              <a:t>sexual dimension </a:t>
            </a:r>
            <a:r>
              <a:rPr lang="en-US" sz="2600" dirty="0"/>
              <a:t>of Whitman’s poetry, almost always censored by former Italian critics, even if she read it in exclusively heterosexual terms.</a:t>
            </a:r>
          </a:p>
          <a:p>
            <a:endParaRPr lang="it-IT" dirty="0"/>
          </a:p>
        </p:txBody>
      </p:sp>
    </p:spTree>
    <p:extLst>
      <p:ext uri="{BB962C8B-B14F-4D97-AF65-F5344CB8AC3E}">
        <p14:creationId xmlns:p14="http://schemas.microsoft.com/office/powerpoint/2010/main" val="3586482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CE6BCA-15F4-1C20-13E7-BF19DE4D977D}"/>
              </a:ext>
            </a:extLst>
          </p:cNvPr>
          <p:cNvSpPr>
            <a:spLocks noGrp="1"/>
          </p:cNvSpPr>
          <p:nvPr>
            <p:ph type="title"/>
          </p:nvPr>
        </p:nvSpPr>
        <p:spPr/>
        <p:txBody>
          <a:bodyPr/>
          <a:lstStyle/>
          <a:p>
            <a:r>
              <a:rPr lang="it-IT" b="1" dirty="0"/>
              <a:t>THE BARD AND </a:t>
            </a:r>
            <a:r>
              <a:rPr lang="it-IT" b="1" i="1" dirty="0"/>
              <a:t>IL VATE</a:t>
            </a:r>
            <a:endParaRPr lang="it-IT" b="1" dirty="0"/>
          </a:p>
        </p:txBody>
      </p:sp>
      <p:sp>
        <p:nvSpPr>
          <p:cNvPr id="3" name="Segnaposto contenuto 2">
            <a:extLst>
              <a:ext uri="{FF2B5EF4-FFF2-40B4-BE49-F238E27FC236}">
                <a16:creationId xmlns:a16="http://schemas.microsoft.com/office/drawing/2014/main" id="{2A9D300B-AA59-6281-A5A4-F1FAC0DCB689}"/>
              </a:ext>
            </a:extLst>
          </p:cNvPr>
          <p:cNvSpPr>
            <a:spLocks noGrp="1"/>
          </p:cNvSpPr>
          <p:nvPr>
            <p:ph idx="1"/>
          </p:nvPr>
        </p:nvSpPr>
        <p:spPr>
          <a:xfrm>
            <a:off x="676656" y="2011680"/>
            <a:ext cx="10753725" cy="4603724"/>
          </a:xfrm>
        </p:spPr>
        <p:txBody>
          <a:bodyPr>
            <a:normAutofit fontScale="92500" lnSpcReduction="20000"/>
          </a:bodyPr>
          <a:lstStyle/>
          <a:p>
            <a:r>
              <a:rPr lang="en-US" dirty="0"/>
              <a:t>One of the Italian poets most influenced by Whitman at the turn of the 19</a:t>
            </a:r>
            <a:r>
              <a:rPr lang="en-US" baseline="30000" dirty="0"/>
              <a:t>th</a:t>
            </a:r>
            <a:r>
              <a:rPr lang="en-US" dirty="0"/>
              <a:t> into the 20</a:t>
            </a:r>
            <a:r>
              <a:rPr lang="en-US" baseline="30000" dirty="0"/>
              <a:t>th</a:t>
            </a:r>
            <a:r>
              <a:rPr lang="en-US" dirty="0"/>
              <a:t> century was </a:t>
            </a:r>
            <a:r>
              <a:rPr lang="en-US" b="1" dirty="0">
                <a:solidFill>
                  <a:srgbClr val="FF0000"/>
                </a:solidFill>
              </a:rPr>
              <a:t>Gabriele D’Annunzio</a:t>
            </a:r>
            <a:r>
              <a:rPr lang="en-US" dirty="0"/>
              <a:t>. In 1884, in a letter to </a:t>
            </a:r>
            <a:r>
              <a:rPr lang="en-US" dirty="0" err="1"/>
              <a:t>Nencioni</a:t>
            </a:r>
            <a:r>
              <a:rPr lang="en-US" dirty="0"/>
              <a:t>, he wrote: “why don’t you publish a full book on Whitman? [...] The aim of the book should be a </a:t>
            </a:r>
            <a:r>
              <a:rPr lang="en-US" b="1" dirty="0">
                <a:solidFill>
                  <a:srgbClr val="FF0000"/>
                </a:solidFill>
              </a:rPr>
              <a:t>vigorous revolt </a:t>
            </a:r>
            <a:r>
              <a:rPr lang="en-US" dirty="0"/>
              <a:t>against the miserable small-mindedness of contemporary art. You should talk, a little more extensively, about the new horizons, the new tendencies, the new needs; you should charge headlong at the mechanical chiselers; then indicate and delineate the great figure of the American poet.”</a:t>
            </a:r>
          </a:p>
          <a:p>
            <a:r>
              <a:rPr lang="en-US" dirty="0"/>
              <a:t>In the 1893 collection </a:t>
            </a:r>
            <a:r>
              <a:rPr lang="en-US" i="1" dirty="0" err="1"/>
              <a:t>Poema</a:t>
            </a:r>
            <a:r>
              <a:rPr lang="en-US" i="1" dirty="0"/>
              <a:t> </a:t>
            </a:r>
            <a:r>
              <a:rPr lang="en-US" i="1" dirty="0" err="1"/>
              <a:t>Paradisiaco</a:t>
            </a:r>
            <a:r>
              <a:rPr lang="en-US" dirty="0"/>
              <a:t> a poem titles </a:t>
            </a:r>
            <a:r>
              <a:rPr lang="en-US" b="1" dirty="0">
                <a:solidFill>
                  <a:srgbClr val="FF0000"/>
                </a:solidFill>
              </a:rPr>
              <a:t>“</a:t>
            </a:r>
            <a:r>
              <a:rPr lang="en-US" b="1" dirty="0" err="1">
                <a:solidFill>
                  <a:srgbClr val="FF0000"/>
                </a:solidFill>
              </a:rPr>
              <a:t>L’erba</a:t>
            </a:r>
            <a:r>
              <a:rPr lang="en-US" b="1" dirty="0">
                <a:solidFill>
                  <a:srgbClr val="FF0000"/>
                </a:solidFill>
              </a:rPr>
              <a:t>” </a:t>
            </a:r>
            <a:r>
              <a:rPr lang="en-US" dirty="0"/>
              <a:t>is included, and is strongly reminiscent (at least al the level of content) of Whitman’s notorious metaphorical conceptualization of grass.</a:t>
            </a:r>
          </a:p>
          <a:p>
            <a:r>
              <a:rPr lang="en-US" dirty="0"/>
              <a:t>In 1896 D’Annunzio was accused of plagiarism, because his </a:t>
            </a:r>
            <a:r>
              <a:rPr lang="en-US" b="1" dirty="0">
                <a:solidFill>
                  <a:srgbClr val="FF0000"/>
                </a:solidFill>
              </a:rPr>
              <a:t>“In Memoriam” </a:t>
            </a:r>
            <a:r>
              <a:rPr lang="en-US" dirty="0"/>
              <a:t>(written after the death of admiral </a:t>
            </a:r>
            <a:r>
              <a:rPr lang="fr-FR" dirty="0"/>
              <a:t>Simone Antonio </a:t>
            </a:r>
            <a:r>
              <a:rPr lang="fr-FR" dirty="0" err="1"/>
              <a:t>Pacoret</a:t>
            </a:r>
            <a:r>
              <a:rPr lang="fr-FR" dirty="0"/>
              <a:t> de Saint-Bon, </a:t>
            </a:r>
            <a:r>
              <a:rPr lang="fr-FR" dirty="0" err="1"/>
              <a:t>too</a:t>
            </a:r>
            <a:r>
              <a:rPr lang="fr-FR" dirty="0"/>
              <a:t> </a:t>
            </a:r>
            <a:r>
              <a:rPr lang="fr-FR" dirty="0" err="1"/>
              <a:t>closely</a:t>
            </a:r>
            <a:r>
              <a:rPr lang="fr-FR" dirty="0"/>
              <a:t> </a:t>
            </a:r>
            <a:r>
              <a:rPr lang="fr-FR" dirty="0" err="1"/>
              <a:t>resembled</a:t>
            </a:r>
            <a:r>
              <a:rPr lang="fr-FR" dirty="0"/>
              <a:t> one of </a:t>
            </a:r>
            <a:r>
              <a:rPr lang="fr-FR" dirty="0" err="1"/>
              <a:t>Whitman’s</a:t>
            </a:r>
            <a:r>
              <a:rPr lang="fr-FR" dirty="0"/>
              <a:t> </a:t>
            </a:r>
            <a:r>
              <a:rPr lang="fr-FR" dirty="0" err="1"/>
              <a:t>most</a:t>
            </a:r>
            <a:r>
              <a:rPr lang="fr-FR" dirty="0"/>
              <a:t> </a:t>
            </a:r>
            <a:r>
              <a:rPr lang="fr-FR" dirty="0" err="1"/>
              <a:t>famous</a:t>
            </a:r>
            <a:r>
              <a:rPr lang="fr-FR" dirty="0"/>
              <a:t> (and </a:t>
            </a:r>
            <a:r>
              <a:rPr lang="en-US" dirty="0"/>
              <a:t>“patriotic”</a:t>
            </a:r>
            <a:r>
              <a:rPr lang="fr-FR" dirty="0"/>
              <a:t>) </a:t>
            </a:r>
            <a:r>
              <a:rPr lang="fr-FR" dirty="0" err="1"/>
              <a:t>poems</a:t>
            </a:r>
            <a:r>
              <a:rPr lang="fr-FR" dirty="0"/>
              <a:t>, </a:t>
            </a:r>
            <a:r>
              <a:rPr lang="en-US" dirty="0"/>
              <a:t>“When Lilacs Last in the Dooryard </a:t>
            </a:r>
            <a:r>
              <a:rPr lang="en-US" dirty="0" err="1"/>
              <a:t>Bloom’d</a:t>
            </a:r>
            <a:r>
              <a:rPr lang="en-US" dirty="0"/>
              <a:t>,” dedicated to the memory of Abraham Lincoln.</a:t>
            </a:r>
          </a:p>
          <a:p>
            <a:r>
              <a:rPr lang="en-US" dirty="0"/>
              <a:t>In his crusade for Fiume after World War I, in 1919 D’Annunzio wrote an appeal titles </a:t>
            </a:r>
            <a:r>
              <a:rPr lang="en-US" dirty="0">
                <a:solidFill>
                  <a:srgbClr val="FF0000"/>
                </a:solidFill>
              </a:rPr>
              <a:t>“</a:t>
            </a:r>
            <a:r>
              <a:rPr lang="en-US" b="1" dirty="0">
                <a:solidFill>
                  <a:srgbClr val="FF0000"/>
                </a:solidFill>
              </a:rPr>
              <a:t>To the Italians of America”</a:t>
            </a:r>
            <a:r>
              <a:rPr lang="en-US" b="1" dirty="0"/>
              <a:t> </a:t>
            </a:r>
            <a:r>
              <a:rPr lang="en-US" dirty="0"/>
              <a:t>that extensively used Whitman’s themes and rhetoric to justify Italy’s expansionism.</a:t>
            </a:r>
            <a:endParaRPr lang="it-IT" dirty="0"/>
          </a:p>
        </p:txBody>
      </p:sp>
    </p:spTree>
    <p:extLst>
      <p:ext uri="{BB962C8B-B14F-4D97-AF65-F5344CB8AC3E}">
        <p14:creationId xmlns:p14="http://schemas.microsoft.com/office/powerpoint/2010/main" val="258284188"/>
      </p:ext>
    </p:extLst>
  </p:cSld>
  <p:clrMapOvr>
    <a:masterClrMapping/>
  </p:clrMapOvr>
</p:sld>
</file>

<file path=ppt/theme/theme1.xml><?xml version="1.0" encoding="utf-8"?>
<a:theme xmlns:a="http://schemas.openxmlformats.org/drawingml/2006/main" name="Metropolitano">
  <a:themeElements>
    <a:clrScheme name="Metropolitano">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o">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TM03457491[[fn=Metropolitano]]</Template>
  <TotalTime>325</TotalTime>
  <Words>1910</Words>
  <Application>Microsoft Office PowerPoint</Application>
  <PresentationFormat>Widescreen</PresentationFormat>
  <Paragraphs>34</Paragraphs>
  <Slides>10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10</vt:i4>
      </vt:variant>
    </vt:vector>
  </HeadingPairs>
  <TitlesOfParts>
    <vt:vector size="14" baseType="lpstr">
      <vt:lpstr>Arial</vt:lpstr>
      <vt:lpstr>Calibri</vt:lpstr>
      <vt:lpstr>Calibri Light</vt:lpstr>
      <vt:lpstr>Metropolitano</vt:lpstr>
      <vt:lpstr>Whitman and Italian-US Negotiations</vt:lpstr>
      <vt:lpstr>WHITMAN’S “ARRIVAL” IN ITALY</vt:lpstr>
      <vt:lpstr>FIRST ENCOUNTERS</vt:lpstr>
      <vt:lpstr>A POWERFUL, BUT RUDE, POETIC GENIUS</vt:lpstr>
      <vt:lpstr>WHITMAN AND GIOSUÈ CARDUCCI</vt:lpstr>
      <vt:lpstr>LUIGI GAMBERALE’S TRANSLATIONS</vt:lpstr>
      <vt:lpstr>FOGLIE DI ERBA</vt:lpstr>
      <vt:lpstr>ADA NEGRI AND THE ITALIAN POLITICIZATION OF WHITMAN</vt:lpstr>
      <vt:lpstr>THE BARD AND IL VATE</vt:lpstr>
      <vt:lpstr>THE FIRST “TRUE” ITALIAN WHITMAN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valerio.deangelis@unimc.it</dc:creator>
  <cp:lastModifiedBy>valerio.deangelis@unimc.it</cp:lastModifiedBy>
  <cp:revision>10</cp:revision>
  <dcterms:created xsi:type="dcterms:W3CDTF">2023-02-21T17:12:46Z</dcterms:created>
  <dcterms:modified xsi:type="dcterms:W3CDTF">2023-02-22T09:32:19Z</dcterms:modified>
</cp:coreProperties>
</file>