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367" r:id="rId2"/>
    <p:sldId id="257" r:id="rId3"/>
    <p:sldId id="258" r:id="rId4"/>
    <p:sldId id="368" r:id="rId5"/>
    <p:sldId id="260" r:id="rId6"/>
    <p:sldId id="262" r:id="rId7"/>
    <p:sldId id="265" r:id="rId8"/>
    <p:sldId id="263" r:id="rId9"/>
    <p:sldId id="264" r:id="rId10"/>
    <p:sldId id="266" r:id="rId11"/>
    <p:sldId id="268" r:id="rId12"/>
    <p:sldId id="269" r:id="rId13"/>
    <p:sldId id="270" r:id="rId14"/>
    <p:sldId id="271" r:id="rId15"/>
    <p:sldId id="273" r:id="rId16"/>
    <p:sldId id="274" r:id="rId17"/>
    <p:sldId id="275" r:id="rId18"/>
    <p:sldId id="276" r:id="rId19"/>
    <p:sldId id="278" r:id="rId20"/>
    <p:sldId id="280" r:id="rId21"/>
    <p:sldId id="283" r:id="rId22"/>
    <p:sldId id="284" r:id="rId23"/>
    <p:sldId id="285" r:id="rId24"/>
    <p:sldId id="286" r:id="rId25"/>
    <p:sldId id="287" r:id="rId26"/>
    <p:sldId id="289" r:id="rId27"/>
    <p:sldId id="372" r:id="rId28"/>
    <p:sldId id="373" r:id="rId29"/>
    <p:sldId id="374" r:id="rId30"/>
    <p:sldId id="375" r:id="rId31"/>
    <p:sldId id="376" r:id="rId32"/>
    <p:sldId id="378" r:id="rId33"/>
    <p:sldId id="379" r:id="rId34"/>
    <p:sldId id="380" r:id="rId35"/>
    <p:sldId id="365" r:id="rId36"/>
    <p:sldId id="381" r:id="rId37"/>
    <p:sldId id="377" r:id="rId38"/>
    <p:sldId id="382" r:id="rId39"/>
    <p:sldId id="383" r:id="rId40"/>
    <p:sldId id="385" r:id="rId41"/>
    <p:sldId id="384"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21D95-D8E1-4F39-B5E8-4D63833D4335}" type="datetimeFigureOut">
              <a:rPr lang="it-IT" smtClean="0"/>
              <a:pPr/>
              <a:t>23/11/2022</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5BC73-2183-4695-B749-804FE8F1E2F9}" type="slidenum">
              <a:rPr lang="en-US" smtClean="0"/>
              <a:pPr/>
              <a:t>‹N›</a:t>
            </a:fld>
            <a:endParaRPr lang="en-US"/>
          </a:p>
        </p:txBody>
      </p:sp>
    </p:spTree>
    <p:extLst>
      <p:ext uri="{BB962C8B-B14F-4D97-AF65-F5344CB8AC3E}">
        <p14:creationId xmlns:p14="http://schemas.microsoft.com/office/powerpoint/2010/main" val="349704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630926B-2C19-AF3F-7243-07C0D03A5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CA8066-210E-4077-83DC-81D1E20A963B}" type="slidenum">
              <a:rPr lang="en-US" altLang="it-IT" smtClean="0">
                <a:latin typeface="Arial" panose="020B0604020202020204" pitchFamily="34" charset="0"/>
              </a:rPr>
              <a:pPr/>
              <a:t>1</a:t>
            </a:fld>
            <a:endParaRPr lang="en-US" altLang="it-IT">
              <a:latin typeface="Arial" panose="020B0604020202020204" pitchFamily="34" charset="0"/>
            </a:endParaRPr>
          </a:p>
        </p:txBody>
      </p:sp>
      <p:sp>
        <p:nvSpPr>
          <p:cNvPr id="4099" name="Rectangle 2">
            <a:extLst>
              <a:ext uri="{FF2B5EF4-FFF2-40B4-BE49-F238E27FC236}">
                <a16:creationId xmlns:a16="http://schemas.microsoft.com/office/drawing/2014/main" id="{672A505B-3BBE-A6EE-809E-DF06D1C2A24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3F6DD15-83A1-0541-0A92-88E200006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D7F5BC73-2183-4695-B749-804FE8F1E2F9}"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7248F457-339B-8322-801B-E75189D8FF36}"/>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a16="http://schemas.microsoft.com/office/drawing/2014/main" id="{0DC25249-F5B0-90EC-E0D3-DE04211DD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22532" name="Segnaposto numero diapositiva 3">
            <a:extLst>
              <a:ext uri="{FF2B5EF4-FFF2-40B4-BE49-F238E27FC236}">
                <a16:creationId xmlns:a16="http://schemas.microsoft.com/office/drawing/2014/main" id="{1F5E943E-03F8-5774-9405-6EE1C6F1B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6D6774-E1AE-4638-BE84-B5C24C16C07E}" type="slidenum">
              <a:rPr lang="en-US" altLang="it-IT" smtClean="0">
                <a:latin typeface="Arial" panose="020B0604020202020204" pitchFamily="34" charset="0"/>
              </a:rPr>
              <a:pPr/>
              <a:t>30</a:t>
            </a:fld>
            <a:endParaRPr lang="en-US"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FD2541DA-6A0E-43DC-A8C5-DF098D9B543B}"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541DA-6A0E-43DC-A8C5-DF098D9B543B}"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2541DA-6A0E-43DC-A8C5-DF098D9B543B}"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541DA-6A0E-43DC-A8C5-DF098D9B543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13A9DAC3-16F8-460F-BE87-D2505D3F8F12}" type="datetimeFigureOut">
              <a:rPr lang="it-IT" smtClean="0"/>
              <a:pPr/>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541DA-6A0E-43DC-A8C5-DF098D9B543B}"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3A9DAC3-16F8-460F-BE87-D2505D3F8F12}" type="datetimeFigureOut">
              <a:rPr lang="it-IT" smtClean="0"/>
              <a:pPr/>
              <a:t>23/11/2022</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D2541DA-6A0E-43DC-A8C5-DF098D9B543B}"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_xiwsAnI3r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StFB2g0urh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B55154-FAF8-F82E-A423-B1D37A61BA63}"/>
              </a:ext>
            </a:extLst>
          </p:cNvPr>
          <p:cNvSpPr>
            <a:spLocks noGrp="1" noChangeArrowheads="1"/>
          </p:cNvSpPr>
          <p:nvPr>
            <p:ph type="ctrTitle"/>
          </p:nvPr>
        </p:nvSpPr>
        <p:spPr>
          <a:xfrm>
            <a:off x="971600" y="152400"/>
            <a:ext cx="7867600" cy="1620416"/>
          </a:xfrm>
        </p:spPr>
        <p:txBody>
          <a:bodyPr>
            <a:normAutofit/>
          </a:bodyPr>
          <a:lstStyle/>
          <a:p>
            <a:pPr algn="ctr" eaLnBrk="1" hangingPunct="1">
              <a:defRPr/>
            </a:pPr>
            <a:r>
              <a:rPr lang="en-GB" sz="4000" b="1" dirty="0">
                <a:latin typeface="+mn-lt"/>
              </a:rPr>
              <a:t>WILLIAM STYRON, </a:t>
            </a:r>
            <a:r>
              <a:rPr lang="en-GB" sz="4000" b="1" i="1" dirty="0">
                <a:latin typeface="+mn-lt"/>
              </a:rPr>
              <a:t>THE</a:t>
            </a:r>
            <a:r>
              <a:rPr lang="en-GB" sz="4000" b="1" dirty="0">
                <a:latin typeface="+mn-lt"/>
              </a:rPr>
              <a:t> </a:t>
            </a:r>
            <a:r>
              <a:rPr lang="en-GB" sz="4000" b="1" i="1" dirty="0">
                <a:latin typeface="+mn-lt"/>
              </a:rPr>
              <a:t>CONFESSIONS OF NAT TURNER</a:t>
            </a:r>
            <a:endParaRPr lang="en-US" sz="4000" b="1" dirty="0">
              <a:latin typeface="+mn-lt"/>
            </a:endParaRPr>
          </a:p>
        </p:txBody>
      </p:sp>
      <p:sp>
        <p:nvSpPr>
          <p:cNvPr id="2051" name="Rectangle 3">
            <a:extLst>
              <a:ext uri="{FF2B5EF4-FFF2-40B4-BE49-F238E27FC236}">
                <a16:creationId xmlns:a16="http://schemas.microsoft.com/office/drawing/2014/main" id="{80387A53-3892-C1BC-AB9C-E2EB4DED2667}"/>
              </a:ext>
            </a:extLst>
          </p:cNvPr>
          <p:cNvSpPr>
            <a:spLocks noGrp="1" noChangeArrowheads="1"/>
          </p:cNvSpPr>
          <p:nvPr>
            <p:ph type="subTitle" idx="1"/>
          </p:nvPr>
        </p:nvSpPr>
        <p:spPr/>
        <p:txBody>
          <a:bodyPr/>
          <a:lstStyle/>
          <a:p>
            <a:pPr eaLnBrk="1" hangingPunct="1">
              <a:defRPr/>
            </a:pPr>
            <a:endParaRPr lang="en-US" sz="4400" b="1" dirty="0"/>
          </a:p>
        </p:txBody>
      </p:sp>
      <p:pic>
        <p:nvPicPr>
          <p:cNvPr id="3076" name="Immagine 2" descr="Immagine che contiene testo, interni, posando, vecchio&#10;&#10;Descrizione generata automaticamente">
            <a:extLst>
              <a:ext uri="{FF2B5EF4-FFF2-40B4-BE49-F238E27FC236}">
                <a16:creationId xmlns:a16="http://schemas.microsoft.com/office/drawing/2014/main" id="{9BF3CE98-AD2A-611A-E7E9-0D7299FD7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6677"/>
            <a:ext cx="4536504" cy="382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magine 4" descr="Immagine che contiene testo&#10;&#10;Descrizione generata automaticamente">
            <a:extLst>
              <a:ext uri="{FF2B5EF4-FFF2-40B4-BE49-F238E27FC236}">
                <a16:creationId xmlns:a16="http://schemas.microsoft.com/office/drawing/2014/main" id="{B4E2815E-087D-74AA-A59E-C8A5E68C7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394" y="1787904"/>
            <a:ext cx="3264742" cy="482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PSALMS AND SPIRITUALS</a:t>
            </a:r>
          </a:p>
        </p:txBody>
      </p:sp>
      <p:sp>
        <p:nvSpPr>
          <p:cNvPr id="3" name="Segnaposto contenuto 2"/>
          <p:cNvSpPr>
            <a:spLocks noGrp="1"/>
          </p:cNvSpPr>
          <p:nvPr>
            <p:ph idx="1"/>
          </p:nvPr>
        </p:nvSpPr>
        <p:spPr>
          <a:xfrm>
            <a:off x="1435608" y="1447800"/>
            <a:ext cx="7498080" cy="5005536"/>
          </a:xfrm>
        </p:spPr>
        <p:txBody>
          <a:bodyPr>
            <a:noAutofit/>
          </a:bodyPr>
          <a:lstStyle/>
          <a:p>
            <a:pPr marL="82296" indent="0">
              <a:buNone/>
            </a:pPr>
            <a:r>
              <a:rPr lang="it-IT" sz="3800" dirty="0" err="1"/>
              <a:t>One</a:t>
            </a:r>
            <a:r>
              <a:rPr lang="it-IT" sz="3800" dirty="0"/>
              <a:t> </a:t>
            </a:r>
            <a:r>
              <a:rPr lang="it-IT" sz="3800" dirty="0" err="1"/>
              <a:t>example</a:t>
            </a:r>
            <a:r>
              <a:rPr lang="it-IT" sz="3800" dirty="0"/>
              <a:t> of “</a:t>
            </a:r>
            <a:r>
              <a:rPr lang="it-IT" sz="3800" dirty="0" err="1"/>
              <a:t>signifying</a:t>
            </a:r>
            <a:r>
              <a:rPr lang="it-IT" sz="3800" dirty="0"/>
              <a:t>” is </a:t>
            </a:r>
            <a:r>
              <a:rPr lang="it-IT" sz="3800" dirty="0" err="1"/>
              <a:t>Psalm</a:t>
            </a:r>
            <a:r>
              <a:rPr lang="it-IT" sz="3800" dirty="0"/>
              <a:t> no. 137, </a:t>
            </a:r>
            <a:r>
              <a:rPr lang="it-IT" sz="3800" dirty="0" err="1"/>
              <a:t>often</a:t>
            </a:r>
            <a:r>
              <a:rPr lang="it-IT" sz="3800" dirty="0"/>
              <a:t> </a:t>
            </a:r>
            <a:r>
              <a:rPr lang="it-IT" sz="3800" dirty="0" err="1"/>
              <a:t>sung</a:t>
            </a:r>
            <a:r>
              <a:rPr lang="it-IT" sz="3800" dirty="0"/>
              <a:t> to </a:t>
            </a:r>
            <a:r>
              <a:rPr lang="it-IT" sz="3800" dirty="0" err="1"/>
              <a:t>covertly</a:t>
            </a:r>
            <a:r>
              <a:rPr lang="it-IT" sz="3800" dirty="0"/>
              <a:t> express the </a:t>
            </a:r>
            <a:r>
              <a:rPr lang="it-IT" sz="3800" dirty="0" err="1"/>
              <a:t>African</a:t>
            </a:r>
            <a:r>
              <a:rPr lang="it-IT" sz="3800" dirty="0"/>
              <a:t> Americans’ desire of </a:t>
            </a:r>
            <a:r>
              <a:rPr lang="it-IT" sz="3800" dirty="0" err="1"/>
              <a:t>freedom</a:t>
            </a:r>
            <a:r>
              <a:rPr lang="it-IT" sz="3800" dirty="0"/>
              <a:t> – like, </a:t>
            </a:r>
            <a:r>
              <a:rPr lang="it-IT" sz="3800" dirty="0" err="1"/>
              <a:t>roughly</a:t>
            </a:r>
            <a:r>
              <a:rPr lang="it-IT" sz="3800" dirty="0"/>
              <a:t> in the </a:t>
            </a:r>
            <a:r>
              <a:rPr lang="it-IT" sz="3800" dirty="0" err="1"/>
              <a:t>same</a:t>
            </a:r>
            <a:r>
              <a:rPr lang="it-IT" sz="3800" dirty="0"/>
              <a:t> </a:t>
            </a:r>
            <a:r>
              <a:rPr lang="it-IT" sz="3800" dirty="0" err="1"/>
              <a:t>years</a:t>
            </a:r>
            <a:r>
              <a:rPr lang="it-IT" sz="3800" dirty="0"/>
              <a:t>, </a:t>
            </a:r>
            <a:r>
              <a:rPr lang="it-IT" sz="3800" dirty="0">
                <a:solidFill>
                  <a:srgbClr val="FF0000"/>
                </a:solidFill>
              </a:rPr>
              <a:t>“Va’ pensiero” </a:t>
            </a:r>
            <a:r>
              <a:rPr lang="it-IT" sz="3800" dirty="0"/>
              <a:t>(1842) from Giuseppe Verdi’s </a:t>
            </a:r>
            <a:r>
              <a:rPr lang="it-IT" sz="3800" i="1" dirty="0"/>
              <a:t>Nabucco</a:t>
            </a:r>
            <a:r>
              <a:rPr lang="it-IT" sz="3800" dirty="0"/>
              <a:t> </a:t>
            </a:r>
            <a:r>
              <a:rPr lang="it-IT" sz="3800" dirty="0" err="1"/>
              <a:t>did</a:t>
            </a:r>
            <a:r>
              <a:rPr lang="it-IT" sz="3800" dirty="0"/>
              <a:t> for the </a:t>
            </a:r>
            <a:r>
              <a:rPr lang="it-IT" sz="3800" dirty="0" err="1"/>
              <a:t>Italian</a:t>
            </a:r>
            <a:r>
              <a:rPr lang="it-IT" sz="3800" dirty="0"/>
              <a:t> </a:t>
            </a:r>
            <a:r>
              <a:rPr lang="it-IT" sz="3800" dirty="0" err="1"/>
              <a:t>struggle</a:t>
            </a:r>
            <a:r>
              <a:rPr lang="it-IT" sz="3800" dirty="0"/>
              <a:t> for </a:t>
            </a:r>
            <a:r>
              <a:rPr lang="it-IT" sz="3800" dirty="0" err="1"/>
              <a:t>independence</a:t>
            </a:r>
            <a:r>
              <a:rPr lang="it-IT" sz="3800" dirty="0"/>
              <a:t>.</a:t>
            </a:r>
          </a:p>
        </p:txBody>
      </p:sp>
    </p:spTree>
    <p:extLst>
      <p:ext uri="{BB962C8B-B14F-4D97-AF65-F5344CB8AC3E}">
        <p14:creationId xmlns:p14="http://schemas.microsoft.com/office/powerpoint/2010/main" val="99642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6632"/>
            <a:ext cx="8064896" cy="3384376"/>
          </a:xfrm>
        </p:spPr>
        <p:txBody>
          <a:bodyPr>
            <a:noAutofit/>
          </a:bodyPr>
          <a:lstStyle/>
          <a:p>
            <a:r>
              <a:rPr lang="en-US" sz="1500" dirty="0">
                <a:solidFill>
                  <a:srgbClr val="FF0000"/>
                </a:solidFill>
                <a:effectLst/>
              </a:rPr>
              <a:t>Psalm 137</a:t>
            </a:r>
            <a:br>
              <a:rPr lang="en-US" sz="1500" dirty="0">
                <a:solidFill>
                  <a:schemeClr val="tx1"/>
                </a:solidFill>
                <a:effectLst/>
              </a:rPr>
            </a:br>
            <a:r>
              <a:rPr lang="en-US" sz="1500" dirty="0">
                <a:solidFill>
                  <a:schemeClr val="tx1"/>
                </a:solidFill>
                <a:effectLst/>
              </a:rPr>
              <a:t>By the rivers of Babylon, there we sat down, yea, we wept, when we remembered Zion.</a:t>
            </a:r>
            <a:br>
              <a:rPr lang="en-US" sz="1500" dirty="0">
                <a:solidFill>
                  <a:schemeClr val="tx1"/>
                </a:solidFill>
                <a:effectLst/>
              </a:rPr>
            </a:br>
            <a:r>
              <a:rPr lang="en-US" sz="1500" dirty="0">
                <a:solidFill>
                  <a:schemeClr val="tx1"/>
                </a:solidFill>
                <a:effectLst/>
              </a:rPr>
              <a:t>We hanged our harps upon the willows in the midst thereof.</a:t>
            </a:r>
            <a:br>
              <a:rPr lang="en-US" sz="1500" dirty="0">
                <a:solidFill>
                  <a:schemeClr val="tx1"/>
                </a:solidFill>
                <a:effectLst/>
              </a:rPr>
            </a:br>
            <a:r>
              <a:rPr lang="en-US" sz="1500" dirty="0">
                <a:solidFill>
                  <a:schemeClr val="tx1"/>
                </a:solidFill>
                <a:effectLst/>
              </a:rPr>
              <a:t>For there they that carried us away captive required of us a song; and they that wasted us required of us mirth, saying, Sing us one of the songs of Zion.</a:t>
            </a:r>
            <a:br>
              <a:rPr lang="en-US" sz="1500" dirty="0">
                <a:solidFill>
                  <a:schemeClr val="tx1"/>
                </a:solidFill>
                <a:effectLst/>
              </a:rPr>
            </a:br>
            <a:r>
              <a:rPr lang="en-US" sz="1500" dirty="0">
                <a:solidFill>
                  <a:schemeClr val="tx1"/>
                </a:solidFill>
                <a:effectLst/>
              </a:rPr>
              <a:t>How shall we sing the Lord's song in a strange land?</a:t>
            </a:r>
            <a:br>
              <a:rPr lang="en-US" sz="1500" dirty="0">
                <a:solidFill>
                  <a:schemeClr val="tx1"/>
                </a:solidFill>
                <a:effectLst/>
              </a:rPr>
            </a:br>
            <a:r>
              <a:rPr lang="en-US" sz="1500" dirty="0">
                <a:solidFill>
                  <a:schemeClr val="tx1"/>
                </a:solidFill>
                <a:effectLst/>
              </a:rPr>
              <a:t>If I forget thee, O Jerusalem, let my right hand forget [her cunning].</a:t>
            </a:r>
            <a:br>
              <a:rPr lang="en-US" sz="1500" dirty="0">
                <a:solidFill>
                  <a:schemeClr val="tx1"/>
                </a:solidFill>
                <a:effectLst/>
              </a:rPr>
            </a:br>
            <a:r>
              <a:rPr lang="en-US" sz="1500" dirty="0">
                <a:solidFill>
                  <a:schemeClr val="tx1"/>
                </a:solidFill>
                <a:effectLst/>
              </a:rPr>
              <a:t>If I do not remember thee, let my tongue cleave to the roof of my mouth; if I prefer not Jerusalem above my chief joy.</a:t>
            </a:r>
            <a:br>
              <a:rPr lang="en-US" sz="1500" dirty="0">
                <a:solidFill>
                  <a:schemeClr val="tx1"/>
                </a:solidFill>
                <a:effectLst/>
              </a:rPr>
            </a:br>
            <a:r>
              <a:rPr lang="en-US" sz="1500" dirty="0">
                <a:solidFill>
                  <a:schemeClr val="tx1"/>
                </a:solidFill>
                <a:effectLst/>
              </a:rPr>
              <a:t>Remember, O Lord, the children of Edom in the day of Jerusalem; who said, Rase it, rase it, even to the foundation thereof.</a:t>
            </a:r>
            <a:br>
              <a:rPr lang="en-US" sz="1500" dirty="0">
                <a:solidFill>
                  <a:schemeClr val="tx1"/>
                </a:solidFill>
                <a:effectLst/>
              </a:rPr>
            </a:br>
            <a:r>
              <a:rPr lang="en-US" sz="1500" dirty="0">
                <a:solidFill>
                  <a:schemeClr val="tx1"/>
                </a:solidFill>
                <a:effectLst/>
              </a:rPr>
              <a:t>O daughter of Babylon, who art to be destroyed; happy shall he be, that </a:t>
            </a:r>
            <a:r>
              <a:rPr lang="en-US" sz="1500" dirty="0" err="1">
                <a:solidFill>
                  <a:schemeClr val="tx1"/>
                </a:solidFill>
                <a:effectLst/>
              </a:rPr>
              <a:t>rewardeth</a:t>
            </a:r>
            <a:r>
              <a:rPr lang="en-US" sz="1500" dirty="0">
                <a:solidFill>
                  <a:schemeClr val="tx1"/>
                </a:solidFill>
                <a:effectLst/>
              </a:rPr>
              <a:t> thee as thou hast served us.</a:t>
            </a:r>
            <a:br>
              <a:rPr lang="en-US" sz="1500" dirty="0">
                <a:solidFill>
                  <a:schemeClr val="tx1"/>
                </a:solidFill>
                <a:effectLst/>
              </a:rPr>
            </a:br>
            <a:r>
              <a:rPr lang="en-US" sz="1500" dirty="0">
                <a:solidFill>
                  <a:schemeClr val="tx1"/>
                </a:solidFill>
                <a:effectLst/>
              </a:rPr>
              <a:t>Happy shall he be, that taketh and </a:t>
            </a:r>
            <a:r>
              <a:rPr lang="en-US" sz="1500" dirty="0" err="1">
                <a:solidFill>
                  <a:schemeClr val="tx1"/>
                </a:solidFill>
                <a:effectLst/>
              </a:rPr>
              <a:t>dasheth</a:t>
            </a:r>
            <a:r>
              <a:rPr lang="en-US" sz="1500" dirty="0">
                <a:solidFill>
                  <a:schemeClr val="tx1"/>
                </a:solidFill>
                <a:effectLst/>
              </a:rPr>
              <a:t> thy little ones against the stones. </a:t>
            </a:r>
            <a:endParaRPr lang="it-IT" sz="1500" dirty="0">
              <a:solidFill>
                <a:schemeClr val="tx1"/>
              </a:solidFill>
              <a:effectLst/>
            </a:endParaRPr>
          </a:p>
        </p:txBody>
      </p:sp>
      <p:sp>
        <p:nvSpPr>
          <p:cNvPr id="3" name="Segnaposto contenuto 2"/>
          <p:cNvSpPr>
            <a:spLocks noGrp="1"/>
          </p:cNvSpPr>
          <p:nvPr>
            <p:ph idx="1"/>
          </p:nvPr>
        </p:nvSpPr>
        <p:spPr>
          <a:xfrm>
            <a:off x="1043608" y="3645024"/>
            <a:ext cx="8100392" cy="3212976"/>
          </a:xfrm>
        </p:spPr>
        <p:txBody>
          <a:bodyPr>
            <a:noAutofit/>
          </a:bodyPr>
          <a:lstStyle/>
          <a:p>
            <a:pPr marL="82296" indent="0">
              <a:spcBef>
                <a:spcPts val="0"/>
              </a:spcBef>
              <a:buNone/>
            </a:pPr>
            <a:r>
              <a:rPr lang="it-IT" sz="1500" dirty="0">
                <a:solidFill>
                  <a:srgbClr val="FF0000"/>
                </a:solidFill>
              </a:rPr>
              <a:t>“Va’ pensiero” (Temistocle Solera, 1842) </a:t>
            </a:r>
          </a:p>
          <a:p>
            <a:pPr marL="82296" indent="0">
              <a:spcBef>
                <a:spcPts val="0"/>
              </a:spcBef>
              <a:buNone/>
            </a:pPr>
            <a:r>
              <a:rPr lang="it-IT" sz="1500" dirty="0"/>
              <a:t>Va’, pensiero sull’ali dorate</a:t>
            </a:r>
          </a:p>
          <a:p>
            <a:pPr marL="82296" indent="0">
              <a:spcBef>
                <a:spcPts val="0"/>
              </a:spcBef>
              <a:buNone/>
            </a:pPr>
            <a:r>
              <a:rPr lang="it-IT" sz="1500" dirty="0"/>
              <a:t>Va’, ti posa sui clivi, sui colli,</a:t>
            </a:r>
          </a:p>
          <a:p>
            <a:pPr marL="82296" indent="0">
              <a:spcBef>
                <a:spcPts val="0"/>
              </a:spcBef>
              <a:buNone/>
            </a:pPr>
            <a:r>
              <a:rPr lang="it-IT" sz="1500" dirty="0"/>
              <a:t>Ove olezzano trepide e molli</a:t>
            </a:r>
          </a:p>
          <a:p>
            <a:pPr marL="82296" indent="0">
              <a:spcBef>
                <a:spcPts val="0"/>
              </a:spcBef>
              <a:buNone/>
            </a:pPr>
            <a:r>
              <a:rPr lang="it-IT" sz="1500" dirty="0" err="1"/>
              <a:t>L’aure</a:t>
            </a:r>
            <a:r>
              <a:rPr lang="it-IT" sz="1500" dirty="0"/>
              <a:t> dolci del suolo </a:t>
            </a:r>
            <a:r>
              <a:rPr lang="it-IT" sz="1500" dirty="0" err="1"/>
              <a:t>natal</a:t>
            </a:r>
            <a:r>
              <a:rPr lang="it-IT" sz="1500" dirty="0"/>
              <a:t>!</a:t>
            </a:r>
          </a:p>
          <a:p>
            <a:pPr marL="82296" indent="0">
              <a:spcBef>
                <a:spcPts val="0"/>
              </a:spcBef>
              <a:buNone/>
            </a:pPr>
            <a:r>
              <a:rPr lang="it-IT" sz="1500" dirty="0"/>
              <a:t>Del Giordano le rive saluta,</a:t>
            </a:r>
          </a:p>
          <a:p>
            <a:pPr marL="82296" indent="0">
              <a:spcBef>
                <a:spcPts val="0"/>
              </a:spcBef>
              <a:buNone/>
            </a:pPr>
            <a:r>
              <a:rPr lang="it-IT" sz="1500" dirty="0"/>
              <a:t>Di </a:t>
            </a:r>
            <a:r>
              <a:rPr lang="it-IT" sz="1500" dirty="0" err="1"/>
              <a:t>Sionne</a:t>
            </a:r>
            <a:r>
              <a:rPr lang="it-IT" sz="1500" dirty="0"/>
              <a:t> le torri atterrate...</a:t>
            </a:r>
          </a:p>
          <a:p>
            <a:pPr marL="82296" indent="0">
              <a:spcBef>
                <a:spcPts val="0"/>
              </a:spcBef>
              <a:buNone/>
            </a:pPr>
            <a:endParaRPr lang="it-IT" sz="1500" dirty="0"/>
          </a:p>
          <a:p>
            <a:pPr marL="82296" indent="0">
              <a:spcBef>
                <a:spcPts val="0"/>
              </a:spcBef>
              <a:buNone/>
            </a:pPr>
            <a:r>
              <a:rPr lang="en-US" sz="1500" dirty="0">
                <a:solidFill>
                  <a:srgbClr val="FF0000"/>
                </a:solidFill>
                <a:effectLst/>
              </a:rPr>
              <a:t>“By the Rivers of Babylon” (The </a:t>
            </a:r>
            <a:r>
              <a:rPr lang="en-US" sz="1500" dirty="0" err="1">
                <a:solidFill>
                  <a:srgbClr val="FF0000"/>
                </a:solidFill>
                <a:effectLst/>
              </a:rPr>
              <a:t>Melodians</a:t>
            </a:r>
            <a:r>
              <a:rPr lang="en-US" sz="1500" dirty="0">
                <a:solidFill>
                  <a:srgbClr val="FF0000"/>
                </a:solidFill>
                <a:effectLst/>
              </a:rPr>
              <a:t>, 1970)</a:t>
            </a:r>
            <a:br>
              <a:rPr lang="en-US" sz="1500" dirty="0">
                <a:solidFill>
                  <a:schemeClr val="tx1"/>
                </a:solidFill>
                <a:effectLst/>
              </a:rPr>
            </a:br>
            <a:r>
              <a:rPr lang="en-US" sz="1500" dirty="0">
                <a:solidFill>
                  <a:schemeClr val="tx1"/>
                </a:solidFill>
                <a:effectLst/>
              </a:rPr>
              <a:t>By the rivers of Babylon, there we sat down, also we wept at our remembrance of Zion.</a:t>
            </a:r>
            <a:br>
              <a:rPr lang="en-US" sz="1500" dirty="0">
                <a:solidFill>
                  <a:schemeClr val="tx1"/>
                </a:solidFill>
                <a:effectLst/>
              </a:rPr>
            </a:br>
            <a:r>
              <a:rPr lang="en-US" sz="1500" dirty="0">
                <a:solidFill>
                  <a:schemeClr val="tx1"/>
                </a:solidFill>
                <a:effectLst/>
              </a:rPr>
              <a:t>On the willows, in the midst thereof, we hung up our lyres.</a:t>
            </a:r>
            <a:br>
              <a:rPr lang="en-US" sz="1500" dirty="0">
                <a:solidFill>
                  <a:schemeClr val="tx1"/>
                </a:solidFill>
                <a:effectLst/>
              </a:rPr>
            </a:br>
            <a:r>
              <a:rPr lang="en-US" sz="1500" dirty="0">
                <a:solidFill>
                  <a:schemeClr val="tx1"/>
                </a:solidFill>
                <a:effectLst/>
              </a:rPr>
              <a:t>For there our captors demanded a song, and our desecrators, mirth:  “Sing us from the song of Zion.”</a:t>
            </a:r>
            <a:br>
              <a:rPr lang="en-US" sz="1500" dirty="0">
                <a:solidFill>
                  <a:schemeClr val="tx1"/>
                </a:solidFill>
                <a:effectLst/>
              </a:rPr>
            </a:br>
            <a:r>
              <a:rPr lang="en-US" sz="1500" dirty="0">
                <a:solidFill>
                  <a:schemeClr val="tx1"/>
                </a:solidFill>
                <a:effectLst/>
              </a:rPr>
              <a:t>How can we sing the song of God in a strange land?</a:t>
            </a:r>
            <a:endParaRPr lang="it-IT" sz="1500" dirty="0"/>
          </a:p>
        </p:txBody>
      </p:sp>
    </p:spTree>
    <p:extLst>
      <p:ext uri="{BB962C8B-B14F-4D97-AF65-F5344CB8AC3E}">
        <p14:creationId xmlns:p14="http://schemas.microsoft.com/office/powerpoint/2010/main" val="97485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THE SLAVE NARRATIVE</a:t>
            </a:r>
          </a:p>
        </p:txBody>
      </p:sp>
      <p:sp>
        <p:nvSpPr>
          <p:cNvPr id="3" name="Segnaposto contenuto 2"/>
          <p:cNvSpPr>
            <a:spLocks noGrp="1"/>
          </p:cNvSpPr>
          <p:nvPr>
            <p:ph idx="1"/>
          </p:nvPr>
        </p:nvSpPr>
        <p:spPr>
          <a:xfrm>
            <a:off x="1435608" y="1196752"/>
            <a:ext cx="7498080" cy="5051648"/>
          </a:xfrm>
        </p:spPr>
        <p:txBody>
          <a:bodyPr>
            <a:normAutofit fontScale="62500" lnSpcReduction="20000"/>
          </a:bodyPr>
          <a:lstStyle/>
          <a:p>
            <a:pPr marL="82296" indent="0">
              <a:buNone/>
            </a:pPr>
            <a:r>
              <a:rPr lang="en-US" dirty="0"/>
              <a:t>The autobiographical narratives of former slaves before and after the Civil War are (together with spiritual and blues songs) the foundation of African American literature. Used by the </a:t>
            </a:r>
            <a:r>
              <a:rPr lang="en-US" dirty="0">
                <a:solidFill>
                  <a:srgbClr val="FF0000"/>
                </a:solidFill>
              </a:rPr>
              <a:t>abolitionist movement  </a:t>
            </a:r>
            <a:r>
              <a:rPr lang="en-US" dirty="0"/>
              <a:t>as tools of propaganda, slave narratives had a big popular success thanks to authors like </a:t>
            </a:r>
            <a:r>
              <a:rPr lang="en-US" dirty="0">
                <a:solidFill>
                  <a:srgbClr val="FF0000"/>
                </a:solidFill>
              </a:rPr>
              <a:t>Frederick Douglass</a:t>
            </a:r>
            <a:r>
              <a:rPr lang="en-US" dirty="0"/>
              <a:t>,  </a:t>
            </a:r>
            <a:r>
              <a:rPr lang="en-US" dirty="0">
                <a:solidFill>
                  <a:srgbClr val="FF0000"/>
                </a:solidFill>
              </a:rPr>
              <a:t>William Wells Brown </a:t>
            </a:r>
            <a:r>
              <a:rPr lang="en-US" dirty="0"/>
              <a:t>and </a:t>
            </a:r>
            <a:r>
              <a:rPr lang="en-US" dirty="0">
                <a:solidFill>
                  <a:srgbClr val="FF0000"/>
                </a:solidFill>
              </a:rPr>
              <a:t>Harriet  Jacobs</a:t>
            </a:r>
            <a:r>
              <a:rPr lang="en-US" dirty="0"/>
              <a:t>.</a:t>
            </a:r>
          </a:p>
          <a:p>
            <a:pPr marL="82296" indent="0">
              <a:buNone/>
            </a:pPr>
            <a:r>
              <a:rPr lang="en-US" dirty="0"/>
              <a:t>Their basic narrative structure conflates </a:t>
            </a:r>
            <a:r>
              <a:rPr lang="en-US" dirty="0">
                <a:solidFill>
                  <a:srgbClr val="FF0000"/>
                </a:solidFill>
              </a:rPr>
              <a:t>traditional autobiography</a:t>
            </a:r>
            <a:r>
              <a:rPr lang="en-US" dirty="0"/>
              <a:t>, which usually tries to turn the autobiographical self into a “</a:t>
            </a:r>
            <a:r>
              <a:rPr lang="en-US" dirty="0">
                <a:solidFill>
                  <a:srgbClr val="FF0000"/>
                </a:solidFill>
              </a:rPr>
              <a:t>representative model</a:t>
            </a:r>
            <a:r>
              <a:rPr lang="en-US" dirty="0"/>
              <a:t>” (like in </a:t>
            </a:r>
            <a:r>
              <a:rPr lang="en-US" dirty="0">
                <a:solidFill>
                  <a:srgbClr val="FF0000"/>
                </a:solidFill>
              </a:rPr>
              <a:t>Benjamin Franklin</a:t>
            </a:r>
            <a:r>
              <a:rPr lang="en-US" dirty="0"/>
              <a:t>, who invents the image of the American self-made man), with </a:t>
            </a:r>
            <a:r>
              <a:rPr lang="en-US" dirty="0">
                <a:solidFill>
                  <a:srgbClr val="FF0000"/>
                </a:solidFill>
              </a:rPr>
              <a:t>captivity tales </a:t>
            </a:r>
            <a:r>
              <a:rPr lang="en-US" dirty="0"/>
              <a:t>– the accounts of white colonists (especially women, like </a:t>
            </a:r>
            <a:r>
              <a:rPr lang="en-US" dirty="0">
                <a:solidFill>
                  <a:srgbClr val="FF0000"/>
                </a:solidFill>
              </a:rPr>
              <a:t>Mary Rowlandson</a:t>
            </a:r>
            <a:r>
              <a:rPr lang="en-US" dirty="0"/>
              <a:t>) made prisoners by Natives.</a:t>
            </a:r>
          </a:p>
          <a:p>
            <a:pPr marL="82296" indent="0">
              <a:buNone/>
            </a:pPr>
            <a:r>
              <a:rPr lang="en-US" dirty="0"/>
              <a:t>Traditional autobiography usually follows the pattern of </a:t>
            </a:r>
            <a:r>
              <a:rPr lang="en-US" i="1" dirty="0" err="1">
                <a:solidFill>
                  <a:srgbClr val="FF0000"/>
                </a:solidFill>
              </a:rPr>
              <a:t>Bildung</a:t>
            </a:r>
            <a:r>
              <a:rPr lang="en-US" dirty="0"/>
              <a:t> (the gradual construction of psychological and social self of the subject), while captivity tales adopt the </a:t>
            </a:r>
            <a:r>
              <a:rPr lang="en-US" dirty="0">
                <a:solidFill>
                  <a:srgbClr val="FF0000"/>
                </a:solidFill>
              </a:rPr>
              <a:t>initiation</a:t>
            </a:r>
            <a:r>
              <a:rPr lang="en-US" dirty="0"/>
              <a:t> pattern, by telling some fundamental episodes of radical transformation of the subject.</a:t>
            </a:r>
          </a:p>
          <a:p>
            <a:pPr marL="82296" indent="0">
              <a:buNone/>
            </a:pPr>
            <a:r>
              <a:rPr lang="en-US" dirty="0"/>
              <a:t>Slave narratives deal both with the </a:t>
            </a:r>
            <a:r>
              <a:rPr lang="en-US" dirty="0">
                <a:solidFill>
                  <a:srgbClr val="FF0000"/>
                </a:solidFill>
              </a:rPr>
              <a:t>growing up of the subject’s awareness </a:t>
            </a:r>
            <a:r>
              <a:rPr lang="en-US" dirty="0"/>
              <a:t>and with his/her </a:t>
            </a:r>
            <a:r>
              <a:rPr lang="en-US" dirty="0">
                <a:solidFill>
                  <a:srgbClr val="FF0000"/>
                </a:solidFill>
              </a:rPr>
              <a:t>conquest of freedom </a:t>
            </a:r>
            <a:r>
              <a:rPr lang="en-US" dirty="0"/>
              <a:t>thanks to the overcoming of some crucial trial.</a:t>
            </a:r>
          </a:p>
          <a:p>
            <a:endParaRPr lang="en-US" dirty="0"/>
          </a:p>
        </p:txBody>
      </p:sp>
    </p:spTree>
    <p:extLst>
      <p:ext uri="{BB962C8B-B14F-4D97-AF65-F5344CB8AC3E}">
        <p14:creationId xmlns:p14="http://schemas.microsoft.com/office/powerpoint/2010/main" val="31805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a:t>AFTER THE CIVIL WAR</a:t>
            </a:r>
          </a:p>
        </p:txBody>
      </p:sp>
      <p:sp>
        <p:nvSpPr>
          <p:cNvPr id="3" name="Segnaposto contenuto 2"/>
          <p:cNvSpPr>
            <a:spLocks noGrp="1"/>
          </p:cNvSpPr>
          <p:nvPr>
            <p:ph idx="1"/>
          </p:nvPr>
        </p:nvSpPr>
        <p:spPr/>
        <p:txBody>
          <a:bodyPr>
            <a:normAutofit fontScale="85000" lnSpcReduction="20000"/>
          </a:bodyPr>
          <a:lstStyle/>
          <a:p>
            <a:pPr marL="0">
              <a:spcBef>
                <a:spcPts val="0"/>
              </a:spcBef>
              <a:buNone/>
            </a:pPr>
            <a:r>
              <a:rPr lang="en-GB" dirty="0"/>
              <a:t>After the </a:t>
            </a:r>
            <a:r>
              <a:rPr lang="en-GB" dirty="0">
                <a:solidFill>
                  <a:srgbClr val="FF0000"/>
                </a:solidFill>
              </a:rPr>
              <a:t>Civil War </a:t>
            </a:r>
            <a:r>
              <a:rPr lang="en-GB" dirty="0"/>
              <a:t>Black literature started to affirm itself beyond the scope of the slave narratives, even if the </a:t>
            </a:r>
            <a:r>
              <a:rPr lang="en-GB" dirty="0">
                <a:solidFill>
                  <a:srgbClr val="FF0000"/>
                </a:solidFill>
              </a:rPr>
              <a:t>autobiographies of former slaves</a:t>
            </a:r>
            <a:r>
              <a:rPr lang="en-GB" b="1" dirty="0"/>
              <a:t> </a:t>
            </a:r>
            <a:r>
              <a:rPr lang="en-GB" dirty="0"/>
              <a:t>had an even wider success as powerful tools through which African Americans could share the trials and triumphs of Black life.</a:t>
            </a:r>
          </a:p>
          <a:p>
            <a:pPr marL="0">
              <a:spcBef>
                <a:spcPts val="0"/>
              </a:spcBef>
              <a:buNone/>
            </a:pPr>
            <a:r>
              <a:rPr lang="en-GB" i="1" dirty="0">
                <a:solidFill>
                  <a:srgbClr val="FF0000"/>
                </a:solidFill>
              </a:rPr>
              <a:t>Up From Slavery</a:t>
            </a:r>
            <a:r>
              <a:rPr lang="en-GB" dirty="0">
                <a:solidFill>
                  <a:srgbClr val="FF0000"/>
                </a:solidFill>
              </a:rPr>
              <a:t> </a:t>
            </a:r>
            <a:r>
              <a:rPr lang="en-GB" dirty="0"/>
              <a:t>(1901) by </a:t>
            </a:r>
            <a:r>
              <a:rPr lang="en-GB" dirty="0">
                <a:solidFill>
                  <a:srgbClr val="FF0000"/>
                </a:solidFill>
              </a:rPr>
              <a:t>Booker T.  Washington </a:t>
            </a:r>
            <a:r>
              <a:rPr lang="en-GB" dirty="0"/>
              <a:t>is a classic example, but Washington also believed that Blacks should (at least for the time being) accept the lower steps of the social ladder. </a:t>
            </a:r>
          </a:p>
          <a:p>
            <a:pPr marL="0">
              <a:spcBef>
                <a:spcPts val="0"/>
              </a:spcBef>
              <a:buNone/>
            </a:pPr>
            <a:r>
              <a:rPr lang="en-GB" dirty="0"/>
              <a:t>Turn of the century:  Black authors sought to revise the stereotypes produced by white imagination which dominated </a:t>
            </a:r>
            <a:r>
              <a:rPr lang="en-GB" dirty="0">
                <a:solidFill>
                  <a:srgbClr val="FF0000"/>
                </a:solidFill>
              </a:rPr>
              <a:t>plantation fiction</a:t>
            </a:r>
            <a:r>
              <a:rPr lang="en-GB" dirty="0"/>
              <a:t>, </a:t>
            </a:r>
            <a:r>
              <a:rPr lang="en-GB" dirty="0">
                <a:solidFill>
                  <a:srgbClr val="FF0000"/>
                </a:solidFill>
              </a:rPr>
              <a:t>blackface minstrelsy </a:t>
            </a:r>
            <a:r>
              <a:rPr lang="en-GB" dirty="0"/>
              <a:t>and </a:t>
            </a:r>
            <a:r>
              <a:rPr lang="en-GB" dirty="0">
                <a:solidFill>
                  <a:srgbClr val="FF0000"/>
                </a:solidFill>
              </a:rPr>
              <a:t>vaudeville acts</a:t>
            </a:r>
            <a:r>
              <a:rPr lang="en-GB" dirty="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868346"/>
          </a:xfrm>
        </p:spPr>
        <p:txBody>
          <a:bodyPr/>
          <a:lstStyle/>
          <a:p>
            <a:pPr algn="ctr"/>
            <a:r>
              <a:rPr lang="en-US" b="1" dirty="0"/>
              <a:t>W.E.B. DU BOIS</a:t>
            </a:r>
          </a:p>
        </p:txBody>
      </p:sp>
      <p:sp>
        <p:nvSpPr>
          <p:cNvPr id="3" name="Segnaposto contenuto 2"/>
          <p:cNvSpPr>
            <a:spLocks noGrp="1"/>
          </p:cNvSpPr>
          <p:nvPr>
            <p:ph idx="1"/>
          </p:nvPr>
        </p:nvSpPr>
        <p:spPr>
          <a:xfrm>
            <a:off x="1187624" y="1285860"/>
            <a:ext cx="7848872" cy="5357850"/>
          </a:xfrm>
        </p:spPr>
        <p:txBody>
          <a:bodyPr>
            <a:normAutofit fontScale="40000" lnSpcReduction="20000"/>
          </a:bodyPr>
          <a:lstStyle/>
          <a:p>
            <a:pPr marL="0">
              <a:lnSpc>
                <a:spcPct val="120000"/>
              </a:lnSpc>
              <a:spcBef>
                <a:spcPts val="0"/>
              </a:spcBef>
              <a:buNone/>
            </a:pPr>
            <a:r>
              <a:rPr lang="en-GB" sz="4800" dirty="0">
                <a:solidFill>
                  <a:srgbClr val="FF0000"/>
                </a:solidFill>
              </a:rPr>
              <a:t>W.E.B. Du Bois</a:t>
            </a:r>
            <a:r>
              <a:rPr lang="en-GB" sz="4800" dirty="0"/>
              <a:t>, </a:t>
            </a:r>
            <a:r>
              <a:rPr lang="en-GB" sz="4800" i="1" dirty="0">
                <a:solidFill>
                  <a:srgbClr val="FF0000"/>
                </a:solidFill>
              </a:rPr>
              <a:t>The Souls of Black Folk</a:t>
            </a:r>
            <a:r>
              <a:rPr lang="en-GB" sz="4800" dirty="0">
                <a:solidFill>
                  <a:srgbClr val="FF0000"/>
                </a:solidFill>
              </a:rPr>
              <a:t> </a:t>
            </a:r>
            <a:r>
              <a:rPr lang="en-GB" sz="4800" dirty="0"/>
              <a:t>(1903): problematic exploration of racial identity and of the conflicted relationship of  “the Negro” to “the American” </a:t>
            </a:r>
            <a:r>
              <a:rPr lang="en-GB" sz="4800" dirty="0">
                <a:latin typeface="Times New Roman"/>
                <a:cs typeface="Times New Roman"/>
              </a:rPr>
              <a:t>→ </a:t>
            </a:r>
            <a:r>
              <a:rPr lang="en-GB" sz="4800" dirty="0">
                <a:solidFill>
                  <a:srgbClr val="FF0000"/>
                </a:solidFill>
              </a:rPr>
              <a:t>double consciousness</a:t>
            </a:r>
            <a:r>
              <a:rPr lang="en-GB" sz="4800" dirty="0"/>
              <a:t>.</a:t>
            </a:r>
          </a:p>
          <a:p>
            <a:pPr marL="0">
              <a:lnSpc>
                <a:spcPct val="120000"/>
              </a:lnSpc>
              <a:spcBef>
                <a:spcPts val="0"/>
              </a:spcBef>
              <a:buNone/>
            </a:pPr>
            <a:r>
              <a:rPr lang="en-GB" sz="4800" dirty="0"/>
              <a:t>“</a:t>
            </a:r>
            <a:r>
              <a:rPr lang="en-US" altLang="it-IT" sz="4800" dirty="0"/>
              <a:t>The problem of the 20th century is the problem of the </a:t>
            </a:r>
            <a:r>
              <a:rPr lang="en-US" altLang="it-IT" sz="4800" dirty="0">
                <a:solidFill>
                  <a:srgbClr val="FF0000"/>
                </a:solidFill>
              </a:rPr>
              <a:t>color line </a:t>
            </a:r>
            <a:r>
              <a:rPr lang="en-US" altLang="it-IT" sz="4800" dirty="0"/>
              <a:t>– the relation of the darker to the lighter races of men in Asia and Africa, in America and the islands of the sea.”</a:t>
            </a:r>
          </a:p>
          <a:p>
            <a:pPr marL="0" indent="0">
              <a:lnSpc>
                <a:spcPct val="120000"/>
              </a:lnSpc>
              <a:spcBef>
                <a:spcPts val="0"/>
              </a:spcBef>
              <a:buNone/>
              <a:defRPr/>
            </a:pPr>
            <a:r>
              <a:rPr lang="en-US" sz="4800" dirty="0">
                <a:solidFill>
                  <a:srgbClr val="FF0000"/>
                </a:solidFill>
              </a:rPr>
              <a:t>The fundamental motivation of racism is </a:t>
            </a:r>
            <a:r>
              <a:rPr lang="en-US" sz="4800" i="1" dirty="0">
                <a:solidFill>
                  <a:srgbClr val="FF0000"/>
                </a:solidFill>
              </a:rPr>
              <a:t>economic</a:t>
            </a:r>
            <a:r>
              <a:rPr lang="en-US" sz="4800" dirty="0"/>
              <a:t>.</a:t>
            </a:r>
          </a:p>
          <a:p>
            <a:pPr marL="0" indent="0">
              <a:lnSpc>
                <a:spcPct val="120000"/>
              </a:lnSpc>
              <a:spcBef>
                <a:spcPts val="0"/>
              </a:spcBef>
              <a:buNone/>
              <a:defRPr/>
            </a:pPr>
            <a:r>
              <a:rPr lang="en-US" sz="4800" dirty="0">
                <a:solidFill>
                  <a:srgbClr val="FF0000"/>
                </a:solidFill>
              </a:rPr>
              <a:t>European colonialism </a:t>
            </a:r>
            <a:r>
              <a:rPr lang="en-US" sz="4800" dirty="0"/>
              <a:t>= process that generated modern racism. </a:t>
            </a:r>
          </a:p>
          <a:p>
            <a:pPr marL="0" indent="0">
              <a:lnSpc>
                <a:spcPct val="120000"/>
              </a:lnSpc>
              <a:spcBef>
                <a:spcPts val="0"/>
              </a:spcBef>
              <a:buNone/>
              <a:defRPr/>
            </a:pPr>
            <a:r>
              <a:rPr lang="en-US" sz="4800" dirty="0">
                <a:solidFill>
                  <a:srgbClr val="FF0000"/>
                </a:solidFill>
              </a:rPr>
              <a:t>Racial discrimination precedes </a:t>
            </a:r>
            <a:r>
              <a:rPr lang="en-US" sz="4800" i="1" dirty="0">
                <a:solidFill>
                  <a:srgbClr val="FF0000"/>
                </a:solidFill>
              </a:rPr>
              <a:t>prejudice</a:t>
            </a:r>
            <a:r>
              <a:rPr lang="en-US" sz="4800" dirty="0"/>
              <a:t>, which is its consequence, and its </a:t>
            </a:r>
            <a:r>
              <a:rPr lang="en-US" sz="4800" i="1" dirty="0"/>
              <a:t>post-facto </a:t>
            </a:r>
            <a:r>
              <a:rPr lang="en-US" sz="4800" dirty="0"/>
              <a:t>justification:  blacks (and Native Americans) were deprived of their rights in order to be more effectively exploited.</a:t>
            </a:r>
          </a:p>
          <a:p>
            <a:pPr marL="0" indent="0">
              <a:lnSpc>
                <a:spcPct val="120000"/>
              </a:lnSpc>
              <a:spcBef>
                <a:spcPts val="0"/>
              </a:spcBef>
              <a:buNone/>
              <a:defRPr/>
            </a:pPr>
            <a:r>
              <a:rPr lang="en-US" sz="4800" dirty="0">
                <a:solidFill>
                  <a:srgbClr val="FF0000"/>
                </a:solidFill>
              </a:rPr>
              <a:t>Imperialism</a:t>
            </a:r>
            <a:r>
              <a:rPr lang="en-US" sz="4800" dirty="0"/>
              <a:t> = evolution of colonialism, adding political dominance to economic dominance </a:t>
            </a:r>
            <a:r>
              <a:rPr lang="en-US" sz="4800" dirty="0">
                <a:latin typeface="Times New Roman"/>
                <a:cs typeface="Times New Roman"/>
              </a:rPr>
              <a:t>→ </a:t>
            </a:r>
            <a:r>
              <a:rPr lang="en-US" sz="4800" dirty="0"/>
              <a:t>Native populations and black slaves reduced to a condition of total submission to white power.</a:t>
            </a:r>
            <a:r>
              <a:rPr lang="en-GB" sz="4800" dirty="0"/>
              <a:t> </a:t>
            </a:r>
          </a:p>
          <a:p>
            <a:pPr marL="0" indent="0">
              <a:lnSpc>
                <a:spcPct val="120000"/>
              </a:lnSpc>
              <a:spcBef>
                <a:spcPts val="0"/>
              </a:spcBef>
              <a:buNone/>
              <a:defRPr/>
            </a:pPr>
            <a:r>
              <a:rPr lang="en-US" altLang="it-IT" sz="4800" dirty="0">
                <a:solidFill>
                  <a:srgbClr val="FF0000"/>
                </a:solidFill>
              </a:rPr>
              <a:t>Human nature </a:t>
            </a:r>
            <a:r>
              <a:rPr lang="en-US" altLang="it-IT" sz="4800" dirty="0"/>
              <a:t>= neither fixed and immutable, determined by genetics,  nor inherently “good” or “bad.”</a:t>
            </a:r>
          </a:p>
          <a:p>
            <a:pPr marL="0" indent="0">
              <a:lnSpc>
                <a:spcPct val="120000"/>
              </a:lnSpc>
              <a:spcBef>
                <a:spcPts val="0"/>
              </a:spcBef>
              <a:buNone/>
              <a:defRPr/>
            </a:pPr>
            <a:r>
              <a:rPr lang="en-US" altLang="it-IT" sz="4800" dirty="0">
                <a:solidFill>
                  <a:srgbClr val="FF0000"/>
                </a:solidFill>
              </a:rPr>
              <a:t>Prejudices</a:t>
            </a:r>
            <a:r>
              <a:rPr lang="en-US" altLang="it-IT" sz="4800" dirty="0"/>
              <a:t> are cultural products, and can be removed only through culture and education.</a:t>
            </a:r>
          </a:p>
          <a:p>
            <a:pPr marL="0" indent="0">
              <a:lnSpc>
                <a:spcPct val="120000"/>
              </a:lnSpc>
              <a:spcBef>
                <a:spcPts val="0"/>
              </a:spcBef>
              <a:buNone/>
              <a:defRPr/>
            </a:pPr>
            <a:endParaRPr lang="it-IT" sz="29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t>DU BOIS’S INTERSECTIONALISM</a:t>
            </a:r>
          </a:p>
        </p:txBody>
      </p:sp>
      <p:sp>
        <p:nvSpPr>
          <p:cNvPr id="3" name="Segnaposto contenuto 2"/>
          <p:cNvSpPr>
            <a:spLocks noGrp="1"/>
          </p:cNvSpPr>
          <p:nvPr>
            <p:ph idx="1"/>
          </p:nvPr>
        </p:nvSpPr>
        <p:spPr/>
        <p:txBody>
          <a:bodyPr>
            <a:normAutofit fontScale="92500" lnSpcReduction="20000"/>
          </a:bodyPr>
          <a:lstStyle/>
          <a:p>
            <a:pPr marL="0">
              <a:buNone/>
            </a:pPr>
            <a:r>
              <a:rPr lang="en-US" altLang="it-IT" dirty="0"/>
              <a:t>All social and cultural phenomena “intersect,” and each influences the other. </a:t>
            </a:r>
          </a:p>
          <a:p>
            <a:pPr marL="0">
              <a:buNone/>
            </a:pPr>
            <a:r>
              <a:rPr lang="en-US" altLang="it-IT" dirty="0"/>
              <a:t>Racism cannot be dealt with separately from issues of </a:t>
            </a:r>
            <a:r>
              <a:rPr lang="en-US" altLang="it-IT" dirty="0">
                <a:solidFill>
                  <a:srgbClr val="FF0000"/>
                </a:solidFill>
              </a:rPr>
              <a:t>social class, gender and religion</a:t>
            </a:r>
            <a:r>
              <a:rPr lang="en-US" altLang="it-IT" dirty="0"/>
              <a:t>.</a:t>
            </a:r>
          </a:p>
          <a:p>
            <a:pPr marL="0">
              <a:buNone/>
            </a:pPr>
            <a:r>
              <a:rPr lang="en-US" altLang="it-IT" dirty="0"/>
              <a:t>The frontiers separating whites and Blacks overlap with those separating higher and lower social classes, men and women, and different creeds.</a:t>
            </a:r>
          </a:p>
          <a:p>
            <a:pPr marL="0">
              <a:buNone/>
            </a:pPr>
            <a:r>
              <a:rPr lang="en-US" altLang="it-IT" dirty="0"/>
              <a:t>Only way to overthrow these boundaries: demonstrating their artificiality,  and the basic </a:t>
            </a:r>
            <a:r>
              <a:rPr lang="en-US" altLang="it-IT" dirty="0">
                <a:solidFill>
                  <a:srgbClr val="FF0000"/>
                </a:solidFill>
              </a:rPr>
              <a:t>equality and interdependence </a:t>
            </a:r>
            <a:r>
              <a:rPr lang="en-US" altLang="it-IT" dirty="0"/>
              <a:t>of all human beings.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2800" b="1" dirty="0"/>
              <a:t>THE BIRTH OF THE</a:t>
            </a:r>
            <a:br>
              <a:rPr lang="en-US" sz="2800" b="1" dirty="0"/>
            </a:br>
            <a:r>
              <a:rPr lang="en-US" sz="2800" b="1" dirty="0"/>
              <a:t>HARLEM RENAISSANCE</a:t>
            </a:r>
          </a:p>
        </p:txBody>
      </p:sp>
      <p:sp>
        <p:nvSpPr>
          <p:cNvPr id="3" name="Segnaposto contenuto 2"/>
          <p:cNvSpPr>
            <a:spLocks noGrp="1"/>
          </p:cNvSpPr>
          <p:nvPr>
            <p:ph idx="1"/>
          </p:nvPr>
        </p:nvSpPr>
        <p:spPr>
          <a:xfrm>
            <a:off x="1435608" y="1447800"/>
            <a:ext cx="7498080" cy="5124472"/>
          </a:xfrm>
        </p:spPr>
        <p:txBody>
          <a:bodyPr>
            <a:normAutofit fontScale="92500" lnSpcReduction="10000"/>
          </a:bodyPr>
          <a:lstStyle/>
          <a:p>
            <a:pPr marL="0">
              <a:lnSpc>
                <a:spcPct val="90000"/>
              </a:lnSpc>
              <a:buNone/>
              <a:defRPr/>
            </a:pPr>
            <a:r>
              <a:rPr lang="en-US" altLang="it-IT" dirty="0"/>
              <a:t>Late 19</a:t>
            </a:r>
            <a:r>
              <a:rPr lang="en-US" altLang="it-IT" baseline="30000" dirty="0"/>
              <a:t>th</a:t>
            </a:r>
            <a:r>
              <a:rPr lang="en-US" altLang="it-IT" dirty="0"/>
              <a:t>-century </a:t>
            </a:r>
            <a:r>
              <a:rPr lang="en-US" altLang="it-IT" dirty="0">
                <a:solidFill>
                  <a:srgbClr val="FF0000"/>
                </a:solidFill>
              </a:rPr>
              <a:t>Great Black migrations </a:t>
            </a:r>
            <a:r>
              <a:rPr lang="en-US" altLang="it-IT" dirty="0"/>
              <a:t>from the South to the North-East and New York City </a:t>
            </a:r>
            <a:r>
              <a:rPr lang="en-US" altLang="it-IT" dirty="0">
                <a:cs typeface="Times New Roman"/>
              </a:rPr>
              <a:t>→ Harlem:  residential neighborhood for African Americans.</a:t>
            </a:r>
            <a:r>
              <a:rPr lang="en-US" altLang="it-IT" dirty="0"/>
              <a:t> </a:t>
            </a:r>
          </a:p>
          <a:p>
            <a:pPr marL="0">
              <a:lnSpc>
                <a:spcPct val="90000"/>
              </a:lnSpc>
              <a:buNone/>
              <a:defRPr/>
            </a:pPr>
            <a:r>
              <a:rPr lang="en-US" altLang="it-IT" dirty="0"/>
              <a:t>1919:</a:t>
            </a:r>
            <a:r>
              <a:rPr lang="en-US" altLang="it-IT" b="1" dirty="0"/>
              <a:t> </a:t>
            </a:r>
            <a:r>
              <a:rPr lang="en-US" altLang="it-IT" dirty="0"/>
              <a:t>first </a:t>
            </a:r>
            <a:r>
              <a:rPr lang="en-US" altLang="it-IT" dirty="0">
                <a:solidFill>
                  <a:srgbClr val="FF0000"/>
                </a:solidFill>
              </a:rPr>
              <a:t>Pan African Congress </a:t>
            </a:r>
            <a:r>
              <a:rPr lang="en-US" altLang="it-IT" dirty="0"/>
              <a:t>(in Paris, organized by Du Bois); </a:t>
            </a:r>
            <a:r>
              <a:rPr lang="en-US" altLang="it-IT" dirty="0">
                <a:solidFill>
                  <a:srgbClr val="FF0000"/>
                </a:solidFill>
              </a:rPr>
              <a:t>Red Summer Riots</a:t>
            </a:r>
            <a:r>
              <a:rPr lang="en-US" altLang="it-IT" dirty="0"/>
              <a:t>; creation of </a:t>
            </a:r>
            <a:r>
              <a:rPr lang="en-US" altLang="it-IT" dirty="0">
                <a:solidFill>
                  <a:srgbClr val="FF0000"/>
                </a:solidFill>
              </a:rPr>
              <a:t>Marcus Garvey’</a:t>
            </a:r>
            <a:r>
              <a:rPr lang="en-US" altLang="it-IT" dirty="0"/>
              <a:t>s </a:t>
            </a:r>
            <a:r>
              <a:rPr lang="en-US" altLang="it-IT" dirty="0">
                <a:solidFill>
                  <a:srgbClr val="FF0000"/>
                </a:solidFill>
              </a:rPr>
              <a:t>Black Star Shipping Line</a:t>
            </a:r>
            <a:r>
              <a:rPr lang="en-US" altLang="it-IT" dirty="0"/>
              <a:t>; </a:t>
            </a:r>
            <a:r>
              <a:rPr lang="en-US" altLang="it-IT" dirty="0">
                <a:solidFill>
                  <a:srgbClr val="FF0000"/>
                </a:solidFill>
              </a:rPr>
              <a:t>Benjamin Brawley</a:t>
            </a:r>
            <a:r>
              <a:rPr lang="en-US" altLang="it-IT" dirty="0"/>
              <a:t>’s </a:t>
            </a:r>
            <a:r>
              <a:rPr lang="en-US" altLang="it-IT" i="1" dirty="0">
                <a:solidFill>
                  <a:srgbClr val="FF0000"/>
                </a:solidFill>
              </a:rPr>
              <a:t>The Negro in Literature and Art in the United States</a:t>
            </a:r>
            <a:r>
              <a:rPr lang="en-US" altLang="it-IT" dirty="0"/>
              <a:t>; parade of the </a:t>
            </a:r>
            <a:r>
              <a:rPr lang="en-US" altLang="it-IT" dirty="0">
                <a:solidFill>
                  <a:srgbClr val="FF0000"/>
                </a:solidFill>
              </a:rPr>
              <a:t>369th Regiment (the </a:t>
            </a:r>
            <a:r>
              <a:rPr lang="en-US" altLang="it-IT" dirty="0" err="1">
                <a:solidFill>
                  <a:srgbClr val="FF0000"/>
                </a:solidFill>
              </a:rPr>
              <a:t>Hellfighters</a:t>
            </a:r>
            <a:r>
              <a:rPr lang="en-US" altLang="it-IT" dirty="0">
                <a:solidFill>
                  <a:srgbClr val="FF0000"/>
                </a:solidFill>
              </a:rPr>
              <a:t>) </a:t>
            </a:r>
            <a:r>
              <a:rPr lang="en-US" altLang="it-IT" dirty="0"/>
              <a:t>in Manhattan, from the Fifth Avenue to Harlem (</a:t>
            </a:r>
            <a:r>
              <a:rPr lang="en-US" altLang="it-IT" dirty="0">
                <a:solidFill>
                  <a:srgbClr val="FF0000"/>
                </a:solidFill>
              </a:rPr>
              <a:t>Jim Europe</a:t>
            </a:r>
            <a:r>
              <a:rPr lang="en-US" altLang="it-IT" dirty="0"/>
              <a:t>, the Regiment’s bandleader,  started the jazz vogue in Europe).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solidFill>
                  <a:schemeClr val="tx1"/>
                </a:solidFill>
              </a:rPr>
              <a:t>HELLFIGHTERS’ PARADE</a:t>
            </a:r>
          </a:p>
        </p:txBody>
      </p:sp>
      <p:pic>
        <p:nvPicPr>
          <p:cNvPr id="1026" name="Picture 2" descr="C:\Users\Utente\Downloads\hellfighters_feature.jpg"/>
          <p:cNvPicPr>
            <a:picLocks noGrp="1" noChangeAspect="1" noChangeArrowheads="1"/>
          </p:cNvPicPr>
          <p:nvPr>
            <p:ph idx="1"/>
          </p:nvPr>
        </p:nvPicPr>
        <p:blipFill>
          <a:blip r:embed="rId2"/>
          <a:srcRect/>
          <a:stretch>
            <a:fillRect/>
          </a:stretch>
        </p:blipFill>
        <p:spPr bwMode="auto">
          <a:xfrm>
            <a:off x="1584325" y="1447800"/>
            <a:ext cx="7200900" cy="4800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b="1" dirty="0"/>
              <a:t>A MIGRATION OF CULTURES</a:t>
            </a:r>
          </a:p>
        </p:txBody>
      </p:sp>
      <p:sp>
        <p:nvSpPr>
          <p:cNvPr id="3" name="Segnaposto contenuto 2"/>
          <p:cNvSpPr>
            <a:spLocks noGrp="1"/>
          </p:cNvSpPr>
          <p:nvPr>
            <p:ph idx="1"/>
          </p:nvPr>
        </p:nvSpPr>
        <p:spPr/>
        <p:txBody>
          <a:bodyPr>
            <a:normAutofit fontScale="77500" lnSpcReduction="20000"/>
          </a:bodyPr>
          <a:lstStyle/>
          <a:p>
            <a:pPr>
              <a:lnSpc>
                <a:spcPct val="80000"/>
              </a:lnSpc>
              <a:buNone/>
              <a:defRPr/>
            </a:pPr>
            <a:r>
              <a:rPr lang="en-US" altLang="it-IT" dirty="0"/>
              <a:t>African Americans brought to the great cities their cultural traditions, and especially the forms of </a:t>
            </a:r>
            <a:r>
              <a:rPr lang="en-US" altLang="it-IT" dirty="0">
                <a:solidFill>
                  <a:srgbClr val="FF0000"/>
                </a:solidFill>
              </a:rPr>
              <a:t>musical expression</a:t>
            </a:r>
            <a:r>
              <a:rPr lang="en-US" altLang="it-IT" b="1" dirty="0"/>
              <a:t> </a:t>
            </a:r>
            <a:r>
              <a:rPr lang="en-US" altLang="it-IT" dirty="0"/>
              <a:t>elaborated during the 19</a:t>
            </a:r>
            <a:r>
              <a:rPr lang="en-US" altLang="it-IT" baseline="30000" dirty="0"/>
              <a:t>th</a:t>
            </a:r>
            <a:r>
              <a:rPr lang="en-US" altLang="it-IT" dirty="0"/>
              <a:t> century,  with their roots in the era of slavery and in the slaves’ African cultures.</a:t>
            </a:r>
          </a:p>
          <a:p>
            <a:pPr>
              <a:lnSpc>
                <a:spcPct val="80000"/>
              </a:lnSpc>
              <a:buNone/>
              <a:defRPr/>
            </a:pPr>
            <a:r>
              <a:rPr lang="en-US" altLang="it-IT" dirty="0"/>
              <a:t>First generations of slaves: adaptation to </a:t>
            </a:r>
            <a:r>
              <a:rPr lang="en-US" altLang="it-IT" dirty="0">
                <a:solidFill>
                  <a:srgbClr val="FF0000"/>
                </a:solidFill>
              </a:rPr>
              <a:t>Christian religion </a:t>
            </a:r>
            <a:r>
              <a:rPr lang="en-US" altLang="it-IT" dirty="0"/>
              <a:t>with inserts from </a:t>
            </a:r>
            <a:r>
              <a:rPr lang="en-US" altLang="it-IT" dirty="0">
                <a:solidFill>
                  <a:srgbClr val="FF0000"/>
                </a:solidFill>
              </a:rPr>
              <a:t>African</a:t>
            </a:r>
            <a:r>
              <a:rPr lang="en-US" altLang="it-IT" dirty="0"/>
              <a:t> </a:t>
            </a:r>
            <a:r>
              <a:rPr lang="en-US" altLang="it-IT" dirty="0">
                <a:solidFill>
                  <a:srgbClr val="FF0000"/>
                </a:solidFill>
              </a:rPr>
              <a:t>animism</a:t>
            </a:r>
            <a:r>
              <a:rPr lang="en-US" altLang="it-IT" dirty="0"/>
              <a:t>.</a:t>
            </a:r>
          </a:p>
          <a:p>
            <a:pPr>
              <a:lnSpc>
                <a:spcPct val="80000"/>
              </a:lnSpc>
              <a:buNone/>
              <a:defRPr/>
            </a:pPr>
            <a:r>
              <a:rPr lang="en-US" altLang="it-IT" dirty="0">
                <a:solidFill>
                  <a:srgbClr val="FF0000"/>
                </a:solidFill>
              </a:rPr>
              <a:t>Musical traditions</a:t>
            </a:r>
            <a:r>
              <a:rPr lang="en-US" altLang="it-IT" dirty="0"/>
              <a:t>: centrality of </a:t>
            </a:r>
            <a:r>
              <a:rPr lang="en-US" altLang="it-IT" dirty="0">
                <a:solidFill>
                  <a:srgbClr val="FF0000"/>
                </a:solidFill>
              </a:rPr>
              <a:t>rhythm</a:t>
            </a:r>
            <a:r>
              <a:rPr lang="en-US" altLang="it-IT" b="1" dirty="0"/>
              <a:t> </a:t>
            </a:r>
            <a:r>
              <a:rPr lang="en-US" altLang="it-IT" dirty="0"/>
              <a:t>(use of percussions) and tendency to participate in a more direct and emotional way.</a:t>
            </a:r>
          </a:p>
          <a:p>
            <a:pPr>
              <a:lnSpc>
                <a:spcPct val="80000"/>
              </a:lnSpc>
              <a:buNone/>
              <a:defRPr/>
            </a:pPr>
            <a:r>
              <a:rPr lang="en-US" altLang="it-IT" dirty="0"/>
              <a:t>In African musical culture instruments “talk,” imitating the human voice and sending </a:t>
            </a:r>
            <a:r>
              <a:rPr lang="en-US" altLang="it-IT" dirty="0">
                <a:solidFill>
                  <a:srgbClr val="FF0000"/>
                </a:solidFill>
              </a:rPr>
              <a:t>coded messages</a:t>
            </a:r>
            <a:r>
              <a:rPr lang="en-US" altLang="it-IT" dirty="0"/>
              <a:t>.</a:t>
            </a:r>
          </a:p>
          <a:p>
            <a:pPr>
              <a:lnSpc>
                <a:spcPct val="80000"/>
              </a:lnSpc>
              <a:buNone/>
              <a:defRPr/>
            </a:pPr>
            <a:r>
              <a:rPr lang="en-US" altLang="it-IT" dirty="0"/>
              <a:t>Slave owners banned African music and instruments (and cults) → slaves merged African musical and religious elements with those of European religion and music → </a:t>
            </a:r>
            <a:r>
              <a:rPr lang="en-US" altLang="it-IT" dirty="0">
                <a:solidFill>
                  <a:srgbClr val="FF0000"/>
                </a:solidFill>
              </a:rPr>
              <a:t>religious syncretism</a:t>
            </a:r>
            <a:r>
              <a:rPr lang="en-US" altLang="it-IT" b="1" dirty="0"/>
              <a:t>: </a:t>
            </a:r>
            <a:r>
              <a:rPr lang="en-US" altLang="it-IT" dirty="0"/>
              <a:t>Christian saints fused with African deities + adaptation of the psalm structure with the addition of the preacher-congregation</a:t>
            </a:r>
            <a:r>
              <a:rPr lang="en-US" altLang="it-IT" b="1" i="1" dirty="0"/>
              <a:t> </a:t>
            </a:r>
            <a:r>
              <a:rPr lang="en-US" altLang="it-IT" dirty="0">
                <a:solidFill>
                  <a:srgbClr val="FF0000"/>
                </a:solidFill>
              </a:rPr>
              <a:t>call and response</a:t>
            </a:r>
            <a:r>
              <a:rPr lang="en-US" altLang="it-IT" dirty="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p:txBody>
          <a:bodyPr>
            <a:normAutofit fontScale="90000"/>
          </a:bodyPr>
          <a:lstStyle/>
          <a:p>
            <a:pPr algn="ctr" eaLnBrk="1" hangingPunct="1">
              <a:defRPr/>
            </a:pPr>
            <a:r>
              <a:rPr lang="it-IT" altLang="it-IT" b="1" dirty="0"/>
              <a:t>SPIRITUALS AND GOSPELS</a:t>
            </a:r>
          </a:p>
        </p:txBody>
      </p:sp>
      <p:sp>
        <p:nvSpPr>
          <p:cNvPr id="231427" name="Rectangle 3"/>
          <p:cNvSpPr>
            <a:spLocks noGrp="1" noChangeArrowheads="1"/>
          </p:cNvSpPr>
          <p:nvPr>
            <p:ph type="body" idx="1"/>
          </p:nvPr>
        </p:nvSpPr>
        <p:spPr>
          <a:xfrm>
            <a:off x="1435608" y="1447800"/>
            <a:ext cx="7498080" cy="5195910"/>
          </a:xfrm>
        </p:spPr>
        <p:txBody>
          <a:bodyPr>
            <a:normAutofit/>
          </a:bodyPr>
          <a:lstStyle/>
          <a:p>
            <a:pPr eaLnBrk="1" hangingPunct="1">
              <a:buFont typeface="Wingdings" pitchFamily="2" charset="2"/>
              <a:buNone/>
              <a:defRPr/>
            </a:pPr>
            <a:r>
              <a:rPr lang="en-GB" dirty="0">
                <a:solidFill>
                  <a:srgbClr val="FF0000"/>
                </a:solidFill>
              </a:rPr>
              <a:t>Spiritual</a:t>
            </a:r>
            <a:r>
              <a:rPr lang="en-GB" dirty="0">
                <a:effectLst/>
              </a:rPr>
              <a:t>:  adaptation of European traditional hymns, based on Bible psalms, with the addition of rhythms and vocal expression</a:t>
            </a:r>
            <a:r>
              <a:rPr lang="en-GB" dirty="0"/>
              <a:t>s deriving from A</a:t>
            </a:r>
            <a:r>
              <a:rPr lang="en-GB" dirty="0">
                <a:effectLst/>
              </a:rPr>
              <a:t>frican traditions; used in informal ceremonies, often in the open air (</a:t>
            </a:r>
            <a:r>
              <a:rPr lang="en-GB" dirty="0">
                <a:solidFill>
                  <a:srgbClr val="FF0000"/>
                </a:solidFill>
                <a:effectLst/>
              </a:rPr>
              <a:t>camp meetings</a:t>
            </a:r>
            <a:r>
              <a:rPr lang="en-GB" dirty="0">
                <a:effectLst/>
              </a:rPr>
              <a:t>).</a:t>
            </a:r>
          </a:p>
          <a:p>
            <a:pPr>
              <a:buNone/>
              <a:defRPr/>
            </a:pPr>
            <a:r>
              <a:rPr lang="en-GB" dirty="0">
                <a:solidFill>
                  <a:srgbClr val="FF0000"/>
                </a:solidFill>
              </a:rPr>
              <a:t>Gospel</a:t>
            </a:r>
            <a:r>
              <a:rPr lang="en-GB" dirty="0"/>
              <a:t>:  more sophisticated, with choirs and instrumental accompaniment; used in official church rites; importance of the role of the </a:t>
            </a:r>
            <a:r>
              <a:rPr lang="en-GB" dirty="0">
                <a:solidFill>
                  <a:srgbClr val="FF0000"/>
                </a:solidFill>
              </a:rPr>
              <a:t>soloist-improviser</a:t>
            </a:r>
            <a:r>
              <a:rPr lang="en-GB" dirty="0"/>
              <a:t>.</a:t>
            </a:r>
          </a:p>
          <a:p>
            <a:pPr eaLnBrk="1" hangingPunct="1">
              <a:buFont typeface="Wingdings" pitchFamily="2" charset="2"/>
              <a:buNone/>
              <a:defRPr/>
            </a:pPr>
            <a:endParaRPr lang="en-GB"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16632"/>
            <a:ext cx="7498080" cy="936104"/>
          </a:xfrm>
        </p:spPr>
        <p:txBody>
          <a:bodyPr>
            <a:normAutofit fontScale="90000"/>
          </a:bodyPr>
          <a:lstStyle/>
          <a:p>
            <a:pPr algn="ctr"/>
            <a:r>
              <a:rPr lang="it-IT" b="1" dirty="0">
                <a:effectLst>
                  <a:outerShdw blurRad="38100" dist="38100" dir="2700000" algn="tl">
                    <a:srgbClr val="000000">
                      <a:alpha val="43137"/>
                    </a:srgbClr>
                  </a:outerShdw>
                </a:effectLst>
              </a:rPr>
              <a:t>THE MEMORY OF SLAVERY</a:t>
            </a:r>
          </a:p>
        </p:txBody>
      </p:sp>
      <p:sp>
        <p:nvSpPr>
          <p:cNvPr id="3" name="Segnaposto contenuto 2"/>
          <p:cNvSpPr>
            <a:spLocks noGrp="1"/>
          </p:cNvSpPr>
          <p:nvPr>
            <p:ph idx="1"/>
          </p:nvPr>
        </p:nvSpPr>
        <p:spPr>
          <a:xfrm>
            <a:off x="1435608" y="1268760"/>
            <a:ext cx="7498080" cy="5328592"/>
          </a:xfrm>
        </p:spPr>
        <p:txBody>
          <a:bodyPr>
            <a:normAutofit fontScale="92500" lnSpcReduction="20000"/>
          </a:bodyPr>
          <a:lstStyle/>
          <a:p>
            <a:pPr marL="82296" indent="0">
              <a:spcBef>
                <a:spcPts val="0"/>
              </a:spcBef>
              <a:buNone/>
            </a:pPr>
            <a:r>
              <a:rPr lang="en-US" dirty="0"/>
              <a:t>The historical experience of African Americans was marked for more than two centuries by a </a:t>
            </a:r>
            <a:r>
              <a:rPr lang="en-US" dirty="0">
                <a:solidFill>
                  <a:srgbClr val="FF0000"/>
                </a:solidFill>
              </a:rPr>
              <a:t>loss of identity</a:t>
            </a:r>
            <a:r>
              <a:rPr lang="en-US" dirty="0"/>
              <a:t>, and by the </a:t>
            </a:r>
            <a:r>
              <a:rPr lang="en-US" dirty="0">
                <a:solidFill>
                  <a:srgbClr val="FF0000"/>
                </a:solidFill>
              </a:rPr>
              <a:t>resistance</a:t>
            </a:r>
            <a:r>
              <a:rPr lang="en-US" dirty="0"/>
              <a:t> to this loss. The slaves who were brought from the Western African coast and were secluded into the Southern plantations were forced to live a brutal transition from the active control everyone has over one’s own body and motion through space to a state of total </a:t>
            </a:r>
            <a:r>
              <a:rPr lang="en-US" dirty="0">
                <a:solidFill>
                  <a:srgbClr val="FF0000"/>
                </a:solidFill>
              </a:rPr>
              <a:t>passivity and stasis </a:t>
            </a:r>
            <a:r>
              <a:rPr lang="en-US" dirty="0"/>
              <a:t>– the crisis of the “normal” relationships between one’s own body and the space designating one’s own place in the world.</a:t>
            </a:r>
          </a:p>
        </p:txBody>
      </p:sp>
    </p:spTree>
    <p:extLst>
      <p:ext uri="{BB962C8B-B14F-4D97-AF65-F5344CB8AC3E}">
        <p14:creationId xmlns:p14="http://schemas.microsoft.com/office/powerpoint/2010/main" val="157058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p:txBody>
          <a:bodyPr/>
          <a:lstStyle/>
          <a:p>
            <a:pPr algn="ctr" eaLnBrk="1" hangingPunct="1">
              <a:defRPr/>
            </a:pPr>
            <a:r>
              <a:rPr lang="it-IT" altLang="it-IT" b="1" dirty="0"/>
              <a:t>THE BLUES</a:t>
            </a:r>
          </a:p>
        </p:txBody>
      </p:sp>
      <p:sp>
        <p:nvSpPr>
          <p:cNvPr id="232451" name="Rectangle 3"/>
          <p:cNvSpPr>
            <a:spLocks noGrp="1" noChangeArrowheads="1"/>
          </p:cNvSpPr>
          <p:nvPr>
            <p:ph type="body" idx="1"/>
          </p:nvPr>
        </p:nvSpPr>
        <p:spPr/>
        <p:txBody>
          <a:bodyPr>
            <a:normAutofit/>
          </a:bodyPr>
          <a:lstStyle/>
          <a:p>
            <a:pPr eaLnBrk="1" hangingPunct="1">
              <a:buFont typeface="Wingdings" pitchFamily="2" charset="2"/>
              <a:buNone/>
              <a:defRPr/>
            </a:pPr>
            <a:r>
              <a:rPr lang="en-GB" sz="2800" dirty="0"/>
              <a:t>Autochthonous American musical expression: result of the merging of English,  Scottish and Irish </a:t>
            </a:r>
            <a:r>
              <a:rPr lang="en-GB" sz="2800" dirty="0">
                <a:solidFill>
                  <a:srgbClr val="FF0000"/>
                </a:solidFill>
              </a:rPr>
              <a:t>ballads</a:t>
            </a:r>
            <a:r>
              <a:rPr lang="en-GB" sz="2800" b="1" i="1" dirty="0"/>
              <a:t> </a:t>
            </a:r>
            <a:r>
              <a:rPr lang="en-GB" sz="2800" dirty="0"/>
              <a:t>with African forms like the </a:t>
            </a:r>
            <a:r>
              <a:rPr lang="en-GB" sz="2800" i="1" dirty="0" err="1">
                <a:solidFill>
                  <a:srgbClr val="FF0000"/>
                </a:solidFill>
              </a:rPr>
              <a:t>griot</a:t>
            </a:r>
            <a:r>
              <a:rPr lang="en-GB" sz="2800" dirty="0"/>
              <a:t>.</a:t>
            </a:r>
          </a:p>
          <a:p>
            <a:pPr eaLnBrk="1" hangingPunct="1">
              <a:buFont typeface="Wingdings" pitchFamily="2" charset="2"/>
              <a:buNone/>
              <a:defRPr/>
            </a:pPr>
            <a:r>
              <a:rPr lang="en-GB" sz="2800" dirty="0"/>
              <a:t>“Blues”</a:t>
            </a:r>
            <a:r>
              <a:rPr lang="en-GB" sz="2800" b="1" i="1" dirty="0"/>
              <a:t> </a:t>
            </a:r>
            <a:r>
              <a:rPr lang="en-GB" sz="2800" dirty="0"/>
              <a:t>probably from Elizabethan culture (“to have the </a:t>
            </a:r>
            <a:r>
              <a:rPr lang="en-GB" sz="2800" dirty="0">
                <a:solidFill>
                  <a:srgbClr val="FF0000"/>
                </a:solidFill>
              </a:rPr>
              <a:t>blue devils</a:t>
            </a:r>
            <a:r>
              <a:rPr lang="en-GB" sz="2800" dirty="0"/>
              <a:t>” = to have a “dark” mood).</a:t>
            </a:r>
          </a:p>
          <a:p>
            <a:pPr eaLnBrk="1" hangingPunct="1">
              <a:buFont typeface="Wingdings" pitchFamily="2" charset="2"/>
              <a:buNone/>
              <a:defRPr/>
            </a:pPr>
            <a:r>
              <a:rPr lang="en-GB" sz="2800" dirty="0"/>
              <a:t>First American occurrence in the musical field (but in generic terms): </a:t>
            </a:r>
            <a:r>
              <a:rPr lang="en-GB" sz="2800" dirty="0">
                <a:solidFill>
                  <a:srgbClr val="FF0000"/>
                </a:solidFill>
              </a:rPr>
              <a:t>Washington Irving </a:t>
            </a:r>
            <a:r>
              <a:rPr lang="en-GB" sz="2800" dirty="0"/>
              <a:t>(1807).</a:t>
            </a:r>
          </a:p>
          <a:p>
            <a:pPr eaLnBrk="1" hangingPunct="1">
              <a:buFont typeface="Wingdings" pitchFamily="2" charset="2"/>
              <a:buNone/>
              <a:defRPr/>
            </a:pPr>
            <a:r>
              <a:rPr lang="en-GB" sz="2800" dirty="0"/>
              <a:t>The tradition of African American blues starts around 1860.</a:t>
            </a:r>
            <a:endParaRPr lang="it-IT"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it-IT" altLang="it-IT" b="1" dirty="0">
                <a:cs typeface="Arial" charset="0"/>
              </a:rPr>
              <a:t>THE JAZZ AGE</a:t>
            </a:r>
          </a:p>
        </p:txBody>
      </p:sp>
      <p:sp>
        <p:nvSpPr>
          <p:cNvPr id="33795" name="Rectangle 3"/>
          <p:cNvSpPr>
            <a:spLocks noGrp="1" noChangeArrowheads="1"/>
          </p:cNvSpPr>
          <p:nvPr>
            <p:ph type="body" idx="1"/>
          </p:nvPr>
        </p:nvSpPr>
        <p:spPr>
          <a:xfrm>
            <a:off x="1676400" y="1500174"/>
            <a:ext cx="7010400" cy="5143536"/>
          </a:xfrm>
        </p:spPr>
        <p:txBody>
          <a:bodyPr>
            <a:normAutofit/>
          </a:bodyPr>
          <a:lstStyle/>
          <a:p>
            <a:pPr eaLnBrk="1" hangingPunct="1">
              <a:lnSpc>
                <a:spcPct val="80000"/>
              </a:lnSpc>
              <a:buFont typeface="Wingdings" pitchFamily="2" charset="2"/>
              <a:buNone/>
            </a:pPr>
            <a:r>
              <a:rPr lang="en-US" altLang="it-IT" sz="2400" dirty="0"/>
              <a:t>1920s: explosion of the jazz phenomenon (New Orleans, Chicago, Kansas City, New York),</a:t>
            </a:r>
          </a:p>
          <a:p>
            <a:pPr eaLnBrk="1" hangingPunct="1">
              <a:lnSpc>
                <a:spcPct val="80000"/>
              </a:lnSpc>
              <a:buFont typeface="Wingdings" pitchFamily="2" charset="2"/>
              <a:buNone/>
            </a:pPr>
            <a:r>
              <a:rPr lang="en-US" altLang="it-IT" sz="2400" dirty="0"/>
              <a:t>From blues to jazz = emphasis on </a:t>
            </a:r>
            <a:r>
              <a:rPr lang="en-US" altLang="it-IT" sz="2400" dirty="0">
                <a:solidFill>
                  <a:srgbClr val="FF0000"/>
                </a:solidFill>
              </a:rPr>
              <a:t>instrumental expression</a:t>
            </a:r>
            <a:r>
              <a:rPr lang="en-US" altLang="it-IT" sz="2400" dirty="0"/>
              <a:t>,  centrality of </a:t>
            </a:r>
            <a:r>
              <a:rPr lang="en-US" altLang="it-IT" sz="2400" dirty="0">
                <a:solidFill>
                  <a:srgbClr val="FF0000"/>
                </a:solidFill>
              </a:rPr>
              <a:t>improvisation</a:t>
            </a:r>
            <a:r>
              <a:rPr lang="en-US" altLang="it-IT" sz="2400" dirty="0"/>
              <a:t>, </a:t>
            </a:r>
            <a:r>
              <a:rPr lang="en-US" altLang="it-IT" sz="2400" dirty="0">
                <a:solidFill>
                  <a:srgbClr val="FF0000"/>
                </a:solidFill>
              </a:rPr>
              <a:t>collective form</a:t>
            </a:r>
            <a:r>
              <a:rPr lang="en-US" altLang="it-IT" sz="2400" dirty="0"/>
              <a:t>.</a:t>
            </a:r>
          </a:p>
          <a:p>
            <a:pPr eaLnBrk="1" hangingPunct="1">
              <a:lnSpc>
                <a:spcPct val="80000"/>
              </a:lnSpc>
              <a:buFont typeface="Wingdings" pitchFamily="2" charset="2"/>
              <a:buNone/>
            </a:pPr>
            <a:r>
              <a:rPr lang="en-US" altLang="it-IT" sz="2400" dirty="0"/>
              <a:t>Harlem = pole of attraction for the rising black middle class but also for whites fascinated by the new music (F. Scott Fitzgerald, </a:t>
            </a:r>
            <a:r>
              <a:rPr lang="en-US" altLang="it-IT" sz="2400" i="1" dirty="0"/>
              <a:t>Tales from the Jazz Age</a:t>
            </a:r>
            <a:r>
              <a:rPr lang="en-US" altLang="it-IT" sz="2400" dirty="0"/>
              <a:t>).</a:t>
            </a:r>
          </a:p>
          <a:p>
            <a:pPr eaLnBrk="1" hangingPunct="1">
              <a:lnSpc>
                <a:spcPct val="80000"/>
              </a:lnSpc>
              <a:buFont typeface="Wingdings" pitchFamily="2" charset="2"/>
              <a:buNone/>
            </a:pPr>
            <a:r>
              <a:rPr lang="en-US" altLang="it-IT" sz="2400" dirty="0">
                <a:solidFill>
                  <a:srgbClr val="FF0000"/>
                </a:solidFill>
              </a:rPr>
              <a:t>Prohibition era</a:t>
            </a:r>
            <a:r>
              <a:rPr lang="en-US" altLang="it-IT" sz="2400" dirty="0"/>
              <a:t> </a:t>
            </a:r>
            <a:r>
              <a:rPr lang="en-US" altLang="it-IT" sz="2400" dirty="0">
                <a:cs typeface="Arial" charset="0"/>
              </a:rPr>
              <a:t>→ </a:t>
            </a:r>
            <a:r>
              <a:rPr lang="en-US" altLang="it-IT" sz="2400" dirty="0"/>
              <a:t>proliferation of night clubs (</a:t>
            </a:r>
            <a:r>
              <a:rPr lang="en-US" altLang="it-IT" sz="2400" dirty="0">
                <a:solidFill>
                  <a:srgbClr val="FF0000"/>
                </a:solidFill>
              </a:rPr>
              <a:t>speakeasies</a:t>
            </a:r>
            <a:r>
              <a:rPr lang="en-US" altLang="it-IT" sz="2400" dirty="0"/>
              <a:t>), where whites could use forbidden substances and also attend an exciting and mysterious “other” world – the Blacks.</a:t>
            </a:r>
          </a:p>
          <a:p>
            <a:pPr eaLnBrk="1" hangingPunct="1">
              <a:lnSpc>
                <a:spcPct val="80000"/>
              </a:lnSpc>
              <a:buFont typeface="Wingdings" pitchFamily="2" charset="2"/>
              <a:buNone/>
            </a:pPr>
            <a:r>
              <a:rPr lang="en-US" altLang="it-IT" sz="2400" dirty="0"/>
              <a:t>Extreme “</a:t>
            </a:r>
            <a:r>
              <a:rPr lang="en-US" altLang="it-IT" sz="2400" dirty="0">
                <a:solidFill>
                  <a:srgbClr val="FF0000"/>
                </a:solidFill>
              </a:rPr>
              <a:t>elasticity</a:t>
            </a:r>
            <a:r>
              <a:rPr lang="en-US" altLang="it-IT" sz="2400" dirty="0"/>
              <a:t>” of jazz, not linked to fixed codified forms but characterized by an ever-going flux of change.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en-US" sz="2400" dirty="0"/>
              <a:t> “If you have to ask what jazz is, you’ll never understand”</a:t>
            </a:r>
            <a:br>
              <a:rPr lang="en-US" sz="2400" dirty="0"/>
            </a:br>
            <a:r>
              <a:rPr lang="en-US" sz="2400" dirty="0"/>
              <a:t>(Louis Armstrong)</a:t>
            </a:r>
          </a:p>
        </p:txBody>
      </p:sp>
      <p:sp>
        <p:nvSpPr>
          <p:cNvPr id="348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ltLang="it-IT"/>
          </a:p>
        </p:txBody>
      </p:sp>
      <p:pic>
        <p:nvPicPr>
          <p:cNvPr id="3" name="Immagine 2">
            <a:extLst>
              <a:ext uri="{FF2B5EF4-FFF2-40B4-BE49-F238E27FC236}">
                <a16:creationId xmlns:a16="http://schemas.microsoft.com/office/drawing/2014/main" id="{638047E8-BFBA-4AE1-032A-C4753696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452" y="1340768"/>
            <a:ext cx="3528392" cy="5399509"/>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lling"/>
          <p:cNvPicPr>
            <a:picLocks noGrp="1" noChangeAspect="1" noChangeArrowheads="1"/>
          </p:cNvPicPr>
          <p:nvPr>
            <p:ph idx="4294967295"/>
          </p:nvPr>
        </p:nvPicPr>
        <p:blipFill>
          <a:blip r:embed="rId2"/>
          <a:srcRect/>
          <a:stretch>
            <a:fillRect/>
          </a:stretch>
        </p:blipFill>
        <p:spPr>
          <a:xfrm>
            <a:off x="2411760" y="-32241"/>
            <a:ext cx="5334000" cy="6858000"/>
          </a:xfr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p:cNvSpPr>
          <p:nvPr>
            <p:ph type="title"/>
          </p:nvPr>
        </p:nvSpPr>
        <p:spPr/>
        <p:txBody>
          <a:bodyPr>
            <a:normAutofit/>
          </a:bodyPr>
          <a:lstStyle/>
          <a:p>
            <a:pPr>
              <a:defRPr/>
            </a:pPr>
            <a:r>
              <a:rPr lang="it-IT" sz="4000" b="1" dirty="0"/>
              <a:t>A MODERNIST MOVEMENT </a:t>
            </a:r>
          </a:p>
        </p:txBody>
      </p:sp>
      <p:sp>
        <p:nvSpPr>
          <p:cNvPr id="236547" name="Rectangle 3"/>
          <p:cNvSpPr>
            <a:spLocks noGrp="1" noChangeArrowheads="1"/>
          </p:cNvSpPr>
          <p:nvPr>
            <p:ph type="body" idx="1"/>
          </p:nvPr>
        </p:nvSpPr>
        <p:spPr/>
        <p:txBody>
          <a:bodyPr>
            <a:normAutofit lnSpcReduction="10000"/>
          </a:bodyPr>
          <a:lstStyle/>
          <a:p>
            <a:pPr eaLnBrk="1" hangingPunct="1">
              <a:lnSpc>
                <a:spcPct val="90000"/>
              </a:lnSpc>
              <a:buFont typeface="Wingdings" pitchFamily="2" charset="2"/>
              <a:buNone/>
              <a:defRPr/>
            </a:pPr>
            <a:r>
              <a:rPr lang="en-US" sz="2800" dirty="0"/>
              <a:t>Modernism was an eminently urban movement and coincided with the affirmation of American modernity as a model for the whole (Western) world (</a:t>
            </a:r>
            <a:r>
              <a:rPr lang="en-US" sz="2800" dirty="0">
                <a:solidFill>
                  <a:srgbClr val="FF0000"/>
                </a:solidFill>
              </a:rPr>
              <a:t>New York </a:t>
            </a:r>
            <a:r>
              <a:rPr lang="en-US" sz="2800" dirty="0"/>
              <a:t>= model of the modern metropolis), but modernist movements preferred the older </a:t>
            </a:r>
            <a:r>
              <a:rPr lang="en-US" sz="2800" dirty="0">
                <a:solidFill>
                  <a:srgbClr val="FF0000"/>
                </a:solidFill>
              </a:rPr>
              <a:t>European cities </a:t>
            </a:r>
            <a:r>
              <a:rPr lang="en-US" sz="2800" dirty="0"/>
              <a:t>(London and Paris, but also Berlin, Vienna, Prague, Madrid, and to a lesser degree Rome, Florence and Trieste)</a:t>
            </a:r>
          </a:p>
          <a:p>
            <a:pPr eaLnBrk="1" hangingPunct="1">
              <a:lnSpc>
                <a:spcPct val="90000"/>
              </a:lnSpc>
              <a:buFont typeface="Wingdings" pitchFamily="2" charset="2"/>
              <a:buNone/>
              <a:defRPr/>
            </a:pPr>
            <a:r>
              <a:rPr lang="en-US" sz="2800" dirty="0"/>
              <a:t>Only organized modernist movement located in the USA: Harlem Renaissance, created by the supposedly most backward (ethnic) American community – the African Americans.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p:txBody>
          <a:bodyPr>
            <a:normAutofit fontScale="90000"/>
          </a:bodyPr>
          <a:lstStyle/>
          <a:p>
            <a:pPr algn="ctr">
              <a:defRPr/>
            </a:pPr>
            <a:r>
              <a:rPr lang="it-IT" sz="4000" b="1" dirty="0"/>
              <a:t>AFRICAN AMERICAN CULTURAL HERITAGE </a:t>
            </a:r>
            <a:endParaRPr lang="it-IT" sz="4000" dirty="0"/>
          </a:p>
        </p:txBody>
      </p:sp>
      <p:sp>
        <p:nvSpPr>
          <p:cNvPr id="238595"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US" altLang="it-IT" sz="2800" dirty="0"/>
              <a:t>Besides religious syncretism and music:</a:t>
            </a:r>
          </a:p>
          <a:p>
            <a:pPr eaLnBrk="1" hangingPunct="1">
              <a:buFont typeface="Wingdings" pitchFamily="2" charset="2"/>
              <a:buNone/>
              <a:defRPr/>
            </a:pPr>
            <a:r>
              <a:rPr lang="en-US" altLang="it-IT" sz="2800" dirty="0">
                <a:solidFill>
                  <a:srgbClr val="FF0000"/>
                </a:solidFill>
              </a:rPr>
              <a:t>Black English </a:t>
            </a:r>
            <a:r>
              <a:rPr lang="en-US" altLang="it-IT" sz="2800" dirty="0"/>
              <a:t>(</a:t>
            </a:r>
            <a:r>
              <a:rPr lang="en-US" altLang="it-IT" sz="2800" dirty="0">
                <a:solidFill>
                  <a:srgbClr val="FF0000"/>
                </a:solidFill>
              </a:rPr>
              <a:t>African American Vernacular English</a:t>
            </a:r>
            <a:r>
              <a:rPr lang="en-US" altLang="it-IT" sz="2800" dirty="0"/>
              <a:t>) with its aural and rhythmic peculiarities;</a:t>
            </a:r>
          </a:p>
          <a:p>
            <a:pPr eaLnBrk="1" hangingPunct="1">
              <a:buFont typeface="Wingdings" pitchFamily="2" charset="2"/>
              <a:buNone/>
              <a:defRPr/>
            </a:pPr>
            <a:r>
              <a:rPr lang="en-US" altLang="it-IT" sz="2800" dirty="0"/>
              <a:t>pre-Emancipation African American literature (</a:t>
            </a:r>
            <a:r>
              <a:rPr lang="en-US" altLang="it-IT" sz="2800" dirty="0" err="1">
                <a:solidFill>
                  <a:srgbClr val="FF0000"/>
                </a:solidFill>
              </a:rPr>
              <a:t>Phillis</a:t>
            </a:r>
            <a:r>
              <a:rPr lang="en-US" altLang="it-IT" sz="2800" dirty="0">
                <a:solidFill>
                  <a:srgbClr val="FF0000"/>
                </a:solidFill>
              </a:rPr>
              <a:t> Wheatley,  Frederick Douglass, Harriet Jacobs</a:t>
            </a:r>
            <a:r>
              <a:rPr lang="en-US" altLang="it-IT" sz="2800" dirty="0"/>
              <a:t>);</a:t>
            </a:r>
          </a:p>
          <a:p>
            <a:pPr eaLnBrk="1" hangingPunct="1">
              <a:buFont typeface="Wingdings" pitchFamily="2" charset="2"/>
              <a:buNone/>
              <a:defRPr/>
            </a:pPr>
            <a:r>
              <a:rPr lang="en-US" altLang="it-IT" sz="2800" dirty="0"/>
              <a:t>expressive strategies of </a:t>
            </a:r>
            <a:r>
              <a:rPr lang="en-US" altLang="it-IT" sz="2800" dirty="0">
                <a:solidFill>
                  <a:srgbClr val="FF0000"/>
                </a:solidFill>
              </a:rPr>
              <a:t>double talk/signifying</a:t>
            </a:r>
            <a:r>
              <a:rPr lang="en-US" altLang="it-IT" sz="2800" dirty="0"/>
              <a:t>, a coded language that tells a thing and means another, and which can be decoded only by those who share the code </a:t>
            </a:r>
            <a:r>
              <a:rPr lang="en-US" altLang="it-IT" sz="2800" dirty="0">
                <a:cs typeface="Times New Roman"/>
              </a:rPr>
              <a:t>→ enhancement of the </a:t>
            </a:r>
            <a:r>
              <a:rPr lang="en-US" altLang="it-IT" sz="2800" dirty="0">
                <a:solidFill>
                  <a:srgbClr val="FF0000"/>
                </a:solidFill>
                <a:cs typeface="Times New Roman"/>
              </a:rPr>
              <a:t>metaphorical power of language</a:t>
            </a:r>
            <a:r>
              <a:rPr lang="en-US" altLang="it-IT" sz="2800" dirty="0">
                <a:cs typeface="Times New Roman"/>
              </a:rPr>
              <a:t>.</a:t>
            </a:r>
            <a:endParaRPr lang="en-US" alt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t>THE NEO-SLAVE NARRATIVE</a:t>
            </a:r>
          </a:p>
        </p:txBody>
      </p:sp>
      <p:sp>
        <p:nvSpPr>
          <p:cNvPr id="3" name="Segnaposto contenuto 2"/>
          <p:cNvSpPr>
            <a:spLocks noGrp="1"/>
          </p:cNvSpPr>
          <p:nvPr>
            <p:ph idx="1"/>
          </p:nvPr>
        </p:nvSpPr>
        <p:spPr>
          <a:xfrm>
            <a:off x="1115616" y="1447800"/>
            <a:ext cx="7920880" cy="5221560"/>
          </a:xfrm>
        </p:spPr>
        <p:txBody>
          <a:bodyPr>
            <a:normAutofit fontScale="85000" lnSpcReduction="20000"/>
          </a:bodyPr>
          <a:lstStyle/>
          <a:p>
            <a:pPr marL="82296" indent="0">
              <a:buNone/>
            </a:pPr>
            <a:r>
              <a:rPr lang="it-IT" dirty="0"/>
              <a:t>Neo-slave </a:t>
            </a:r>
            <a:r>
              <a:rPr lang="it-IT" dirty="0" err="1"/>
              <a:t>narratives</a:t>
            </a:r>
            <a:r>
              <a:rPr lang="it-IT" dirty="0"/>
              <a:t> (</a:t>
            </a:r>
            <a:r>
              <a:rPr lang="it-IT" dirty="0" err="1"/>
              <a:t>term</a:t>
            </a:r>
            <a:r>
              <a:rPr lang="it-IT" dirty="0"/>
              <a:t> </a:t>
            </a:r>
            <a:r>
              <a:rPr lang="it-IT" dirty="0" err="1"/>
              <a:t>coined</a:t>
            </a:r>
            <a:r>
              <a:rPr lang="it-IT" dirty="0"/>
              <a:t> by </a:t>
            </a:r>
            <a:r>
              <a:rPr lang="it-IT" dirty="0">
                <a:solidFill>
                  <a:srgbClr val="FF0000"/>
                </a:solidFill>
              </a:rPr>
              <a:t>Ishmael Reed </a:t>
            </a:r>
            <a:r>
              <a:rPr lang="it-IT" dirty="0"/>
              <a:t>in the </a:t>
            </a:r>
            <a:r>
              <a:rPr lang="it-IT" dirty="0" err="1"/>
              <a:t>novel</a:t>
            </a:r>
            <a:r>
              <a:rPr lang="it-IT" dirty="0"/>
              <a:t> </a:t>
            </a:r>
            <a:r>
              <a:rPr lang="it-IT" i="1" dirty="0">
                <a:solidFill>
                  <a:srgbClr val="FF0000"/>
                </a:solidFill>
              </a:rPr>
              <a:t>Flight to Canada</a:t>
            </a:r>
            <a:r>
              <a:rPr lang="it-IT" dirty="0"/>
              <a:t>, 1976) </a:t>
            </a:r>
            <a:r>
              <a:rPr lang="it-IT" dirty="0" err="1"/>
              <a:t>appeared</a:t>
            </a:r>
            <a:r>
              <a:rPr lang="it-IT" dirty="0"/>
              <a:t> after World II and the </a:t>
            </a:r>
            <a:r>
              <a:rPr lang="it-IT" dirty="0" err="1"/>
              <a:t>disappearance</a:t>
            </a:r>
            <a:r>
              <a:rPr lang="it-IT" dirty="0"/>
              <a:t> of the last </a:t>
            </a:r>
            <a:r>
              <a:rPr lang="it-IT" dirty="0" err="1"/>
              <a:t>former</a:t>
            </a:r>
            <a:r>
              <a:rPr lang="it-IT" dirty="0"/>
              <a:t> </a:t>
            </a:r>
            <a:r>
              <a:rPr lang="it-IT" dirty="0" err="1"/>
              <a:t>slaves</a:t>
            </a:r>
            <a:r>
              <a:rPr lang="it-IT" dirty="0"/>
              <a:t> to re-elaborate the trauma of </a:t>
            </a:r>
            <a:r>
              <a:rPr lang="it-IT" dirty="0" err="1"/>
              <a:t>slavery</a:t>
            </a:r>
            <a:r>
              <a:rPr lang="it-IT" dirty="0"/>
              <a:t>.</a:t>
            </a:r>
          </a:p>
          <a:p>
            <a:pPr marL="82296" indent="0">
              <a:buNone/>
            </a:pPr>
            <a:r>
              <a:rPr lang="it-IT" dirty="0"/>
              <a:t>To make up for the </a:t>
            </a:r>
            <a:r>
              <a:rPr lang="it-IT" dirty="0" err="1"/>
              <a:t>loss</a:t>
            </a:r>
            <a:r>
              <a:rPr lang="it-IT" dirty="0"/>
              <a:t> of living </a:t>
            </a:r>
            <a:r>
              <a:rPr lang="it-IT" dirty="0" err="1"/>
              <a:t>memory</a:t>
            </a:r>
            <a:r>
              <a:rPr lang="it-IT" dirty="0"/>
              <a:t>,  neo-slave </a:t>
            </a:r>
            <a:r>
              <a:rPr lang="it-IT" dirty="0" err="1"/>
              <a:t>narratives</a:t>
            </a:r>
            <a:r>
              <a:rPr lang="it-IT" dirty="0"/>
              <a:t> </a:t>
            </a:r>
            <a:r>
              <a:rPr lang="it-IT" dirty="0" err="1"/>
              <a:t>had</a:t>
            </a:r>
            <a:r>
              <a:rPr lang="it-IT" dirty="0"/>
              <a:t> to </a:t>
            </a:r>
            <a:r>
              <a:rPr lang="it-IT" dirty="0" err="1"/>
              <a:t>reinvent</a:t>
            </a:r>
            <a:r>
              <a:rPr lang="it-IT" dirty="0"/>
              <a:t> the </a:t>
            </a:r>
            <a:r>
              <a:rPr lang="it-IT" dirty="0" err="1"/>
              <a:t>forgotten</a:t>
            </a:r>
            <a:r>
              <a:rPr lang="it-IT" dirty="0"/>
              <a:t> trauma of </a:t>
            </a:r>
            <a:r>
              <a:rPr lang="it-IT" dirty="0" err="1"/>
              <a:t>slavery</a:t>
            </a:r>
            <a:r>
              <a:rPr lang="it-IT" dirty="0"/>
              <a:t> by </a:t>
            </a:r>
            <a:r>
              <a:rPr lang="it-IT" dirty="0" err="1"/>
              <a:t>using</a:t>
            </a:r>
            <a:r>
              <a:rPr lang="it-IT" dirty="0"/>
              <a:t> the techniques of </a:t>
            </a:r>
            <a:r>
              <a:rPr lang="it-IT" dirty="0" err="1">
                <a:solidFill>
                  <a:srgbClr val="FF0000"/>
                </a:solidFill>
              </a:rPr>
              <a:t>parody</a:t>
            </a:r>
            <a:r>
              <a:rPr lang="it-IT" dirty="0">
                <a:solidFill>
                  <a:srgbClr val="FF0000"/>
                </a:solidFill>
              </a:rPr>
              <a:t>, satire and the </a:t>
            </a:r>
            <a:r>
              <a:rPr lang="it-IT" dirty="0" err="1">
                <a:solidFill>
                  <a:srgbClr val="FF0000"/>
                </a:solidFill>
              </a:rPr>
              <a:t>fantastic</a:t>
            </a:r>
            <a:r>
              <a:rPr lang="it-IT" dirty="0"/>
              <a:t>, so </a:t>
            </a:r>
            <a:r>
              <a:rPr lang="it-IT" dirty="0" err="1"/>
              <a:t>that</a:t>
            </a:r>
            <a:r>
              <a:rPr lang="it-IT" dirty="0"/>
              <a:t> </a:t>
            </a:r>
            <a:r>
              <a:rPr lang="it-IT" dirty="0" err="1"/>
              <a:t>contemporary</a:t>
            </a:r>
            <a:r>
              <a:rPr lang="it-IT" dirty="0"/>
              <a:t> </a:t>
            </a:r>
            <a:r>
              <a:rPr lang="it-IT" dirty="0" err="1"/>
              <a:t>subjectivity</a:t>
            </a:r>
            <a:r>
              <a:rPr lang="it-IT" dirty="0"/>
              <a:t> </a:t>
            </a:r>
            <a:r>
              <a:rPr lang="it-IT" dirty="0" err="1"/>
              <a:t>could</a:t>
            </a:r>
            <a:r>
              <a:rPr lang="it-IT" dirty="0"/>
              <a:t> </a:t>
            </a:r>
            <a:r>
              <a:rPr lang="it-IT" dirty="0" err="1"/>
              <a:t>reconstruct</a:t>
            </a:r>
            <a:r>
              <a:rPr lang="it-IT" dirty="0"/>
              <a:t> a </a:t>
            </a:r>
            <a:r>
              <a:rPr lang="it-IT" dirty="0" err="1"/>
              <a:t>past</a:t>
            </a:r>
            <a:r>
              <a:rPr lang="it-IT" dirty="0"/>
              <a:t> </a:t>
            </a:r>
            <a:r>
              <a:rPr lang="it-IT" dirty="0" err="1"/>
              <a:t>which</a:t>
            </a:r>
            <a:r>
              <a:rPr lang="it-IT" dirty="0"/>
              <a:t> </a:t>
            </a:r>
            <a:r>
              <a:rPr lang="it-IT" dirty="0" err="1"/>
              <a:t>had</a:t>
            </a:r>
            <a:r>
              <a:rPr lang="it-IT" dirty="0"/>
              <a:t> </a:t>
            </a:r>
            <a:r>
              <a:rPr lang="it-IT" dirty="0" err="1"/>
              <a:t>left</a:t>
            </a:r>
            <a:r>
              <a:rPr lang="it-IT" dirty="0"/>
              <a:t> </a:t>
            </a:r>
            <a:r>
              <a:rPr lang="it-IT" dirty="0" err="1"/>
              <a:t>almost</a:t>
            </a:r>
            <a:r>
              <a:rPr lang="it-IT" dirty="0"/>
              <a:t> no trace in official, </a:t>
            </a:r>
            <a:r>
              <a:rPr lang="it-IT" dirty="0" err="1"/>
              <a:t>objective</a:t>
            </a:r>
            <a:r>
              <a:rPr lang="it-IT" dirty="0"/>
              <a:t> history.</a:t>
            </a:r>
          </a:p>
          <a:p>
            <a:pPr marL="82296" indent="0">
              <a:buNone/>
            </a:pPr>
            <a:r>
              <a:rPr lang="it-IT" dirty="0" err="1"/>
              <a:t>Most</a:t>
            </a:r>
            <a:r>
              <a:rPr lang="it-IT" dirty="0"/>
              <a:t> </a:t>
            </a:r>
            <a:r>
              <a:rPr lang="it-IT" dirty="0" err="1"/>
              <a:t>important</a:t>
            </a:r>
            <a:r>
              <a:rPr lang="it-IT" dirty="0"/>
              <a:t> works:  </a:t>
            </a:r>
            <a:r>
              <a:rPr lang="it-IT" dirty="0">
                <a:solidFill>
                  <a:srgbClr val="FF0000"/>
                </a:solidFill>
              </a:rPr>
              <a:t>Margaret </a:t>
            </a:r>
            <a:r>
              <a:rPr lang="it-IT" dirty="0" err="1">
                <a:solidFill>
                  <a:srgbClr val="FF0000"/>
                </a:solidFill>
              </a:rPr>
              <a:t>Walker’s</a:t>
            </a:r>
            <a:r>
              <a:rPr lang="it-IT" dirty="0">
                <a:solidFill>
                  <a:srgbClr val="FF0000"/>
                </a:solidFill>
              </a:rPr>
              <a:t> </a:t>
            </a:r>
            <a:r>
              <a:rPr lang="it-IT" i="1" dirty="0" err="1">
                <a:solidFill>
                  <a:srgbClr val="FF0000"/>
                </a:solidFill>
              </a:rPr>
              <a:t>Jubilee</a:t>
            </a:r>
            <a:r>
              <a:rPr lang="it-IT" dirty="0">
                <a:solidFill>
                  <a:srgbClr val="FF0000"/>
                </a:solidFill>
              </a:rPr>
              <a:t> </a:t>
            </a:r>
            <a:r>
              <a:rPr lang="it-IT" dirty="0"/>
              <a:t>(1966),  </a:t>
            </a:r>
            <a:r>
              <a:rPr lang="it-IT" dirty="0">
                <a:solidFill>
                  <a:srgbClr val="FF0000"/>
                </a:solidFill>
              </a:rPr>
              <a:t>William </a:t>
            </a:r>
            <a:r>
              <a:rPr lang="it-IT" dirty="0" err="1">
                <a:solidFill>
                  <a:srgbClr val="FF0000"/>
                </a:solidFill>
              </a:rPr>
              <a:t>Styron’s</a:t>
            </a:r>
            <a:r>
              <a:rPr lang="it-IT" dirty="0">
                <a:solidFill>
                  <a:srgbClr val="FF0000"/>
                </a:solidFill>
              </a:rPr>
              <a:t> </a:t>
            </a:r>
            <a:r>
              <a:rPr lang="it-IT" i="1" dirty="0" err="1">
                <a:solidFill>
                  <a:srgbClr val="FF0000"/>
                </a:solidFill>
              </a:rPr>
              <a:t>Confessions</a:t>
            </a:r>
            <a:r>
              <a:rPr lang="it-IT" i="1" dirty="0">
                <a:solidFill>
                  <a:srgbClr val="FF0000"/>
                </a:solidFill>
              </a:rPr>
              <a:t> of </a:t>
            </a:r>
            <a:r>
              <a:rPr lang="it-IT" i="1" dirty="0" err="1">
                <a:solidFill>
                  <a:srgbClr val="FF0000"/>
                </a:solidFill>
              </a:rPr>
              <a:t>Nat</a:t>
            </a:r>
            <a:r>
              <a:rPr lang="it-IT" i="1" dirty="0">
                <a:solidFill>
                  <a:srgbClr val="FF0000"/>
                </a:solidFill>
              </a:rPr>
              <a:t> Turner </a:t>
            </a:r>
            <a:r>
              <a:rPr lang="it-IT" dirty="0"/>
              <a:t>(1967), </a:t>
            </a:r>
            <a:r>
              <a:rPr lang="it-IT" dirty="0">
                <a:solidFill>
                  <a:srgbClr val="FF0000"/>
                </a:solidFill>
              </a:rPr>
              <a:t>Octavia </a:t>
            </a:r>
            <a:r>
              <a:rPr lang="it-IT" dirty="0" err="1">
                <a:solidFill>
                  <a:srgbClr val="FF0000"/>
                </a:solidFill>
              </a:rPr>
              <a:t>Butler’s</a:t>
            </a:r>
            <a:r>
              <a:rPr lang="it-IT" dirty="0">
                <a:solidFill>
                  <a:srgbClr val="FF0000"/>
                </a:solidFill>
              </a:rPr>
              <a:t> </a:t>
            </a:r>
            <a:r>
              <a:rPr lang="it-IT" i="1" dirty="0" err="1">
                <a:solidFill>
                  <a:srgbClr val="FF0000"/>
                </a:solidFill>
              </a:rPr>
              <a:t>Kindred</a:t>
            </a:r>
            <a:r>
              <a:rPr lang="it-IT" i="1" dirty="0">
                <a:solidFill>
                  <a:srgbClr val="FF0000"/>
                </a:solidFill>
              </a:rPr>
              <a:t> </a:t>
            </a:r>
            <a:r>
              <a:rPr lang="it-IT" dirty="0"/>
              <a:t>(1979), </a:t>
            </a:r>
            <a:r>
              <a:rPr lang="it-IT" dirty="0">
                <a:solidFill>
                  <a:srgbClr val="FF0000"/>
                </a:solidFill>
              </a:rPr>
              <a:t>Toni Morrison’s </a:t>
            </a:r>
            <a:r>
              <a:rPr lang="it-IT" i="1" dirty="0" err="1">
                <a:solidFill>
                  <a:srgbClr val="FF0000"/>
                </a:solidFill>
              </a:rPr>
              <a:t>Beloved</a:t>
            </a:r>
            <a:r>
              <a:rPr lang="it-IT" i="1" dirty="0"/>
              <a:t> </a:t>
            </a:r>
            <a:r>
              <a:rPr lang="it-IT" dirty="0"/>
              <a:t>(1987), </a:t>
            </a:r>
            <a:r>
              <a:rPr lang="en-US" dirty="0">
                <a:solidFill>
                  <a:srgbClr val="FF0000"/>
                </a:solidFill>
              </a:rPr>
              <a:t>Colson Whitehead’s</a:t>
            </a:r>
            <a:r>
              <a:rPr lang="it-IT" dirty="0">
                <a:solidFill>
                  <a:srgbClr val="FF0000"/>
                </a:solidFill>
              </a:rPr>
              <a:t> </a:t>
            </a:r>
            <a:r>
              <a:rPr lang="en-US" i="1" dirty="0">
                <a:solidFill>
                  <a:srgbClr val="FF0000"/>
                </a:solidFill>
              </a:rPr>
              <a:t>The Underground Railroad </a:t>
            </a:r>
            <a:r>
              <a:rPr lang="en-US" dirty="0"/>
              <a:t>(2016</a:t>
            </a:r>
            <a:r>
              <a:rPr lang="it-IT" dirty="0"/>
              <a:t>).</a:t>
            </a:r>
          </a:p>
        </p:txBody>
      </p:sp>
    </p:spTree>
    <p:extLst>
      <p:ext uri="{BB962C8B-B14F-4D97-AF65-F5344CB8AC3E}">
        <p14:creationId xmlns:p14="http://schemas.microsoft.com/office/powerpoint/2010/main" val="284900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D42DA-8F94-8C68-44F1-7656A1D9F888}"/>
              </a:ext>
            </a:extLst>
          </p:cNvPr>
          <p:cNvSpPr>
            <a:spLocks noGrp="1"/>
          </p:cNvSpPr>
          <p:nvPr>
            <p:ph type="title"/>
          </p:nvPr>
        </p:nvSpPr>
        <p:spPr/>
        <p:txBody>
          <a:bodyPr>
            <a:normAutofit fontScale="90000"/>
          </a:bodyPr>
          <a:lstStyle/>
          <a:p>
            <a:pPr>
              <a:defRPr/>
            </a:pPr>
            <a:r>
              <a:rPr lang="it-IT" i="1" dirty="0"/>
              <a:t>THE CONFESSIONS OF NAT TURNER</a:t>
            </a:r>
          </a:p>
        </p:txBody>
      </p:sp>
      <p:sp>
        <p:nvSpPr>
          <p:cNvPr id="3" name="Segnaposto contenuto 2">
            <a:extLst>
              <a:ext uri="{FF2B5EF4-FFF2-40B4-BE49-F238E27FC236}">
                <a16:creationId xmlns:a16="http://schemas.microsoft.com/office/drawing/2014/main" id="{E240E8BF-9481-87D8-2302-24F1A4E0BBC7}"/>
              </a:ext>
            </a:extLst>
          </p:cNvPr>
          <p:cNvSpPr>
            <a:spLocks noGrp="1"/>
          </p:cNvSpPr>
          <p:nvPr>
            <p:ph idx="1"/>
          </p:nvPr>
        </p:nvSpPr>
        <p:spPr>
          <a:xfrm>
            <a:off x="1259632" y="1752600"/>
            <a:ext cx="7776864" cy="4724400"/>
          </a:xfrm>
        </p:spPr>
        <p:txBody>
          <a:bodyPr>
            <a:normAutofit fontScale="92500"/>
          </a:bodyPr>
          <a:lstStyle/>
          <a:p>
            <a:pPr marL="0" indent="0">
              <a:buFont typeface="Wingdings" panose="05000000000000000000" pitchFamily="2" charset="2"/>
              <a:buNone/>
              <a:defRPr/>
            </a:pPr>
            <a:r>
              <a:rPr lang="en-US" sz="2800" dirty="0"/>
              <a:t>When Styron’s </a:t>
            </a:r>
            <a:r>
              <a:rPr lang="it-IT" sz="2800" dirty="0" err="1"/>
              <a:t>novel</a:t>
            </a:r>
            <a:r>
              <a:rPr lang="it-IT" sz="2800" dirty="0"/>
              <a:t> </a:t>
            </a:r>
            <a:r>
              <a:rPr lang="en-US" sz="2800" i="1" dirty="0"/>
              <a:t>The Confessions of Nat Turner</a:t>
            </a:r>
            <a:r>
              <a:rPr lang="it-IT" sz="2800" i="1" dirty="0"/>
              <a:t> </a:t>
            </a:r>
            <a:r>
              <a:rPr lang="en-US" sz="2800" dirty="0"/>
              <a:t>came out, in1967, the neo-slave narrative was not yet officially born. </a:t>
            </a:r>
          </a:p>
          <a:p>
            <a:pPr marL="0" indent="0">
              <a:buFont typeface="Wingdings" panose="05000000000000000000" pitchFamily="2" charset="2"/>
              <a:buNone/>
              <a:defRPr/>
            </a:pPr>
            <a:r>
              <a:rPr lang="it-IT" sz="2800" dirty="0" err="1"/>
              <a:t>Styron’s</a:t>
            </a:r>
            <a:r>
              <a:rPr lang="it-IT" sz="2800" dirty="0"/>
              <a:t> </a:t>
            </a:r>
            <a:r>
              <a:rPr lang="en-US" sz="2800" dirty="0"/>
              <a:t>enterprise is meaningful and bold, because he, a white author, tries to reconstruct the memory of slavery from the point of view of a first-person narrator that is also the protagonist of the bloodiest slave revolt in US history.  The book was an immediate success (wins the Pulitzer Prize), but also triggered a huge debate in the African American community, which responded with </a:t>
            </a:r>
            <a:r>
              <a:rPr lang="en-US" sz="2800" i="1" dirty="0">
                <a:solidFill>
                  <a:srgbClr val="FF0000"/>
                </a:solidFill>
              </a:rPr>
              <a:t>William Styron’s Nat Turner: Ten Black Writers Respond</a:t>
            </a:r>
            <a:r>
              <a:rPr lang="en-US" sz="2800" dirty="0">
                <a:solidFill>
                  <a:srgbClr val="FF0000"/>
                </a:solidFill>
              </a:rPr>
              <a:t>.</a:t>
            </a:r>
            <a:endParaRPr lang="it-IT" sz="28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14083-314D-E2C4-ACEF-9FD9575E3BD4}"/>
              </a:ext>
            </a:extLst>
          </p:cNvPr>
          <p:cNvSpPr>
            <a:spLocks noGrp="1"/>
          </p:cNvSpPr>
          <p:nvPr>
            <p:ph type="title"/>
          </p:nvPr>
        </p:nvSpPr>
        <p:spPr/>
        <p:txBody>
          <a:bodyPr>
            <a:normAutofit fontScale="90000"/>
          </a:bodyPr>
          <a:lstStyle/>
          <a:p>
            <a:pPr>
              <a:defRPr/>
            </a:pPr>
            <a:r>
              <a:rPr lang="it-IT" dirty="0"/>
              <a:t>AN ANTIRACIST RACIST NOVEL?</a:t>
            </a:r>
          </a:p>
        </p:txBody>
      </p:sp>
      <p:sp>
        <p:nvSpPr>
          <p:cNvPr id="3" name="Segnaposto contenuto 2">
            <a:extLst>
              <a:ext uri="{FF2B5EF4-FFF2-40B4-BE49-F238E27FC236}">
                <a16:creationId xmlns:a16="http://schemas.microsoft.com/office/drawing/2014/main" id="{19F69386-7730-37FC-5CDA-5A790B3CFD3D}"/>
              </a:ext>
            </a:extLst>
          </p:cNvPr>
          <p:cNvSpPr>
            <a:spLocks noGrp="1"/>
          </p:cNvSpPr>
          <p:nvPr>
            <p:ph idx="1"/>
          </p:nvPr>
        </p:nvSpPr>
        <p:spPr>
          <a:xfrm>
            <a:off x="1331640" y="1981200"/>
            <a:ext cx="7583760" cy="4648200"/>
          </a:xfrm>
        </p:spPr>
        <p:txBody>
          <a:bodyPr>
            <a:normAutofit/>
          </a:bodyPr>
          <a:lstStyle/>
          <a:p>
            <a:pPr marL="0" indent="0">
              <a:buFont typeface="Wingdings" panose="05000000000000000000" pitchFamily="2" charset="2"/>
              <a:buNone/>
              <a:defRPr/>
            </a:pPr>
            <a:r>
              <a:rPr lang="en-US" sz="2800" dirty="0"/>
              <a:t>The ten black writers denounced that Styron had distorted Turner’s real story. The protagonist’s sermons sound fake, his doubts and hesitations have no documented evidence, the rebels act like </a:t>
            </a:r>
            <a:r>
              <a:rPr lang="en-US" sz="2800" dirty="0">
                <a:solidFill>
                  <a:srgbClr val="FF0000"/>
                </a:solidFill>
              </a:rPr>
              <a:t>savage animals</a:t>
            </a:r>
            <a:r>
              <a:rPr lang="en-US" sz="2800" dirty="0"/>
              <a:t>, and above all Turner is described as a </a:t>
            </a:r>
            <a:r>
              <a:rPr lang="en-US" sz="2800" dirty="0">
                <a:solidFill>
                  <a:srgbClr val="FF0000"/>
                </a:solidFill>
              </a:rPr>
              <a:t>religious fanatic </a:t>
            </a:r>
            <a:r>
              <a:rPr lang="en-US" sz="2800" dirty="0"/>
              <a:t>(which he seems to have been, according to what we may infer from historical documents) and as a </a:t>
            </a:r>
            <a:r>
              <a:rPr lang="en-US" sz="2800" dirty="0">
                <a:solidFill>
                  <a:srgbClr val="FF0000"/>
                </a:solidFill>
              </a:rPr>
              <a:t>black male obsessed by his sexual desire for a white woman </a:t>
            </a:r>
            <a:r>
              <a:rPr lang="en-US" sz="2800" dirty="0"/>
              <a:t>(feature totally devoid of any factual match).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7605B-2A3E-505F-39C6-F7D5C99C5064}"/>
              </a:ext>
            </a:extLst>
          </p:cNvPr>
          <p:cNvSpPr>
            <a:spLocks noGrp="1"/>
          </p:cNvSpPr>
          <p:nvPr>
            <p:ph type="title"/>
          </p:nvPr>
        </p:nvSpPr>
        <p:spPr>
          <a:xfrm>
            <a:off x="1115616" y="274638"/>
            <a:ext cx="8028384" cy="1143000"/>
          </a:xfrm>
        </p:spPr>
        <p:txBody>
          <a:bodyPr>
            <a:normAutofit fontScale="90000"/>
          </a:bodyPr>
          <a:lstStyle/>
          <a:p>
            <a:pPr>
              <a:defRPr/>
            </a:pPr>
            <a:r>
              <a:rPr lang="it-IT" dirty="0"/>
              <a:t>THE GENESIS OF </a:t>
            </a:r>
            <a:r>
              <a:rPr lang="it-IT" i="1" dirty="0"/>
              <a:t>THE CONFESSIONS</a:t>
            </a:r>
            <a:endParaRPr lang="it-IT" dirty="0"/>
          </a:p>
        </p:txBody>
      </p:sp>
      <p:sp>
        <p:nvSpPr>
          <p:cNvPr id="3" name="Segnaposto contenuto 2">
            <a:extLst>
              <a:ext uri="{FF2B5EF4-FFF2-40B4-BE49-F238E27FC236}">
                <a16:creationId xmlns:a16="http://schemas.microsoft.com/office/drawing/2014/main" id="{121E92D0-D0BA-F34B-18DE-8CEA9F7AC7AB}"/>
              </a:ext>
            </a:extLst>
          </p:cNvPr>
          <p:cNvSpPr>
            <a:spLocks noGrp="1"/>
          </p:cNvSpPr>
          <p:nvPr>
            <p:ph idx="1"/>
          </p:nvPr>
        </p:nvSpPr>
        <p:spPr>
          <a:xfrm>
            <a:off x="1259632" y="1700808"/>
            <a:ext cx="7427168" cy="4547592"/>
          </a:xfrm>
        </p:spPr>
        <p:txBody>
          <a:bodyPr>
            <a:normAutofit fontScale="92500"/>
          </a:bodyPr>
          <a:lstStyle/>
          <a:p>
            <a:pPr marL="0" indent="0">
              <a:buFont typeface="Wingdings" panose="05000000000000000000" pitchFamily="2" charset="2"/>
              <a:buNone/>
              <a:defRPr/>
            </a:pPr>
            <a:r>
              <a:rPr lang="en-US" sz="2800" dirty="0"/>
              <a:t>Styron started working on the novel in 1960, in his house in Roxbury (MA), where he was hosting one of the most influential (and radical) African American authors of the time, </a:t>
            </a:r>
            <a:r>
              <a:rPr lang="en-US" sz="2800" dirty="0">
                <a:solidFill>
                  <a:srgbClr val="FF0000"/>
                </a:solidFill>
              </a:rPr>
              <a:t>James Baldwin</a:t>
            </a:r>
            <a:r>
              <a:rPr lang="en-US" sz="2800" dirty="0"/>
              <a:t>, who was then working on an essay on Martin Luther King. The two writers developed a deep friendship, and systematically exchanged opinions and suggestions (but </a:t>
            </a:r>
            <a:r>
              <a:rPr lang="en-US" sz="2800" i="1" dirty="0"/>
              <a:t>not </a:t>
            </a:r>
            <a:r>
              <a:rPr lang="en-US" sz="2800" dirty="0"/>
              <a:t>on what they were writing)</a:t>
            </a:r>
            <a:r>
              <a:rPr lang="en-US" sz="2800" i="1" dirty="0"/>
              <a:t>,</a:t>
            </a:r>
            <a:r>
              <a:rPr lang="en-US" sz="2800" dirty="0"/>
              <a:t> discovering that they shared, from two opposite positions and therefore two different perspectives, the same indirect experience of slavery.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BODY AND SPACE</a:t>
            </a:r>
          </a:p>
        </p:txBody>
      </p:sp>
      <p:sp>
        <p:nvSpPr>
          <p:cNvPr id="3" name="Segnaposto contenuto 2"/>
          <p:cNvSpPr>
            <a:spLocks noGrp="1"/>
          </p:cNvSpPr>
          <p:nvPr>
            <p:ph idx="1"/>
          </p:nvPr>
        </p:nvSpPr>
        <p:spPr>
          <a:xfrm>
            <a:off x="1435608" y="1412776"/>
            <a:ext cx="7498080" cy="5184576"/>
          </a:xfrm>
        </p:spPr>
        <p:txBody>
          <a:bodyPr>
            <a:normAutofit fontScale="70000" lnSpcReduction="20000"/>
          </a:bodyPr>
          <a:lstStyle/>
          <a:p>
            <a:pPr marL="82296" indent="0">
              <a:buNone/>
            </a:pPr>
            <a:r>
              <a:rPr lang="en-US" dirty="0"/>
              <a:t>The condition of slavery pushed to the extreme the equation body=space made by </a:t>
            </a:r>
            <a:r>
              <a:rPr lang="en-US" dirty="0">
                <a:solidFill>
                  <a:srgbClr val="FF0000"/>
                </a:solidFill>
              </a:rPr>
              <a:t>Henri Lefebvre</a:t>
            </a:r>
            <a:r>
              <a:rPr lang="en-US" b="1" dirty="0"/>
              <a:t>,</a:t>
            </a:r>
            <a:r>
              <a:rPr lang="en-US" dirty="0"/>
              <a:t> echoing Jacques Lacan’s formulation about the “mirror stage” as the preliminary phase of the construction of individual identity.  According to Lefebvre, space “is first of all my body, and then it is my body counterpart or ‘other’, its mirror-image or shadow: it is the shifting intersection between that with touches, penetrates, threatens or benefits my body on the one hand, and all other bodies on the other” (</a:t>
            </a:r>
            <a:r>
              <a:rPr lang="en-US" i="1" dirty="0">
                <a:solidFill>
                  <a:srgbClr val="FF0000"/>
                </a:solidFill>
              </a:rPr>
              <a:t>The Production of Space</a:t>
            </a:r>
            <a:r>
              <a:rPr lang="en-US" dirty="0"/>
              <a:t>). Being a slave meant erasing every possible intersection between body and space (that is, other bodies, the whites’ bodies, untouchable for the slave, while the slave’s body was simply an extension of the white master’s).  At the beginning of the African American experience, therefore, the racial hierarchy between whites and blacks was based first of all on their being located on the opposite sides of the diagram of power extending from total power over body and space (the whites’) to total lack of that power (the blacks’). </a:t>
            </a:r>
            <a:endParaRPr lang="it-IT" dirty="0"/>
          </a:p>
        </p:txBody>
      </p:sp>
    </p:spTree>
    <p:extLst>
      <p:ext uri="{BB962C8B-B14F-4D97-AF65-F5344CB8AC3E}">
        <p14:creationId xmlns:p14="http://schemas.microsoft.com/office/powerpoint/2010/main" val="213340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Segnaposto contenuto 4" descr="Immagine che contiene testo, persona, interni, posando&#10;&#10;Descrizione generata automaticamente">
            <a:extLst>
              <a:ext uri="{FF2B5EF4-FFF2-40B4-BE49-F238E27FC236}">
                <a16:creationId xmlns:a16="http://schemas.microsoft.com/office/drawing/2014/main" id="{CC61B84E-CFD6-781C-3DC0-18171E8B7D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73131" y="1268760"/>
            <a:ext cx="4637087" cy="3914775"/>
          </a:xfrm>
        </p:spPr>
      </p:pic>
      <p:pic>
        <p:nvPicPr>
          <p:cNvPr id="21508" name="Immagine 6" descr="Immagine che contiene testo, posando&#10;&#10;Descrizione generata automaticamente">
            <a:extLst>
              <a:ext uri="{FF2B5EF4-FFF2-40B4-BE49-F238E27FC236}">
                <a16:creationId xmlns:a16="http://schemas.microsoft.com/office/drawing/2014/main" id="{81E79484-5926-B4CA-FED9-9D6150270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09" y="889000"/>
            <a:ext cx="33909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5A0C5-EB46-9B13-DAB7-EC8AF401C2EA}"/>
              </a:ext>
            </a:extLst>
          </p:cNvPr>
          <p:cNvSpPr>
            <a:spLocks noGrp="1"/>
          </p:cNvSpPr>
          <p:nvPr>
            <p:ph type="title"/>
          </p:nvPr>
        </p:nvSpPr>
        <p:spPr>
          <a:xfrm>
            <a:off x="1331640" y="152400"/>
            <a:ext cx="7355160" cy="990600"/>
          </a:xfrm>
        </p:spPr>
        <p:txBody>
          <a:bodyPr>
            <a:normAutofit fontScale="90000"/>
          </a:bodyPr>
          <a:lstStyle/>
          <a:p>
            <a:pPr>
              <a:defRPr/>
            </a:pPr>
            <a:r>
              <a:rPr lang="it-IT" dirty="0"/>
              <a:t>THE DEBATE WITH OSSIE DAVIS</a:t>
            </a:r>
          </a:p>
        </p:txBody>
      </p:sp>
      <p:sp>
        <p:nvSpPr>
          <p:cNvPr id="3" name="Segnaposto contenuto 2">
            <a:extLst>
              <a:ext uri="{FF2B5EF4-FFF2-40B4-BE49-F238E27FC236}">
                <a16:creationId xmlns:a16="http://schemas.microsoft.com/office/drawing/2014/main" id="{625E89D8-759C-F3CE-DD6F-6329C8AB7B99}"/>
              </a:ext>
            </a:extLst>
          </p:cNvPr>
          <p:cNvSpPr>
            <a:spLocks noGrp="1"/>
          </p:cNvSpPr>
          <p:nvPr>
            <p:ph idx="1"/>
          </p:nvPr>
        </p:nvSpPr>
        <p:spPr>
          <a:xfrm>
            <a:off x="1331640" y="1066800"/>
            <a:ext cx="5069160" cy="5486400"/>
          </a:xfrm>
        </p:spPr>
        <p:txBody>
          <a:bodyPr>
            <a:normAutofit/>
          </a:bodyPr>
          <a:lstStyle/>
          <a:p>
            <a:pPr marL="0" indent="0">
              <a:buFont typeface="Wingdings" panose="05000000000000000000" pitchFamily="2" charset="2"/>
              <a:buNone/>
              <a:defRPr/>
            </a:pPr>
            <a:r>
              <a:rPr lang="en-US" sz="2700" dirty="0"/>
              <a:t>In 1968 Styron replied to the accusations of racism in a public debate, chaired by Baldwin, with African American actor and activist Ossie Davis. Baldwin defended the </a:t>
            </a:r>
            <a:r>
              <a:rPr lang="en-US" sz="2700" dirty="0">
                <a:solidFill>
                  <a:srgbClr val="FF0000"/>
                </a:solidFill>
              </a:rPr>
              <a:t>right to creative freedom </a:t>
            </a:r>
            <a:r>
              <a:rPr lang="en-US" sz="2700" dirty="0"/>
              <a:t>for every writer, but Davis responded by saying that the novel was a </a:t>
            </a:r>
            <a:r>
              <a:rPr lang="en-US" sz="2700" dirty="0">
                <a:solidFill>
                  <a:srgbClr val="FF0000"/>
                </a:solidFill>
              </a:rPr>
              <a:t>public intervention </a:t>
            </a:r>
            <a:r>
              <a:rPr lang="en-US" sz="2700" dirty="0"/>
              <a:t>that could have consequences in the behavior of people, spreading old </a:t>
            </a:r>
            <a:r>
              <a:rPr lang="en-US" sz="2700" dirty="0">
                <a:solidFill>
                  <a:srgbClr val="FF0000"/>
                </a:solidFill>
              </a:rPr>
              <a:t>stereotypes of the violent, vindicative and sexually dangerous black male</a:t>
            </a:r>
            <a:r>
              <a:rPr lang="en-US" sz="2700" dirty="0"/>
              <a:t>.</a:t>
            </a:r>
          </a:p>
        </p:txBody>
      </p:sp>
      <p:pic>
        <p:nvPicPr>
          <p:cNvPr id="23556" name="Immagine 4" descr="Immagine che contiene persona, uomo, tuta, parete&#10;&#10;Descrizione generata automaticamente">
            <a:extLst>
              <a:ext uri="{FF2B5EF4-FFF2-40B4-BE49-F238E27FC236}">
                <a16:creationId xmlns:a16="http://schemas.microsoft.com/office/drawing/2014/main" id="{C368467E-2DC9-B5D7-D239-918C37C3F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04864"/>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43EB4-43DB-04AC-E9AE-E625FE37BF76}"/>
              </a:ext>
            </a:extLst>
          </p:cNvPr>
          <p:cNvSpPr>
            <a:spLocks noGrp="1"/>
          </p:cNvSpPr>
          <p:nvPr>
            <p:ph type="title"/>
          </p:nvPr>
        </p:nvSpPr>
        <p:spPr>
          <a:xfrm>
            <a:off x="1475656" y="381000"/>
            <a:ext cx="7211144" cy="838200"/>
          </a:xfrm>
        </p:spPr>
        <p:txBody>
          <a:bodyPr/>
          <a:lstStyle/>
          <a:p>
            <a:pPr algn="ctr">
              <a:defRPr/>
            </a:pPr>
            <a:r>
              <a:rPr lang="it-IT" dirty="0"/>
              <a:t>ANOTHER NAT TURNER</a:t>
            </a:r>
          </a:p>
        </p:txBody>
      </p:sp>
      <p:sp>
        <p:nvSpPr>
          <p:cNvPr id="3" name="Segnaposto contenuto 2">
            <a:extLst>
              <a:ext uri="{FF2B5EF4-FFF2-40B4-BE49-F238E27FC236}">
                <a16:creationId xmlns:a16="http://schemas.microsoft.com/office/drawing/2014/main" id="{0070E024-103B-2508-34EE-1DAFF39A89AA}"/>
              </a:ext>
            </a:extLst>
          </p:cNvPr>
          <p:cNvSpPr>
            <a:spLocks noGrp="1"/>
          </p:cNvSpPr>
          <p:nvPr>
            <p:ph idx="1"/>
          </p:nvPr>
        </p:nvSpPr>
        <p:spPr>
          <a:xfrm>
            <a:off x="1187624" y="1219200"/>
            <a:ext cx="7499176" cy="5410200"/>
          </a:xfrm>
        </p:spPr>
        <p:txBody>
          <a:bodyPr>
            <a:normAutofit fontScale="92500" lnSpcReduction="10000"/>
          </a:bodyPr>
          <a:lstStyle/>
          <a:p>
            <a:pPr marL="0" indent="0">
              <a:buFont typeface="Wingdings" panose="05000000000000000000" pitchFamily="2" charset="2"/>
              <a:buNone/>
              <a:defRPr/>
            </a:pPr>
            <a:r>
              <a:rPr lang="it-IT" sz="2400" dirty="0"/>
              <a:t>2016: </a:t>
            </a:r>
            <a:r>
              <a:rPr lang="it-IT" sz="2400" dirty="0">
                <a:solidFill>
                  <a:srgbClr val="FF0000"/>
                </a:solidFill>
              </a:rPr>
              <a:t>Nate </a:t>
            </a:r>
            <a:r>
              <a:rPr lang="it-IT" sz="2400" dirty="0" err="1">
                <a:solidFill>
                  <a:srgbClr val="FF0000"/>
                </a:solidFill>
              </a:rPr>
              <a:t>Parker’s</a:t>
            </a:r>
            <a:r>
              <a:rPr lang="it-IT" sz="2400" dirty="0">
                <a:solidFill>
                  <a:srgbClr val="FF0000"/>
                </a:solidFill>
              </a:rPr>
              <a:t> </a:t>
            </a:r>
            <a:r>
              <a:rPr lang="it-IT" sz="2400" i="1" dirty="0">
                <a:solidFill>
                  <a:srgbClr val="FF0000"/>
                </a:solidFill>
              </a:rPr>
              <a:t>The Birth of a Nation</a:t>
            </a:r>
            <a:r>
              <a:rPr lang="it-IT" sz="2400" dirty="0"/>
              <a:t>.</a:t>
            </a:r>
          </a:p>
          <a:p>
            <a:pPr marL="0" indent="0">
              <a:buFont typeface="Wingdings" panose="05000000000000000000" pitchFamily="2" charset="2"/>
              <a:buNone/>
              <a:defRPr/>
            </a:pPr>
            <a:r>
              <a:rPr lang="en-US" sz="2400" dirty="0"/>
              <a:t>The movie tells (radically reinventing it) the story of Nat Turner, emphasizing his </a:t>
            </a:r>
            <a:r>
              <a:rPr lang="en-US" sz="2400" dirty="0">
                <a:solidFill>
                  <a:srgbClr val="FF0000"/>
                </a:solidFill>
              </a:rPr>
              <a:t>connections with the African roots </a:t>
            </a:r>
            <a:r>
              <a:rPr lang="en-US" sz="2400" dirty="0"/>
              <a:t>and the abuses suffered by his various masters (in his real confessions, and even in Styron’s novel, Turner does not describe especially brutal behaviors against him, and recognizes that he had the possibility to study and to become a preacher, whose religious world was totally limited to the – Protestant – Christian faith).</a:t>
            </a:r>
          </a:p>
          <a:p>
            <a:pPr marL="0" indent="0">
              <a:buFont typeface="Wingdings" panose="05000000000000000000" pitchFamily="2" charset="2"/>
              <a:buNone/>
              <a:defRPr/>
            </a:pPr>
            <a:r>
              <a:rPr lang="en-US" sz="2400" dirty="0"/>
              <a:t>His wife </a:t>
            </a:r>
            <a:r>
              <a:rPr lang="en-US" sz="2400" dirty="0">
                <a:solidFill>
                  <a:srgbClr val="FF0000"/>
                </a:solidFill>
              </a:rPr>
              <a:t>Cherry</a:t>
            </a:r>
            <a:r>
              <a:rPr lang="en-US" sz="2400" dirty="0"/>
              <a:t> (absent both in the novel and in Turner’s true confessions) is a central figure, and there is no reference to Nat’s </a:t>
            </a:r>
            <a:r>
              <a:rPr lang="en-US" sz="2400" dirty="0">
                <a:solidFill>
                  <a:srgbClr val="FF0000"/>
                </a:solidFill>
              </a:rPr>
              <a:t>desire for white women </a:t>
            </a:r>
            <a:r>
              <a:rPr lang="en-US" sz="2400" dirty="0"/>
              <a:t>(as there are none in his “true” confessions).</a:t>
            </a:r>
          </a:p>
          <a:p>
            <a:pPr marL="0" indent="0">
              <a:buFont typeface="Wingdings" panose="05000000000000000000" pitchFamily="2" charset="2"/>
              <a:buNone/>
              <a:defRPr/>
            </a:pPr>
            <a:r>
              <a:rPr lang="en-US" sz="2400" dirty="0"/>
              <a:t>In the final scene the black child who probably gave the alarm and allowed the whites to set a trap for the rebels is shown watching Turner’s execution and then morphing into an adult fighting in the Civil War.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6FF8B-A031-AA6F-85C0-BD17CCFAA016}"/>
              </a:ext>
            </a:extLst>
          </p:cNvPr>
          <p:cNvSpPr>
            <a:spLocks noGrp="1"/>
          </p:cNvSpPr>
          <p:nvPr>
            <p:ph type="title"/>
          </p:nvPr>
        </p:nvSpPr>
        <p:spPr>
          <a:xfrm>
            <a:off x="1043608" y="228600"/>
            <a:ext cx="7920880" cy="990600"/>
          </a:xfrm>
        </p:spPr>
        <p:txBody>
          <a:bodyPr>
            <a:normAutofit/>
          </a:bodyPr>
          <a:lstStyle/>
          <a:p>
            <a:pPr algn="ctr">
              <a:defRPr/>
            </a:pPr>
            <a:r>
              <a:rPr lang="it-IT" dirty="0"/>
              <a:t>ANOTHER BIRTH OF A NATION</a:t>
            </a:r>
          </a:p>
        </p:txBody>
      </p:sp>
      <p:sp>
        <p:nvSpPr>
          <p:cNvPr id="3" name="Segnaposto contenuto 2">
            <a:extLst>
              <a:ext uri="{FF2B5EF4-FFF2-40B4-BE49-F238E27FC236}">
                <a16:creationId xmlns:a16="http://schemas.microsoft.com/office/drawing/2014/main" id="{AB32C140-BB7C-3F99-344E-9F2D71CC0C0D}"/>
              </a:ext>
            </a:extLst>
          </p:cNvPr>
          <p:cNvSpPr>
            <a:spLocks noGrp="1"/>
          </p:cNvSpPr>
          <p:nvPr>
            <p:ph idx="1"/>
          </p:nvPr>
        </p:nvSpPr>
        <p:spPr>
          <a:xfrm>
            <a:off x="1187624" y="1196752"/>
            <a:ext cx="7776864" cy="5432648"/>
          </a:xfrm>
        </p:spPr>
        <p:txBody>
          <a:bodyPr>
            <a:normAutofit fontScale="85000" lnSpcReduction="20000"/>
          </a:bodyPr>
          <a:lstStyle/>
          <a:p>
            <a:pPr marL="0" indent="0">
              <a:buFont typeface="Wingdings" panose="05000000000000000000" pitchFamily="2" charset="2"/>
              <a:buNone/>
              <a:defRPr/>
            </a:pPr>
            <a:r>
              <a:rPr lang="en-US" sz="3600" dirty="0"/>
              <a:t>Nate Parker used the same title of a fundamental movie in American cultural history, </a:t>
            </a:r>
            <a:r>
              <a:rPr lang="en-US" sz="3600" dirty="0">
                <a:solidFill>
                  <a:srgbClr val="FF0000"/>
                </a:solidFill>
              </a:rPr>
              <a:t>David </a:t>
            </a:r>
            <a:r>
              <a:rPr lang="en-US" sz="3600" dirty="0" err="1">
                <a:solidFill>
                  <a:srgbClr val="FF0000"/>
                </a:solidFill>
              </a:rPr>
              <a:t>Wark</a:t>
            </a:r>
            <a:r>
              <a:rPr lang="en-US" sz="3600" dirty="0">
                <a:solidFill>
                  <a:srgbClr val="FF0000"/>
                </a:solidFill>
              </a:rPr>
              <a:t> Griffith’s </a:t>
            </a:r>
            <a:r>
              <a:rPr lang="en-US" sz="3600" i="1" dirty="0">
                <a:solidFill>
                  <a:srgbClr val="FF0000"/>
                </a:solidFill>
              </a:rPr>
              <a:t>The Birth of a Nation</a:t>
            </a:r>
            <a:r>
              <a:rPr lang="en-US" sz="3600" dirty="0">
                <a:solidFill>
                  <a:srgbClr val="FF0000"/>
                </a:solidFill>
              </a:rPr>
              <a:t> </a:t>
            </a:r>
            <a:r>
              <a:rPr lang="en-US" sz="3600" dirty="0"/>
              <a:t>(1915), which reinvented from an explicitly racist perspective the history of the Civil War, of the Reconstruction and of the birth of the Ku Klux Klan (which in its turn was resurrected by the success of the film and started to systematically adopt the by now famous outfit, that in the movie is shown as having incidentally invented to exploit the “natural” superstition of blacks, who are afraid of those white figures because they mistake them for ghosts).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AB28E05-F781-6A87-52B2-C9EA1376870B}"/>
              </a:ext>
            </a:extLst>
          </p:cNvPr>
          <p:cNvSpPr>
            <a:spLocks noGrp="1"/>
          </p:cNvSpPr>
          <p:nvPr>
            <p:ph type="title"/>
          </p:nvPr>
        </p:nvSpPr>
        <p:spPr>
          <a:xfrm>
            <a:off x="1435608" y="274638"/>
            <a:ext cx="7498080" cy="850106"/>
          </a:xfrm>
        </p:spPr>
        <p:txBody>
          <a:bodyPr/>
          <a:lstStyle/>
          <a:p>
            <a:pPr algn="ctr">
              <a:defRPr/>
            </a:pPr>
            <a:r>
              <a:rPr lang="it-IT" i="1" dirty="0">
                <a:hlinkClick r:id="rId2"/>
              </a:rPr>
              <a:t>THE BIRTH OF A NATION </a:t>
            </a:r>
            <a:r>
              <a:rPr lang="it-IT" dirty="0">
                <a:hlinkClick r:id="rId2"/>
              </a:rPr>
              <a:t>(1915)</a:t>
            </a:r>
            <a:endParaRPr lang="it-IT" i="1" dirty="0"/>
          </a:p>
        </p:txBody>
      </p:sp>
      <p:pic>
        <p:nvPicPr>
          <p:cNvPr id="26627" name="Picture 2" descr="C:\Users\HP\Documents\Nuovi files\The Birth of a Nation - Poster.jpg">
            <a:extLst>
              <a:ext uri="{FF2B5EF4-FFF2-40B4-BE49-F238E27FC236}">
                <a16:creationId xmlns:a16="http://schemas.microsoft.com/office/drawing/2014/main" id="{0842714E-BD21-F0EE-6DFA-1C5C73DB14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6180" y="1194078"/>
            <a:ext cx="3672211" cy="5659179"/>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B3B25BF0-A6A3-A366-EB11-B27C07C4CE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33056"/>
            <a:ext cx="7776864" cy="2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Immagine che contiene testo&#10;&#10;Descrizione generata automaticamente">
            <a:extLst>
              <a:ext uri="{FF2B5EF4-FFF2-40B4-BE49-F238E27FC236}">
                <a16:creationId xmlns:a16="http://schemas.microsoft.com/office/drawing/2014/main" id="{06367BED-5C60-B6B4-4868-F003DEBE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6" y="-13758"/>
            <a:ext cx="9144000" cy="422030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F00ED9-01AE-0A7F-5F28-3C1776BDBE27}"/>
              </a:ext>
            </a:extLst>
          </p:cNvPr>
          <p:cNvSpPr>
            <a:spLocks noGrp="1"/>
          </p:cNvSpPr>
          <p:nvPr>
            <p:ph type="title"/>
          </p:nvPr>
        </p:nvSpPr>
        <p:spPr>
          <a:xfrm>
            <a:off x="1475656" y="152400"/>
            <a:ext cx="7211144" cy="1044352"/>
          </a:xfrm>
        </p:spPr>
        <p:txBody>
          <a:bodyPr/>
          <a:lstStyle/>
          <a:p>
            <a:pPr algn="ctr">
              <a:defRPr/>
            </a:pPr>
            <a:r>
              <a:rPr lang="it-IT" i="1" dirty="0"/>
              <a:t>DE ME FABULA NARRATUR…</a:t>
            </a:r>
          </a:p>
        </p:txBody>
      </p:sp>
      <p:sp>
        <p:nvSpPr>
          <p:cNvPr id="3" name="Segnaposto contenuto 2">
            <a:extLst>
              <a:ext uri="{FF2B5EF4-FFF2-40B4-BE49-F238E27FC236}">
                <a16:creationId xmlns:a16="http://schemas.microsoft.com/office/drawing/2014/main" id="{02CDE4DC-F301-7FDA-171E-63280F8B83B1}"/>
              </a:ext>
            </a:extLst>
          </p:cNvPr>
          <p:cNvSpPr>
            <a:spLocks noGrp="1"/>
          </p:cNvSpPr>
          <p:nvPr>
            <p:ph idx="1"/>
          </p:nvPr>
        </p:nvSpPr>
        <p:spPr>
          <a:xfrm>
            <a:off x="1331640" y="1371600"/>
            <a:ext cx="7355160" cy="5334000"/>
          </a:xfrm>
        </p:spPr>
        <p:txBody>
          <a:bodyPr>
            <a:normAutofit/>
          </a:bodyPr>
          <a:lstStyle/>
          <a:p>
            <a:pPr marL="0" indent="0">
              <a:buFont typeface="Wingdings" panose="05000000000000000000" pitchFamily="2" charset="2"/>
              <a:buNone/>
              <a:defRPr/>
            </a:pPr>
            <a:r>
              <a:rPr lang="en-US" sz="2800" dirty="0"/>
              <a:t>In adopting the perspective of the black protagonist-narrator William Styron is making a very complex operation of </a:t>
            </a:r>
            <a:r>
              <a:rPr lang="en-US" sz="2800" dirty="0">
                <a:solidFill>
                  <a:srgbClr val="FF0000"/>
                </a:solidFill>
              </a:rPr>
              <a:t>personal and cultural self-awareness</a:t>
            </a:r>
            <a:r>
              <a:rPr lang="en-US" sz="2800" dirty="0"/>
              <a:t>, because he tries to show to himself and to white society the destructive effects of the “</a:t>
            </a:r>
            <a:r>
              <a:rPr lang="en-US" sz="2800" dirty="0">
                <a:solidFill>
                  <a:srgbClr val="FF0000"/>
                </a:solidFill>
              </a:rPr>
              <a:t>peculiar institution</a:t>
            </a:r>
            <a:r>
              <a:rPr lang="en-US" sz="2800" dirty="0"/>
              <a:t>” on the victims of that system.</a:t>
            </a:r>
          </a:p>
          <a:p>
            <a:pPr marL="0" indent="0">
              <a:buFont typeface="Wingdings" panose="05000000000000000000" pitchFamily="2" charset="2"/>
              <a:buNone/>
              <a:defRPr/>
            </a:pPr>
            <a:r>
              <a:rPr lang="en-US" sz="2800" dirty="0"/>
              <a:t>More than Nat Turner’s story, the novels tells the story of an </a:t>
            </a:r>
            <a:r>
              <a:rPr lang="en-US" sz="2800" dirty="0">
                <a:solidFill>
                  <a:srgbClr val="FF0000"/>
                </a:solidFill>
              </a:rPr>
              <a:t>unsolved sense of guilt</a:t>
            </a:r>
            <a:r>
              <a:rPr lang="en-US" sz="2800" dirty="0"/>
              <a:t>,  and inevitably shows the traces of a racism still actively present – but it does so with a creative honesty that Baldwin did not fail to recognize.</a:t>
            </a:r>
            <a:endParaRPr lang="en-US" sz="28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E914B8-4340-103E-A1E9-CC0AE562CA1E}"/>
              </a:ext>
            </a:extLst>
          </p:cNvPr>
          <p:cNvSpPr>
            <a:spLocks noGrp="1"/>
          </p:cNvSpPr>
          <p:nvPr>
            <p:ph idx="1"/>
          </p:nvPr>
        </p:nvSpPr>
        <p:spPr>
          <a:xfrm>
            <a:off x="1619672" y="457200"/>
            <a:ext cx="7295728" cy="6096000"/>
          </a:xfrm>
        </p:spPr>
        <p:txBody>
          <a:bodyPr>
            <a:normAutofit lnSpcReduction="10000"/>
          </a:bodyPr>
          <a:lstStyle/>
          <a:p>
            <a:pPr marL="0" indent="0">
              <a:buFont typeface="Wingdings" panose="05000000000000000000" pitchFamily="2" charset="2"/>
              <a:buNone/>
              <a:defRPr/>
            </a:pPr>
            <a:r>
              <a:rPr lang="en-US" sz="4000" dirty="0"/>
              <a:t>James Baldwin</a:t>
            </a:r>
            <a:r>
              <a:rPr lang="en-US" dirty="0"/>
              <a:t>:</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a:t>“Styron is probing something very dangerous, deep and painful in the national psyche. </a:t>
            </a:r>
            <a:r>
              <a:rPr lang="en-US" dirty="0">
                <a:solidFill>
                  <a:srgbClr val="FF0000"/>
                </a:solidFill>
              </a:rPr>
              <a:t>I hope it starts a tremendous fight</a:t>
            </a:r>
            <a:r>
              <a:rPr lang="en-US" dirty="0"/>
              <a:t>, so that people will learn what they really think about each other.”</a:t>
            </a:r>
          </a:p>
          <a:p>
            <a:pPr marL="0" indent="0">
              <a:buFont typeface="Wingdings" panose="05000000000000000000" pitchFamily="2" charset="2"/>
              <a:buNone/>
              <a:defRPr/>
            </a:pPr>
            <a:r>
              <a:rPr lang="en-US" dirty="0"/>
              <a:t>“He had to try to put himself in the skin of Nat Turner. […] It was </a:t>
            </a:r>
            <a:r>
              <a:rPr lang="en-US" dirty="0">
                <a:solidFill>
                  <a:srgbClr val="FF0000"/>
                </a:solidFill>
              </a:rPr>
              <a:t>a white Southern writer’s attempt to deal with something that was tormenting him and frightening him.</a:t>
            </a:r>
            <a:r>
              <a:rPr lang="en-US" dirty="0"/>
              <a:t> I respect him very much </a:t>
            </a:r>
            <a:r>
              <a:rPr lang="en-US"/>
              <a:t>for that.”</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B62A2-ECC4-5A15-09B5-5CB7C9B89F85}"/>
              </a:ext>
            </a:extLst>
          </p:cNvPr>
          <p:cNvSpPr>
            <a:spLocks noGrp="1"/>
          </p:cNvSpPr>
          <p:nvPr>
            <p:ph type="title"/>
          </p:nvPr>
        </p:nvSpPr>
        <p:spPr>
          <a:xfrm>
            <a:off x="1115616" y="274638"/>
            <a:ext cx="7920880" cy="1143000"/>
          </a:xfrm>
        </p:spPr>
        <p:txBody>
          <a:bodyPr>
            <a:normAutofit fontScale="90000"/>
          </a:bodyPr>
          <a:lstStyle/>
          <a:p>
            <a:pPr algn="ctr"/>
            <a:r>
              <a:rPr lang="en-US" dirty="0"/>
              <a:t>A “PECULIAR” HISTORICAL NOVEL</a:t>
            </a:r>
          </a:p>
        </p:txBody>
      </p:sp>
      <p:sp>
        <p:nvSpPr>
          <p:cNvPr id="3" name="Segnaposto contenuto 2">
            <a:extLst>
              <a:ext uri="{FF2B5EF4-FFF2-40B4-BE49-F238E27FC236}">
                <a16:creationId xmlns:a16="http://schemas.microsoft.com/office/drawing/2014/main" id="{63E4C8EC-E8BD-9650-FA3E-3C9E0A46D2C1}"/>
              </a:ext>
            </a:extLst>
          </p:cNvPr>
          <p:cNvSpPr>
            <a:spLocks noGrp="1"/>
          </p:cNvSpPr>
          <p:nvPr>
            <p:ph idx="1"/>
          </p:nvPr>
        </p:nvSpPr>
        <p:spPr>
          <a:xfrm>
            <a:off x="1115616" y="1447800"/>
            <a:ext cx="7920880" cy="5293568"/>
          </a:xfrm>
        </p:spPr>
        <p:txBody>
          <a:bodyPr>
            <a:normAutofit fontScale="85000" lnSpcReduction="20000"/>
          </a:bodyPr>
          <a:lstStyle/>
          <a:p>
            <a:pPr marL="82296" indent="0">
              <a:buNone/>
            </a:pPr>
            <a:r>
              <a:rPr lang="en-US" i="1" dirty="0"/>
              <a:t>The Confessions of Nat Turner </a:t>
            </a:r>
            <a:r>
              <a:rPr lang="en-US" dirty="0"/>
              <a:t>is more than a historical novel. Usually, historical novels, even when they are narrated in the first person by a protagonist who has a real existence in history (a relatively rare case: in order to have more “freedom of movement,” authors prefer </a:t>
            </a:r>
            <a:r>
              <a:rPr lang="en-US" dirty="0">
                <a:solidFill>
                  <a:srgbClr val="FF0000"/>
                </a:solidFill>
              </a:rPr>
              <a:t>invented protagonists</a:t>
            </a:r>
            <a:r>
              <a:rPr lang="en-US" dirty="0"/>
              <a:t>, relegating historical figures, like Cardinal Federico Borromeo in </a:t>
            </a:r>
            <a:r>
              <a:rPr lang="en-US" i="1" dirty="0"/>
              <a:t>The Betrothed </a:t>
            </a:r>
            <a:r>
              <a:rPr lang="en-US" dirty="0"/>
              <a:t>or Montcalm in </a:t>
            </a:r>
            <a:r>
              <a:rPr lang="en-US" i="1" dirty="0"/>
              <a:t>The Last of the Mohicans</a:t>
            </a:r>
            <a:r>
              <a:rPr lang="en-US" dirty="0"/>
              <a:t>, to secondary roles), are built up either on the basis of historical documents that describe the lives and adventures of these characters “from the outside,” or on the characters’ autobiographical writings. </a:t>
            </a:r>
            <a:r>
              <a:rPr lang="en-US" i="1" dirty="0"/>
              <a:t>The Confessions of Nat Turner </a:t>
            </a:r>
            <a:r>
              <a:rPr lang="en-US" dirty="0"/>
              <a:t>is a novel that even bears the same title as another famous text, really existing in history, which is the main source of Styron’s operation.</a:t>
            </a:r>
          </a:p>
          <a:p>
            <a:endParaRPr lang="it-IT" dirty="0"/>
          </a:p>
        </p:txBody>
      </p:sp>
    </p:spTree>
    <p:extLst>
      <p:ext uri="{BB962C8B-B14F-4D97-AF65-F5344CB8AC3E}">
        <p14:creationId xmlns:p14="http://schemas.microsoft.com/office/powerpoint/2010/main" val="164394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411C6-98E9-62B1-D6C5-425FD8142AF9}"/>
              </a:ext>
            </a:extLst>
          </p:cNvPr>
          <p:cNvSpPr>
            <a:spLocks noGrp="1"/>
          </p:cNvSpPr>
          <p:nvPr>
            <p:ph type="title"/>
          </p:nvPr>
        </p:nvSpPr>
        <p:spPr>
          <a:xfrm>
            <a:off x="1187624" y="0"/>
            <a:ext cx="7746064" cy="692696"/>
          </a:xfrm>
        </p:spPr>
        <p:txBody>
          <a:bodyPr>
            <a:normAutofit fontScale="90000"/>
          </a:bodyPr>
          <a:lstStyle/>
          <a:p>
            <a:pPr algn="ctr"/>
            <a:r>
              <a:rPr lang="en-US" dirty="0"/>
              <a:t>“TRUE” CONFESSIONS?</a:t>
            </a:r>
          </a:p>
        </p:txBody>
      </p:sp>
      <p:sp>
        <p:nvSpPr>
          <p:cNvPr id="3" name="Segnaposto contenuto 2">
            <a:extLst>
              <a:ext uri="{FF2B5EF4-FFF2-40B4-BE49-F238E27FC236}">
                <a16:creationId xmlns:a16="http://schemas.microsoft.com/office/drawing/2014/main" id="{DF377B38-B923-9FDF-37C0-E8987DDC0BA9}"/>
              </a:ext>
            </a:extLst>
          </p:cNvPr>
          <p:cNvSpPr>
            <a:spLocks noGrp="1"/>
          </p:cNvSpPr>
          <p:nvPr>
            <p:ph idx="1"/>
          </p:nvPr>
        </p:nvSpPr>
        <p:spPr>
          <a:xfrm>
            <a:off x="1187624" y="692696"/>
            <a:ext cx="7746064" cy="6048672"/>
          </a:xfrm>
        </p:spPr>
        <p:txBody>
          <a:bodyPr>
            <a:noAutofit/>
          </a:bodyPr>
          <a:lstStyle/>
          <a:p>
            <a:pPr marL="82296" indent="0">
              <a:buNone/>
            </a:pPr>
            <a:r>
              <a:rPr lang="en-US" sz="2200" i="1" dirty="0"/>
              <a:t>The Confessions of Nat Turner </a:t>
            </a:r>
            <a:r>
              <a:rPr lang="en-US" sz="2200" dirty="0"/>
              <a:t>is in fact the title of the (“supposedly…”) “true” confessions that the black slave preacher Nat Turner gave to a lawyer,  Thomas Gray (who was not </a:t>
            </a:r>
            <a:r>
              <a:rPr lang="en-US" sz="2200" i="1" dirty="0"/>
              <a:t>his </a:t>
            </a:r>
            <a:r>
              <a:rPr lang="en-US" sz="2200" dirty="0"/>
              <a:t>lawyer, but someone probably interested in publishing a </a:t>
            </a:r>
            <a:r>
              <a:rPr lang="en-US" sz="2200" dirty="0">
                <a:solidFill>
                  <a:srgbClr val="FF0000"/>
                </a:solidFill>
              </a:rPr>
              <a:t>gory and sensational story of the revolt</a:t>
            </a:r>
            <a:r>
              <a:rPr lang="en-US" sz="2200" dirty="0"/>
              <a:t>), while he was in jail waiting for the verdict that would ultimately condemn him to the death penalty.</a:t>
            </a:r>
          </a:p>
          <a:p>
            <a:pPr marL="82296" indent="0">
              <a:buNone/>
            </a:pPr>
            <a:r>
              <a:rPr lang="en-US" sz="2200" dirty="0"/>
              <a:t>Turner was found guilty of having led the rebellion that in August 1831 murdered about 60 whites (men, women and children) and involved about 80 black slaves in Virginia. The revolt was suffocated in blood – besides many of the rebels, in the following days from 150 to 200 blacks were executed, with or without trial (most of them had nothing to do with the revolt).</a:t>
            </a:r>
          </a:p>
          <a:p>
            <a:pPr marL="82296" indent="0">
              <a:buNone/>
            </a:pPr>
            <a:r>
              <a:rPr lang="en-US" sz="2200" dirty="0"/>
              <a:t>Turner confessed to have killed only a person, </a:t>
            </a:r>
            <a:r>
              <a:rPr lang="en-US" sz="2200" dirty="0">
                <a:solidFill>
                  <a:srgbClr val="FF0000"/>
                </a:solidFill>
              </a:rPr>
              <a:t>Margaret Whitehead </a:t>
            </a:r>
            <a:r>
              <a:rPr lang="en-US" sz="2200" dirty="0"/>
              <a:t>(her last name being incidentally symbolic), who in the novel becomes the object of his sexual desire.</a:t>
            </a:r>
          </a:p>
          <a:p>
            <a:pPr marL="82296" indent="0">
              <a:buNone/>
            </a:pPr>
            <a:r>
              <a:rPr lang="en-US" sz="2200" dirty="0"/>
              <a:t>But we have no way of ascertaining that what Gray transcribed was what Turner had really told him…</a:t>
            </a:r>
          </a:p>
        </p:txBody>
      </p:sp>
    </p:spTree>
    <p:extLst>
      <p:ext uri="{BB962C8B-B14F-4D97-AF65-F5344CB8AC3E}">
        <p14:creationId xmlns:p14="http://schemas.microsoft.com/office/powerpoint/2010/main" val="139161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482DE-AE45-000D-2C3E-FC0AB490B055}"/>
              </a:ext>
            </a:extLst>
          </p:cNvPr>
          <p:cNvSpPr>
            <a:spLocks noGrp="1"/>
          </p:cNvSpPr>
          <p:nvPr>
            <p:ph type="title"/>
          </p:nvPr>
        </p:nvSpPr>
        <p:spPr/>
        <p:txBody>
          <a:bodyPr/>
          <a:lstStyle/>
          <a:p>
            <a:pPr algn="ctr"/>
            <a:r>
              <a:rPr lang="it-IT" b="1" dirty="0"/>
              <a:t>AN INFERIOR RACE</a:t>
            </a:r>
          </a:p>
        </p:txBody>
      </p:sp>
      <p:sp>
        <p:nvSpPr>
          <p:cNvPr id="3" name="Segnaposto contenuto 2">
            <a:extLst>
              <a:ext uri="{FF2B5EF4-FFF2-40B4-BE49-F238E27FC236}">
                <a16:creationId xmlns:a16="http://schemas.microsoft.com/office/drawing/2014/main" id="{09DE1361-B42E-FB8C-6378-89BBB9CC13BC}"/>
              </a:ext>
            </a:extLst>
          </p:cNvPr>
          <p:cNvSpPr>
            <a:spLocks noGrp="1"/>
          </p:cNvSpPr>
          <p:nvPr>
            <p:ph idx="1"/>
          </p:nvPr>
        </p:nvSpPr>
        <p:spPr/>
        <p:txBody>
          <a:bodyPr>
            <a:normAutofit lnSpcReduction="10000"/>
          </a:bodyPr>
          <a:lstStyle/>
          <a:p>
            <a:pPr marL="82296" indent="0">
              <a:buNone/>
            </a:pPr>
            <a:r>
              <a:rPr lang="en-US" dirty="0"/>
              <a:t>US official culture considered blacks as inferior from the very beginning – so contradicting the basic principle of the Declaration of Independence, that “All men are created equal.”</a:t>
            </a:r>
          </a:p>
          <a:p>
            <a:pPr marL="82296" indent="0">
              <a:buNone/>
            </a:pPr>
            <a:r>
              <a:rPr lang="en-US" dirty="0">
                <a:solidFill>
                  <a:srgbClr val="FF0000"/>
                </a:solidFill>
              </a:rPr>
              <a:t>Thomas Jefferson, </a:t>
            </a:r>
            <a:r>
              <a:rPr lang="en-US" i="1" dirty="0">
                <a:solidFill>
                  <a:srgbClr val="FF0000"/>
                </a:solidFill>
              </a:rPr>
              <a:t>Notes on the State of Virginia</a:t>
            </a:r>
            <a:r>
              <a:rPr lang="en-US" dirty="0"/>
              <a:t>: “the blacks, whether originally a distinct race, or made distinct by time and circumstances, are </a:t>
            </a:r>
            <a:r>
              <a:rPr lang="en-US" dirty="0">
                <a:solidFill>
                  <a:srgbClr val="FF0000"/>
                </a:solidFill>
              </a:rPr>
              <a:t>inferior to the whites </a:t>
            </a:r>
            <a:r>
              <a:rPr lang="en-US" dirty="0"/>
              <a:t>in the endowments both of body and mind.”</a:t>
            </a:r>
            <a:endParaRPr lang="it-IT" dirty="0"/>
          </a:p>
        </p:txBody>
      </p:sp>
    </p:spTree>
    <p:extLst>
      <p:ext uri="{BB962C8B-B14F-4D97-AF65-F5344CB8AC3E}">
        <p14:creationId xmlns:p14="http://schemas.microsoft.com/office/powerpoint/2010/main" val="2716285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F1CB68-0D9A-9372-30E5-8113D4B7AB68}"/>
              </a:ext>
            </a:extLst>
          </p:cNvPr>
          <p:cNvSpPr>
            <a:spLocks noGrp="1"/>
          </p:cNvSpPr>
          <p:nvPr>
            <p:ph type="title"/>
          </p:nvPr>
        </p:nvSpPr>
        <p:spPr/>
        <p:txBody>
          <a:bodyPr/>
          <a:lstStyle/>
          <a:p>
            <a:pPr algn="ctr"/>
            <a:r>
              <a:rPr lang="it-IT" dirty="0"/>
              <a:t>WHICH NAT TURNER?</a:t>
            </a:r>
          </a:p>
        </p:txBody>
      </p:sp>
      <p:sp>
        <p:nvSpPr>
          <p:cNvPr id="3" name="Segnaposto contenuto 2">
            <a:extLst>
              <a:ext uri="{FF2B5EF4-FFF2-40B4-BE49-F238E27FC236}">
                <a16:creationId xmlns:a16="http://schemas.microsoft.com/office/drawing/2014/main" id="{7AF5769A-7CC3-8187-9B82-EC0A851A6D0F}"/>
              </a:ext>
            </a:extLst>
          </p:cNvPr>
          <p:cNvSpPr>
            <a:spLocks noGrp="1"/>
          </p:cNvSpPr>
          <p:nvPr>
            <p:ph idx="1"/>
          </p:nvPr>
        </p:nvSpPr>
        <p:spPr>
          <a:xfrm>
            <a:off x="1435608" y="1447800"/>
            <a:ext cx="7498080" cy="5005536"/>
          </a:xfrm>
        </p:spPr>
        <p:txBody>
          <a:bodyPr>
            <a:noAutofit/>
          </a:bodyPr>
          <a:lstStyle/>
          <a:p>
            <a:pPr marL="82296" indent="0">
              <a:buNone/>
            </a:pPr>
            <a:r>
              <a:rPr lang="en-US" sz="1600" dirty="0"/>
              <a:t>So we do not know whether the Nat Turner of the </a:t>
            </a:r>
            <a:r>
              <a:rPr lang="en-US" sz="1600" i="1" dirty="0"/>
              <a:t>Confessions </a:t>
            </a:r>
            <a:r>
              <a:rPr lang="en-US" sz="1600" dirty="0"/>
              <a:t>“edited” by Gray is the “real” Turner, or a fictional fabrication, or something in-between (besides, we cannot even know if what Turner confessed corresponded to the “truth”…).</a:t>
            </a:r>
          </a:p>
          <a:p>
            <a:pPr marL="82296" indent="0">
              <a:buNone/>
            </a:pPr>
            <a:r>
              <a:rPr lang="en-US" sz="1600" dirty="0"/>
              <a:t>From a certain point of view, Turner’s </a:t>
            </a:r>
            <a:r>
              <a:rPr lang="en-US" sz="1600" i="1" dirty="0"/>
              <a:t>Confessions </a:t>
            </a:r>
            <a:r>
              <a:rPr lang="en-US" sz="1600" dirty="0"/>
              <a:t>are in their turn a “peculiar” text, since they are both an </a:t>
            </a:r>
            <a:r>
              <a:rPr lang="en-US" sz="1600" dirty="0">
                <a:solidFill>
                  <a:srgbClr val="FF0000"/>
                </a:solidFill>
              </a:rPr>
              <a:t>autobiography  “as-narrated-by himself” </a:t>
            </a:r>
            <a:r>
              <a:rPr lang="en-US" sz="1600" dirty="0"/>
              <a:t>(the  oral narration of the protagonist translated onto the page by an editor) and a </a:t>
            </a:r>
            <a:r>
              <a:rPr lang="en-US" sz="1600" dirty="0">
                <a:solidFill>
                  <a:srgbClr val="FF0000"/>
                </a:solidFill>
              </a:rPr>
              <a:t>legal document</a:t>
            </a:r>
            <a:r>
              <a:rPr lang="en-US" sz="1600" dirty="0"/>
              <a:t>, which in its turn is fairly ambiguous (Gray was not Turner’s lawyer, and he took advantage of some personal acquaintances to gain access to the prisoner and interrogate him).</a:t>
            </a:r>
          </a:p>
          <a:p>
            <a:pPr marL="82296" indent="0">
              <a:buNone/>
            </a:pPr>
            <a:r>
              <a:rPr lang="en-US" sz="1600" dirty="0"/>
              <a:t>Gray succeeded in transforming the </a:t>
            </a:r>
            <a:r>
              <a:rPr lang="en-US" sz="1600" i="1" dirty="0"/>
              <a:t>Confessions </a:t>
            </a:r>
            <a:r>
              <a:rPr lang="en-US" sz="1600" dirty="0"/>
              <a:t>in a </a:t>
            </a:r>
            <a:r>
              <a:rPr lang="en-US" sz="1600" dirty="0">
                <a:solidFill>
                  <a:srgbClr val="FF0000"/>
                </a:solidFill>
              </a:rPr>
              <a:t>sensationalist text</a:t>
            </a:r>
            <a:r>
              <a:rPr lang="en-US" sz="1600" dirty="0"/>
              <a:t>, which made him rich (the book sold about 50,000 copies), even if they were less gory that the </a:t>
            </a:r>
            <a:r>
              <a:rPr lang="en-US" sz="1600" i="1" dirty="0">
                <a:solidFill>
                  <a:srgbClr val="FF0000"/>
                </a:solidFill>
              </a:rPr>
              <a:t>Authentic and Impartial Narrative of the Tragical Scene Which Was Witnessed in Southampton County (Virginia) on Monday the 22d of August Last</a:t>
            </a:r>
            <a:r>
              <a:rPr lang="en-US" sz="1600" i="1" dirty="0"/>
              <a:t>,</a:t>
            </a:r>
            <a:r>
              <a:rPr lang="en-US" sz="1600" dirty="0"/>
              <a:t> the pamphlet published immediately after the rebellion.</a:t>
            </a:r>
          </a:p>
          <a:p>
            <a:pPr marL="82296" indent="0">
              <a:buNone/>
            </a:pPr>
            <a:r>
              <a:rPr lang="en-US" sz="1600" dirty="0"/>
              <a:t>We cannot know to what extent Gray manipulated Turner’s confessions: for example, we do not know why Turner’s wife, Cherry, is totally absent: maybe it was Turner himself that did not want to involve her, or maybe it was because he had already abandoned the world of earthly pleasures to embark in his God’s crusade, and so Cherry had no part anymore in his life – or maybe Gray did not want to show some “humane” and loving side of the ferocious Nat Turner...</a:t>
            </a:r>
          </a:p>
        </p:txBody>
      </p:sp>
    </p:spTree>
    <p:extLst>
      <p:ext uri="{BB962C8B-B14F-4D97-AF65-F5344CB8AC3E}">
        <p14:creationId xmlns:p14="http://schemas.microsoft.com/office/powerpoint/2010/main" val="229338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0EC21-EF95-02F9-83BC-735872A0CBB1}"/>
              </a:ext>
            </a:extLst>
          </p:cNvPr>
          <p:cNvSpPr>
            <a:spLocks noGrp="1"/>
          </p:cNvSpPr>
          <p:nvPr>
            <p:ph type="title"/>
          </p:nvPr>
        </p:nvSpPr>
        <p:spPr/>
        <p:txBody>
          <a:bodyPr/>
          <a:lstStyle/>
          <a:p>
            <a:pPr algn="ctr"/>
            <a:r>
              <a:rPr lang="it-IT" dirty="0"/>
              <a:t>AFTER THE REBELLION</a:t>
            </a:r>
          </a:p>
        </p:txBody>
      </p:sp>
      <p:sp>
        <p:nvSpPr>
          <p:cNvPr id="3" name="Segnaposto contenuto 2">
            <a:extLst>
              <a:ext uri="{FF2B5EF4-FFF2-40B4-BE49-F238E27FC236}">
                <a16:creationId xmlns:a16="http://schemas.microsoft.com/office/drawing/2014/main" id="{158D7345-BC97-1907-5BC9-429905176D33}"/>
              </a:ext>
            </a:extLst>
          </p:cNvPr>
          <p:cNvSpPr>
            <a:spLocks noGrp="1"/>
          </p:cNvSpPr>
          <p:nvPr>
            <p:ph idx="1"/>
          </p:nvPr>
        </p:nvSpPr>
        <p:spPr>
          <a:xfrm>
            <a:off x="1115616" y="1447800"/>
            <a:ext cx="7818072" cy="5293568"/>
          </a:xfrm>
        </p:spPr>
        <p:txBody>
          <a:bodyPr>
            <a:noAutofit/>
          </a:bodyPr>
          <a:lstStyle/>
          <a:p>
            <a:pPr marL="82296" indent="0">
              <a:buNone/>
            </a:pPr>
            <a:r>
              <a:rPr lang="en-US" sz="1800" dirty="0"/>
              <a:t>Turner explicitly wanted to spread the “fear of God” among the whites, and in this he really succeeded. The debate that followed (among the whites, especially in Virginia), opposed those who asked for an </a:t>
            </a:r>
            <a:r>
              <a:rPr lang="en-US" sz="1800" dirty="0">
                <a:solidFill>
                  <a:srgbClr val="FF0000"/>
                </a:solidFill>
              </a:rPr>
              <a:t>improvement of the slaves’ conditions of life</a:t>
            </a:r>
            <a:r>
              <a:rPr lang="en-US" sz="1800" dirty="0"/>
              <a:t>, precisely to avoid other revolts, and those who stated that the rebellion had demonstrated how </a:t>
            </a:r>
            <a:r>
              <a:rPr lang="en-US" sz="1800" dirty="0">
                <a:solidFill>
                  <a:srgbClr val="FF0000"/>
                </a:solidFill>
              </a:rPr>
              <a:t>slavery was the only way to keep the blacks’ “savage instincts” in check</a:t>
            </a:r>
            <a:r>
              <a:rPr lang="en-US" sz="1800" dirty="0"/>
              <a:t>, and that it had to be made even more severe.</a:t>
            </a:r>
          </a:p>
          <a:p>
            <a:pPr marL="82296" indent="0">
              <a:buNone/>
            </a:pPr>
            <a:r>
              <a:rPr lang="en-US" sz="1800" dirty="0"/>
              <a:t>The latter position prevailed, and laws were emanated that forbade to teach blacks (slaves but also free) to read and write; to hold religious meeting attended only by blacks without a white minister; to own abolitionist publications.</a:t>
            </a:r>
          </a:p>
          <a:p>
            <a:pPr marL="82296" indent="0">
              <a:buNone/>
            </a:pPr>
            <a:r>
              <a:rPr lang="en-US" sz="1800" dirty="0"/>
              <a:t>But Nat Turner also became a </a:t>
            </a:r>
            <a:r>
              <a:rPr lang="en-US" sz="1800" dirty="0">
                <a:solidFill>
                  <a:srgbClr val="FF0000"/>
                </a:solidFill>
              </a:rPr>
              <a:t>myth of emancipation </a:t>
            </a:r>
            <a:r>
              <a:rPr lang="en-US" sz="1800" dirty="0"/>
              <a:t>for African Americans, and inspired the event popularly considered as the prelude to the Civil War, the assault on the arsenal at </a:t>
            </a:r>
            <a:r>
              <a:rPr lang="en-US" sz="1800" dirty="0">
                <a:solidFill>
                  <a:srgbClr val="FF0000"/>
                </a:solidFill>
              </a:rPr>
              <a:t>Harpers’ Ferry </a:t>
            </a:r>
            <a:r>
              <a:rPr lang="en-US" sz="1800" dirty="0"/>
              <a:t>(Virginia) led in October 1859 by the white abolitionist </a:t>
            </a:r>
            <a:r>
              <a:rPr lang="en-US" sz="1800" dirty="0">
                <a:solidFill>
                  <a:srgbClr val="FF0000"/>
                </a:solidFill>
              </a:rPr>
              <a:t>John Brown</a:t>
            </a:r>
            <a:r>
              <a:rPr lang="en-US" sz="1800" dirty="0"/>
              <a:t>, who wanted to start a generalized revolt of the slaves.</a:t>
            </a:r>
          </a:p>
          <a:p>
            <a:pPr marL="82296" indent="0">
              <a:buNone/>
            </a:pPr>
            <a:r>
              <a:rPr lang="en-US" sz="1800" dirty="0"/>
              <a:t>The assault failed, </a:t>
            </a:r>
            <a:r>
              <a:rPr lang="en-US" sz="1800"/>
              <a:t>and Brown </a:t>
            </a:r>
            <a:r>
              <a:rPr lang="en-US" sz="1800" dirty="0"/>
              <a:t>was executed, but he became a hero much more popular than Turner (probably because he was white…), and later the protagonist of the universally famous song by </a:t>
            </a:r>
            <a:r>
              <a:rPr lang="en-US" sz="1800" dirty="0">
                <a:solidFill>
                  <a:srgbClr val="FF0000"/>
                </a:solidFill>
              </a:rPr>
              <a:t>Pete Seeger </a:t>
            </a:r>
            <a:r>
              <a:rPr lang="en-US" sz="1800" dirty="0"/>
              <a:t>(he, too, a white man….), </a:t>
            </a:r>
            <a:r>
              <a:rPr lang="en-US" sz="1800" dirty="0">
                <a:solidFill>
                  <a:srgbClr val="6B5680"/>
                </a:solidFill>
                <a:hlinkClick r:id="rId2">
                  <a:extLst>
                    <a:ext uri="{A12FA001-AC4F-418D-AE19-62706E023703}">
                      <ahyp:hlinkClr xmlns:ahyp="http://schemas.microsoft.com/office/drawing/2018/hyperlinkcolor" val="tx"/>
                    </a:ext>
                  </a:extLst>
                </a:hlinkClick>
              </a:rPr>
              <a:t>“</a:t>
            </a:r>
            <a:r>
              <a:rPr lang="en-US" sz="1800" dirty="0">
                <a:solidFill>
                  <a:srgbClr val="FF0000"/>
                </a:solidFill>
                <a:hlinkClick r:id="rId2">
                  <a:extLst>
                    <a:ext uri="{A12FA001-AC4F-418D-AE19-62706E023703}">
                      <ahyp:hlinkClr xmlns:ahyp="http://schemas.microsoft.com/office/drawing/2018/hyperlinkcolor" val="tx"/>
                    </a:ext>
                  </a:extLst>
                </a:hlinkClick>
              </a:rPr>
              <a:t>John Brown’s Body.”</a:t>
            </a:r>
            <a:endParaRPr lang="en-US" sz="1800" dirty="0">
              <a:solidFill>
                <a:srgbClr val="FF0000"/>
              </a:solidFill>
            </a:endParaRPr>
          </a:p>
        </p:txBody>
      </p:sp>
    </p:spTree>
    <p:extLst>
      <p:ext uri="{BB962C8B-B14F-4D97-AF65-F5344CB8AC3E}">
        <p14:creationId xmlns:p14="http://schemas.microsoft.com/office/powerpoint/2010/main" val="213533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920880" cy="1025782"/>
          </a:xfrm>
        </p:spPr>
        <p:txBody>
          <a:bodyPr>
            <a:normAutofit fontScale="90000"/>
          </a:bodyPr>
          <a:lstStyle/>
          <a:p>
            <a:pPr algn="ctr"/>
            <a:r>
              <a:rPr lang="en-US" b="1" dirty="0"/>
              <a:t>SLAVERY IN THE</a:t>
            </a:r>
            <a:br>
              <a:rPr lang="en-US" b="1" dirty="0"/>
            </a:br>
            <a:r>
              <a:rPr lang="en-US" b="1" dirty="0"/>
              <a:t>19</a:t>
            </a:r>
            <a:r>
              <a:rPr lang="en-US" b="1" baseline="30000" dirty="0"/>
              <a:t>TH</a:t>
            </a:r>
            <a:r>
              <a:rPr lang="en-US" b="1" dirty="0"/>
              <a:t> CENTURY</a:t>
            </a:r>
          </a:p>
        </p:txBody>
      </p:sp>
      <p:sp>
        <p:nvSpPr>
          <p:cNvPr id="3" name="Segnaposto contenuto 2"/>
          <p:cNvSpPr>
            <a:spLocks noGrp="1"/>
          </p:cNvSpPr>
          <p:nvPr>
            <p:ph idx="1"/>
          </p:nvPr>
        </p:nvSpPr>
        <p:spPr>
          <a:xfrm>
            <a:off x="1115616" y="1340768"/>
            <a:ext cx="7920880" cy="5328592"/>
          </a:xfrm>
        </p:spPr>
        <p:txBody>
          <a:bodyPr>
            <a:noAutofit/>
          </a:bodyPr>
          <a:lstStyle/>
          <a:p>
            <a:pPr marL="82296" indent="0">
              <a:spcBef>
                <a:spcPts val="0"/>
              </a:spcBef>
              <a:buNone/>
            </a:pPr>
            <a:r>
              <a:rPr lang="en-US" sz="2600" dirty="0"/>
              <a:t>More than 12 million Africans were shipped to the New World, and about 10 survived the Middle Passage. Only about 400,000 were transported directly from Africa to North America, starting in 1619, but their children and grandchildren were </a:t>
            </a:r>
            <a:r>
              <a:rPr lang="en-US" sz="2600" dirty="0">
                <a:solidFill>
                  <a:srgbClr val="FF0000"/>
                </a:solidFill>
              </a:rPr>
              <a:t>slaves from birth</a:t>
            </a:r>
            <a:r>
              <a:rPr lang="en-US" sz="2600" dirty="0"/>
              <a:t>.  After the transatlantic slave trade was banned in 1808, slavery in the USA did not diminish – quite the contrary: the masters pushed the </a:t>
            </a:r>
            <a:r>
              <a:rPr lang="en-US" sz="2600" dirty="0">
                <a:solidFill>
                  <a:srgbClr val="FF0000"/>
                </a:solidFill>
              </a:rPr>
              <a:t>“natural” reproduction of slaves</a:t>
            </a:r>
            <a:r>
              <a:rPr lang="en-US" sz="2600" dirty="0"/>
              <a:t>, even personally participating in it, and in 1860 the number of US slaves reached the peak of about 4 million.</a:t>
            </a:r>
          </a:p>
          <a:p>
            <a:pPr marL="82296" indent="0">
              <a:spcBef>
                <a:spcPts val="0"/>
              </a:spcBef>
              <a:buNone/>
            </a:pPr>
            <a:r>
              <a:rPr lang="en-US" sz="2600" dirty="0"/>
              <a:t>The larger the number of slaves, the harder the measures that were taken by the masters to control them…</a:t>
            </a:r>
          </a:p>
        </p:txBody>
      </p:sp>
    </p:spTree>
    <p:extLst>
      <p:ext uri="{BB962C8B-B14F-4D97-AF65-F5344CB8AC3E}">
        <p14:creationId xmlns:p14="http://schemas.microsoft.com/office/powerpoint/2010/main" val="208005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40683"/>
            <a:ext cx="3833190" cy="362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764" y="1700808"/>
            <a:ext cx="3748557" cy="3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922114"/>
          </a:xfrm>
        </p:spPr>
        <p:txBody>
          <a:bodyPr/>
          <a:lstStyle/>
          <a:p>
            <a:pPr algn="ctr"/>
            <a:r>
              <a:rPr lang="it-IT" b="1" dirty="0"/>
              <a:t>FORMS OF RESISTANCE</a:t>
            </a:r>
          </a:p>
        </p:txBody>
      </p:sp>
      <p:sp>
        <p:nvSpPr>
          <p:cNvPr id="3" name="Segnaposto contenuto 2"/>
          <p:cNvSpPr>
            <a:spLocks noGrp="1"/>
          </p:cNvSpPr>
          <p:nvPr>
            <p:ph idx="1"/>
          </p:nvPr>
        </p:nvSpPr>
        <p:spPr>
          <a:xfrm>
            <a:off x="1435608" y="1124744"/>
            <a:ext cx="7498080" cy="5544616"/>
          </a:xfrm>
        </p:spPr>
        <p:txBody>
          <a:bodyPr>
            <a:normAutofit fontScale="92500" lnSpcReduction="10000"/>
          </a:bodyPr>
          <a:lstStyle/>
          <a:p>
            <a:pPr marL="82296" indent="0">
              <a:buNone/>
            </a:pPr>
            <a:r>
              <a:rPr lang="en-US" dirty="0"/>
              <a:t>In order to survive their “social death” slaves used a number of strategies of resistance, besides trying to run to non-slave States –  from open </a:t>
            </a:r>
            <a:r>
              <a:rPr lang="en-US" dirty="0">
                <a:solidFill>
                  <a:srgbClr val="FF0000"/>
                </a:solidFill>
              </a:rPr>
              <a:t>armed rebellion </a:t>
            </a:r>
            <a:r>
              <a:rPr lang="en-US" dirty="0"/>
              <a:t>(</a:t>
            </a:r>
            <a:r>
              <a:rPr lang="en-US" dirty="0">
                <a:solidFill>
                  <a:srgbClr val="FF0000"/>
                </a:solidFill>
              </a:rPr>
              <a:t>Nat Turner’s revolt</a:t>
            </a:r>
            <a:r>
              <a:rPr lang="en-US" dirty="0"/>
              <a:t>, 1831) to devising hybrid cultural forms which on the surface only imitated white cultural formations,  like </a:t>
            </a:r>
            <a:r>
              <a:rPr lang="en-US" dirty="0">
                <a:solidFill>
                  <a:srgbClr val="FF0000"/>
                </a:solidFill>
              </a:rPr>
              <a:t>religious syncretism </a:t>
            </a:r>
            <a:r>
              <a:rPr lang="en-US" dirty="0"/>
              <a:t>(fusing Christian saints and African deities) and </a:t>
            </a:r>
            <a:r>
              <a:rPr lang="en-US" dirty="0">
                <a:solidFill>
                  <a:srgbClr val="FF0000"/>
                </a:solidFill>
              </a:rPr>
              <a:t>musical language</a:t>
            </a:r>
            <a:r>
              <a:rPr lang="en-US" dirty="0"/>
              <a:t>,</a:t>
            </a:r>
            <a:r>
              <a:rPr lang="en-US" b="1" dirty="0"/>
              <a:t> </a:t>
            </a:r>
            <a:r>
              <a:rPr lang="en-US" dirty="0"/>
              <a:t>which fused European and African harmonic, melodic and rhythmic structures,  and adapted biblical psalms to covertly express the slaves’ search for freedom (</a:t>
            </a:r>
            <a:r>
              <a:rPr lang="en-US" dirty="0">
                <a:solidFill>
                  <a:srgbClr val="FF0000"/>
                </a:solidFill>
              </a:rPr>
              <a:t>spirituals</a:t>
            </a:r>
            <a:r>
              <a:rPr lang="en-US" dirty="0"/>
              <a:t>).</a:t>
            </a:r>
          </a:p>
          <a:p>
            <a:endParaRPr lang="it-IT" dirty="0"/>
          </a:p>
        </p:txBody>
      </p:sp>
    </p:spTree>
    <p:extLst>
      <p:ext uri="{BB962C8B-B14F-4D97-AF65-F5344CB8AC3E}">
        <p14:creationId xmlns:p14="http://schemas.microsoft.com/office/powerpoint/2010/main" val="6890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778098"/>
          </a:xfrm>
        </p:spPr>
        <p:txBody>
          <a:bodyPr>
            <a:normAutofit fontScale="90000"/>
          </a:bodyPr>
          <a:lstStyle/>
          <a:p>
            <a:pPr algn="ctr"/>
            <a:r>
              <a:rPr lang="it-IT" b="1" dirty="0"/>
              <a:t>DOUBLE CONSCIOUSNESS</a:t>
            </a:r>
          </a:p>
        </p:txBody>
      </p:sp>
      <p:sp>
        <p:nvSpPr>
          <p:cNvPr id="3" name="Segnaposto contenuto 2"/>
          <p:cNvSpPr>
            <a:spLocks noGrp="1"/>
          </p:cNvSpPr>
          <p:nvPr>
            <p:ph idx="1"/>
          </p:nvPr>
        </p:nvSpPr>
        <p:spPr>
          <a:xfrm>
            <a:off x="1475656" y="1052736"/>
            <a:ext cx="7498080" cy="5616624"/>
          </a:xfrm>
        </p:spPr>
        <p:txBody>
          <a:bodyPr>
            <a:normAutofit lnSpcReduction="10000"/>
          </a:bodyPr>
          <a:lstStyle/>
          <a:p>
            <a:pPr marL="82296" indent="0">
              <a:buNone/>
            </a:pPr>
            <a:r>
              <a:rPr lang="en-US" dirty="0"/>
              <a:t>Being at the same time at the very </a:t>
            </a:r>
            <a:r>
              <a:rPr lang="en-US" dirty="0">
                <a:solidFill>
                  <a:srgbClr val="FF0000"/>
                </a:solidFill>
              </a:rPr>
              <a:t>heart of the socio-economic structure </a:t>
            </a:r>
            <a:r>
              <a:rPr lang="en-US" dirty="0"/>
              <a:t>(the free work of millions of slaves allowed American economy to grow very rapidly) and at the utmost </a:t>
            </a:r>
            <a:r>
              <a:rPr lang="en-US" dirty="0">
                <a:solidFill>
                  <a:srgbClr val="FF0000"/>
                </a:solidFill>
              </a:rPr>
              <a:t>margin of society and culture</a:t>
            </a:r>
            <a:r>
              <a:rPr lang="en-US" dirty="0"/>
              <a:t>, the African American was in fact given the perceptual power of double consciousness (</a:t>
            </a:r>
            <a:r>
              <a:rPr lang="en-US" dirty="0">
                <a:solidFill>
                  <a:srgbClr val="FF0000"/>
                </a:solidFill>
              </a:rPr>
              <a:t>W.E.B. Du Bois, </a:t>
            </a:r>
            <a:r>
              <a:rPr lang="en-US" i="1" dirty="0">
                <a:solidFill>
                  <a:srgbClr val="FF0000"/>
                </a:solidFill>
              </a:rPr>
              <a:t>The Souls of Black Folk</a:t>
            </a:r>
            <a:r>
              <a:rPr lang="en-US" dirty="0"/>
              <a:t>, 1903), constantly moving inside and outside American society, able to look at it both as one of its member and as external observer.</a:t>
            </a:r>
            <a:endParaRPr lang="it-IT" dirty="0"/>
          </a:p>
        </p:txBody>
      </p:sp>
    </p:spTree>
    <p:extLst>
      <p:ext uri="{BB962C8B-B14F-4D97-AF65-F5344CB8AC3E}">
        <p14:creationId xmlns:p14="http://schemas.microsoft.com/office/powerpoint/2010/main" val="94830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SIGNIFYING</a:t>
            </a:r>
          </a:p>
        </p:txBody>
      </p:sp>
      <p:sp>
        <p:nvSpPr>
          <p:cNvPr id="3" name="Segnaposto contenuto 2"/>
          <p:cNvSpPr>
            <a:spLocks noGrp="1"/>
          </p:cNvSpPr>
          <p:nvPr>
            <p:ph idx="1"/>
          </p:nvPr>
        </p:nvSpPr>
        <p:spPr/>
        <p:txBody>
          <a:bodyPr>
            <a:normAutofit/>
          </a:bodyPr>
          <a:lstStyle/>
          <a:p>
            <a:pPr marL="82296" indent="0">
              <a:buNone/>
            </a:pPr>
            <a:r>
              <a:rPr lang="en-US" dirty="0"/>
              <a:t>The African Americans’ double consciousness allowed them to use the “</a:t>
            </a:r>
            <a:r>
              <a:rPr lang="en-US" dirty="0">
                <a:solidFill>
                  <a:srgbClr val="FF0000"/>
                </a:solidFill>
              </a:rPr>
              <a:t>enemy’s language</a:t>
            </a:r>
            <a:r>
              <a:rPr lang="en-US" dirty="0"/>
              <a:t>” against itself through the practice of “signifying” (cf. </a:t>
            </a:r>
            <a:r>
              <a:rPr lang="en-US" dirty="0">
                <a:solidFill>
                  <a:srgbClr val="FF0000"/>
                </a:solidFill>
              </a:rPr>
              <a:t>Henry Louis Gates, Jr., </a:t>
            </a:r>
            <a:r>
              <a:rPr lang="en-US" i="1" dirty="0">
                <a:solidFill>
                  <a:srgbClr val="FF0000"/>
                </a:solidFill>
              </a:rPr>
              <a:t>The Signifying Monkey</a:t>
            </a:r>
            <a:r>
              <a:rPr lang="en-US" dirty="0"/>
              <a:t>, 1988) – that is, of using the codes of dominant culture but adding </a:t>
            </a:r>
            <a:r>
              <a:rPr lang="en-US" dirty="0">
                <a:solidFill>
                  <a:srgbClr val="FF0000"/>
                </a:solidFill>
              </a:rPr>
              <a:t>hidden sub-codes </a:t>
            </a:r>
            <a:r>
              <a:rPr lang="en-US" dirty="0"/>
              <a:t>understandable only by those who share the sub-codes (like in the case of spirituals).</a:t>
            </a:r>
            <a:endParaRPr lang="it-IT" dirty="0"/>
          </a:p>
        </p:txBody>
      </p:sp>
    </p:spTree>
    <p:extLst>
      <p:ext uri="{BB962C8B-B14F-4D97-AF65-F5344CB8AC3E}">
        <p14:creationId xmlns:p14="http://schemas.microsoft.com/office/powerpoint/2010/main" val="567685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942</TotalTime>
  <Words>4399</Words>
  <Application>Microsoft Office PowerPoint</Application>
  <PresentationFormat>Presentazione su schermo (4:3)</PresentationFormat>
  <Paragraphs>133</Paragraphs>
  <Slides>41</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41</vt:i4>
      </vt:variant>
    </vt:vector>
  </HeadingPairs>
  <TitlesOfParts>
    <vt:vector size="49" baseType="lpstr">
      <vt:lpstr>Arial</vt:lpstr>
      <vt:lpstr>Calibri</vt:lpstr>
      <vt:lpstr>Gill Sans MT</vt:lpstr>
      <vt:lpstr>Times New Roman</vt:lpstr>
      <vt:lpstr>Verdana</vt:lpstr>
      <vt:lpstr>Wingdings</vt:lpstr>
      <vt:lpstr>Wingdings 2</vt:lpstr>
      <vt:lpstr>Solstizio</vt:lpstr>
      <vt:lpstr>WILLIAM STYRON, THE CONFESSIONS OF NAT TURNER</vt:lpstr>
      <vt:lpstr>THE MEMORY OF SLAVERY</vt:lpstr>
      <vt:lpstr>BODY AND SPACE</vt:lpstr>
      <vt:lpstr>AN INFERIOR RACE</vt:lpstr>
      <vt:lpstr>SLAVERY IN THE 19TH CENTURY</vt:lpstr>
      <vt:lpstr>Presentazione standard di PowerPoint</vt:lpstr>
      <vt:lpstr>FORMS OF RESISTANCE</vt:lpstr>
      <vt:lpstr>DOUBLE CONSCIOUSNESS</vt:lpstr>
      <vt:lpstr>SIGNIFYING</vt:lpstr>
      <vt:lpstr>PSALMS AND SPIRITUALS</vt:lpstr>
      <vt:lpstr>Psalm 137 By the rivers of Babylon, there we sat down, yea, we wept, when we remembered Zion. We hanged our harps upon the willows in the midst thereof. For there they that carried us away captive required of us a song; and they that wasted us required of us mirth, saying, Sing us one of the songs of Zion. How shall we sing the Lord's song in a strange land? If I forget thee, O Jerusalem, let my right hand forget [her cunning]. If I do not remember thee, let my tongue cleave to the roof of my mouth; if I prefer not Jerusalem above my chief joy. Remember, O Lord, the children of Edom in the day of Jerusalem; who said, Rase it, rase it, even to the foundation thereof. O daughter of Babylon, who art to be destroyed; happy shall he be, that rewardeth thee as thou hast served us. Happy shall he be, that taketh and dasheth thy little ones against the stones. </vt:lpstr>
      <vt:lpstr>THE SLAVE NARRATIVE</vt:lpstr>
      <vt:lpstr>AFTER THE CIVIL WAR</vt:lpstr>
      <vt:lpstr>W.E.B. DU BOIS</vt:lpstr>
      <vt:lpstr>DU BOIS’S INTERSECTIONALISM</vt:lpstr>
      <vt:lpstr>THE BIRTH OF THE HARLEM RENAISSANCE</vt:lpstr>
      <vt:lpstr>HELLFIGHTERS’ PARADE</vt:lpstr>
      <vt:lpstr>A MIGRATION OF CULTURES</vt:lpstr>
      <vt:lpstr>SPIRITUALS AND GOSPELS</vt:lpstr>
      <vt:lpstr>THE BLUES</vt:lpstr>
      <vt:lpstr>THE JAZZ AGE</vt:lpstr>
      <vt:lpstr> “If you have to ask what jazz is, you’ll never understand” (Louis Armstrong)</vt:lpstr>
      <vt:lpstr>Presentazione standard di PowerPoint</vt:lpstr>
      <vt:lpstr>A MODERNIST MOVEMENT </vt:lpstr>
      <vt:lpstr>AFRICAN AMERICAN CULTURAL HERITAGE </vt:lpstr>
      <vt:lpstr>THE NEO-SLAVE NARRATIVE</vt:lpstr>
      <vt:lpstr>THE CONFESSIONS OF NAT TURNER</vt:lpstr>
      <vt:lpstr>AN ANTIRACIST RACIST NOVEL?</vt:lpstr>
      <vt:lpstr>THE GENESIS OF THE CONFESSIONS</vt:lpstr>
      <vt:lpstr>Presentazione standard di PowerPoint</vt:lpstr>
      <vt:lpstr>THE DEBATE WITH OSSIE DAVIS</vt:lpstr>
      <vt:lpstr>ANOTHER NAT TURNER</vt:lpstr>
      <vt:lpstr>ANOTHER BIRTH OF A NATION</vt:lpstr>
      <vt:lpstr>THE BIRTH OF A NATION (1915)</vt:lpstr>
      <vt:lpstr>Presentazione standard di PowerPoint</vt:lpstr>
      <vt:lpstr>DE ME FABULA NARRATUR…</vt:lpstr>
      <vt:lpstr>Presentazione standard di PowerPoint</vt:lpstr>
      <vt:lpstr>A “PECULIAR” HISTORICAL NOVEL</vt:lpstr>
      <vt:lpstr>“TRUE” CONFESSIONS?</vt:lpstr>
      <vt:lpstr>WHICH NAT TURNER?</vt:lpstr>
      <vt:lpstr>AFTER THE REBELLION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valerio.deangelis@unimc.it</cp:lastModifiedBy>
  <cp:revision>104</cp:revision>
  <dcterms:created xsi:type="dcterms:W3CDTF">2020-03-21T21:56:17Z</dcterms:created>
  <dcterms:modified xsi:type="dcterms:W3CDTF">2022-11-23T18:02:05Z</dcterms:modified>
</cp:coreProperties>
</file>