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C731A104-C188-47D0-A7A8-655AAC238510}"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731A104-C188-47D0-A7A8-655AAC238510}"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731A104-C188-47D0-A7A8-655AAC238510}"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5" name="Segnaposto data 4"/>
          <p:cNvSpPr>
            <a:spLocks noGrp="1"/>
          </p:cNvSpPr>
          <p:nvPr>
            <p:ph type="dt" sz="half" idx="10"/>
          </p:nvPr>
        </p:nvSpPr>
        <p:spPr/>
        <p:txBody>
          <a:bodyPr/>
          <a:lstStyle/>
          <a:p>
            <a:fld id="{2833C249-92BA-497B-B43A-7FAAEE613AA4}" type="datetimeFigureOut">
              <a:rPr lang="it-IT" smtClean="0"/>
              <a:pPr/>
              <a:t>11/03/2024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C731A104-C188-47D0-A7A8-655AAC238510}" type="slidenum">
              <a:rPr lang="it-IT" smtClean="0"/>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833C249-92BA-497B-B43A-7FAAEE613AA4}" type="datetimeFigureOut">
              <a:rPr lang="it-IT" smtClean="0"/>
              <a:pPr/>
              <a:t>11/03/2024</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731A104-C188-47D0-A7A8-655AAC238510}" type="slidenum">
              <a:rPr lang="it-IT" smtClean="0"/>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971600" y="836712"/>
            <a:ext cx="7413448" cy="2448272"/>
          </a:xfrm>
        </p:spPr>
        <p:txBody>
          <a:bodyPr>
            <a:normAutofit fontScale="90000"/>
          </a:bodyPr>
          <a:lstStyle/>
          <a:p>
            <a:r>
              <a:rPr lang="en-US" dirty="0"/>
              <a:t>Translating for the Stage and the Screen</a:t>
            </a:r>
            <a:br>
              <a:rPr lang="it-IT" dirty="0"/>
            </a:br>
            <a:endParaRPr lang="it-IT" dirty="0"/>
          </a:p>
        </p:txBody>
      </p:sp>
      <p:pic>
        <p:nvPicPr>
          <p:cNvPr id="5" name="Immagine 4" descr="Immagine che contiene video, schermata, cartone animato, interno&#10;&#10;Descrizione generata automaticamente">
            <a:extLst>
              <a:ext uri="{FF2B5EF4-FFF2-40B4-BE49-F238E27FC236}">
                <a16:creationId xmlns:a16="http://schemas.microsoft.com/office/drawing/2014/main" id="{E705AC8B-A622-D21D-AA83-6155905AA0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5432" y="2492896"/>
            <a:ext cx="7315200" cy="4114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0688"/>
            <a:ext cx="8229600" cy="720080"/>
          </a:xfrm>
        </p:spPr>
        <p:txBody>
          <a:bodyPr>
            <a:normAutofit fontScale="90000"/>
          </a:bodyPr>
          <a:lstStyle/>
          <a:p>
            <a:r>
              <a:rPr lang="it-IT" b="1" dirty="0">
                <a:solidFill>
                  <a:srgbClr val="3333CC"/>
                </a:solidFill>
              </a:rPr>
              <a:t>SUBTITLES</a:t>
            </a:r>
          </a:p>
        </p:txBody>
      </p:sp>
      <p:sp>
        <p:nvSpPr>
          <p:cNvPr id="3" name="Segnaposto contenuto 2"/>
          <p:cNvSpPr>
            <a:spLocks noGrp="1"/>
          </p:cNvSpPr>
          <p:nvPr>
            <p:ph idx="1"/>
          </p:nvPr>
        </p:nvSpPr>
        <p:spPr>
          <a:xfrm>
            <a:off x="179512" y="1340768"/>
            <a:ext cx="8712968" cy="5328592"/>
          </a:xfrm>
        </p:spPr>
        <p:txBody>
          <a:bodyPr>
            <a:noAutofit/>
          </a:bodyPr>
          <a:lstStyle/>
          <a:p>
            <a:r>
              <a:rPr lang="en-US" sz="2000" b="1" dirty="0">
                <a:solidFill>
                  <a:srgbClr val="3333CC"/>
                </a:solidFill>
              </a:rPr>
              <a:t>Subtitles</a:t>
            </a:r>
            <a:r>
              <a:rPr lang="en-US" sz="2000" dirty="0"/>
              <a:t> are </a:t>
            </a:r>
            <a:r>
              <a:rPr lang="en-US" sz="2000" b="1" dirty="0">
                <a:solidFill>
                  <a:srgbClr val="3333CC"/>
                </a:solidFill>
              </a:rPr>
              <a:t>captions</a:t>
            </a:r>
            <a:r>
              <a:rPr lang="en-US" sz="2000" dirty="0"/>
              <a:t> displayed at the bottom of a cinema or television screen (sometimes also above or below the theater stage) that translate or transcribe the dialogue or narrative. They are the words printed or superimposed on a film in a foreign language in order to translate what is being said on the soundtrack. Subtitling can be defined as the translation of the spoken (or written) source film text into a written target text which is added onto the images of the original product. </a:t>
            </a:r>
          </a:p>
          <a:p>
            <a:r>
              <a:rPr lang="en-US" sz="2000" dirty="0"/>
              <a:t>Subtitles can be categorized into three types. Those appearing at the beginning of the film include the film title, director, leading actor(s), or actress(</a:t>
            </a:r>
            <a:r>
              <a:rPr lang="en-US" sz="2000" dirty="0" err="1"/>
              <a:t>es</a:t>
            </a:r>
            <a:r>
              <a:rPr lang="en-US" sz="2000" dirty="0"/>
              <a:t>) and major production members, and are called “</a:t>
            </a:r>
            <a:r>
              <a:rPr lang="en-US" sz="2000" b="1" dirty="0">
                <a:solidFill>
                  <a:srgbClr val="3333CC"/>
                </a:solidFill>
              </a:rPr>
              <a:t>open credit titles</a:t>
            </a:r>
            <a:r>
              <a:rPr lang="en-US" sz="2000" dirty="0"/>
              <a:t>”; those appearing after the main feature film include detailed cast and production members, sponsors and many other production information, and are usually called “</a:t>
            </a:r>
            <a:r>
              <a:rPr lang="en-US" sz="2000" b="1" dirty="0">
                <a:solidFill>
                  <a:srgbClr val="3333CC"/>
                </a:solidFill>
              </a:rPr>
              <a:t>end credit titles</a:t>
            </a:r>
            <a:r>
              <a:rPr lang="en-US" sz="2000" dirty="0"/>
              <a:t>”; the other subtitles cover the main feature film and are called “</a:t>
            </a:r>
            <a:r>
              <a:rPr lang="en-US" sz="2000" b="1" dirty="0">
                <a:solidFill>
                  <a:srgbClr val="3333CC"/>
                </a:solidFill>
              </a:rPr>
              <a:t>main subtitles</a:t>
            </a:r>
            <a:r>
              <a:rPr lang="en-US" sz="2000" dirty="0"/>
              <a:t>”.</a:t>
            </a:r>
          </a:p>
          <a:p>
            <a:r>
              <a:rPr lang="en-US" sz="2000" dirty="0"/>
              <a:t>According to specific functions in the entire film, main subtitles can be further categorized into </a:t>
            </a:r>
            <a:r>
              <a:rPr lang="en-US" sz="2000" b="1" dirty="0">
                <a:solidFill>
                  <a:srgbClr val="3333CC"/>
                </a:solidFill>
              </a:rPr>
              <a:t>spoken subtitles</a:t>
            </a:r>
            <a:r>
              <a:rPr lang="en-US" sz="2000" dirty="0">
                <a:solidFill>
                  <a:srgbClr val="3333CC"/>
                </a:solidFill>
              </a:rPr>
              <a:t>, </a:t>
            </a:r>
            <a:r>
              <a:rPr lang="en-US" sz="2000" b="1" dirty="0">
                <a:solidFill>
                  <a:srgbClr val="3333CC"/>
                </a:solidFill>
              </a:rPr>
              <a:t>subtitles for music</a:t>
            </a:r>
            <a:r>
              <a:rPr lang="en-US" sz="2000" dirty="0">
                <a:solidFill>
                  <a:srgbClr val="3333CC"/>
                </a:solidFill>
              </a:rPr>
              <a:t>, </a:t>
            </a:r>
            <a:r>
              <a:rPr lang="en-US" sz="2000" b="1" dirty="0">
                <a:solidFill>
                  <a:srgbClr val="3333CC"/>
                </a:solidFill>
              </a:rPr>
              <a:t>graphical subtitles</a:t>
            </a:r>
            <a:r>
              <a:rPr lang="en-US" sz="2000" dirty="0"/>
              <a:t>, etc. (also consider that some viewers can be audibly impaired).</a:t>
            </a:r>
            <a:endParaRPr lang="it-IT"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33CC"/>
                </a:solidFill>
              </a:rPr>
              <a:t>DUBBING VS SUBTITLING</a:t>
            </a:r>
          </a:p>
        </p:txBody>
      </p:sp>
      <p:sp>
        <p:nvSpPr>
          <p:cNvPr id="3" name="Segnaposto contenuto 2"/>
          <p:cNvSpPr>
            <a:spLocks noGrp="1"/>
          </p:cNvSpPr>
          <p:nvPr>
            <p:ph idx="1"/>
          </p:nvPr>
        </p:nvSpPr>
        <p:spPr/>
        <p:txBody>
          <a:bodyPr>
            <a:normAutofit/>
          </a:bodyPr>
          <a:lstStyle/>
          <a:p>
            <a:r>
              <a:rPr lang="en-US" dirty="0"/>
              <a:t>Dubbing modifies the source </a:t>
            </a:r>
            <a:r>
              <a:rPr lang="en-US" i="1" dirty="0"/>
              <a:t>aural</a:t>
            </a:r>
            <a:r>
              <a:rPr lang="en-US" dirty="0"/>
              <a:t> text to a large extent and thus makes it familiar to the target audience through </a:t>
            </a:r>
            <a:r>
              <a:rPr lang="en-US" b="1" dirty="0">
                <a:solidFill>
                  <a:srgbClr val="3333CC"/>
                </a:solidFill>
              </a:rPr>
              <a:t>domestication</a:t>
            </a:r>
            <a:r>
              <a:rPr lang="en-US" dirty="0"/>
              <a:t>. Its aim is to make the audience feel as if they were listening to actors actually speaking the target language.</a:t>
            </a:r>
          </a:p>
          <a:p>
            <a:r>
              <a:rPr lang="en-US" dirty="0"/>
              <a:t>Subtitling is the form that alters the source text to the least possible extent and enable the target audience to experience the foreign and be aware of its “</a:t>
            </a:r>
            <a:r>
              <a:rPr lang="en-US" b="1" dirty="0">
                <a:solidFill>
                  <a:srgbClr val="3333CC"/>
                </a:solidFill>
              </a:rPr>
              <a:t>foreignness</a:t>
            </a:r>
            <a:r>
              <a:rPr lang="en-US" dirty="0"/>
              <a:t>.” But it changes the </a:t>
            </a:r>
            <a:r>
              <a:rPr lang="en-US" i="1" dirty="0"/>
              <a:t>visual</a:t>
            </a:r>
            <a:r>
              <a:rPr lang="en-US" dirty="0"/>
              <a:t> text and it may alter its reception.</a:t>
            </a:r>
            <a:endParaRPr lang="it-IT" dirty="0"/>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33CC"/>
                </a:solidFill>
              </a:rPr>
              <a:t>SYNCHRONIES</a:t>
            </a:r>
          </a:p>
        </p:txBody>
      </p:sp>
      <p:sp>
        <p:nvSpPr>
          <p:cNvPr id="3" name="Segnaposto contenuto 2"/>
          <p:cNvSpPr>
            <a:spLocks noGrp="1"/>
          </p:cNvSpPr>
          <p:nvPr>
            <p:ph idx="1"/>
          </p:nvPr>
        </p:nvSpPr>
        <p:spPr/>
        <p:txBody>
          <a:bodyPr>
            <a:normAutofit fontScale="92500" lnSpcReduction="10000"/>
          </a:bodyPr>
          <a:lstStyle/>
          <a:p>
            <a:r>
              <a:rPr lang="en-US" b="1" dirty="0">
                <a:solidFill>
                  <a:srgbClr val="3333CC"/>
                </a:solidFill>
              </a:rPr>
              <a:t>Synchrony of time</a:t>
            </a:r>
            <a:r>
              <a:rPr lang="en-US" dirty="0"/>
              <a:t>: agreement in time of different signals that communicate a unit of information.</a:t>
            </a:r>
            <a:endParaRPr lang="it-IT" dirty="0"/>
          </a:p>
          <a:p>
            <a:r>
              <a:rPr lang="en-US" b="1" dirty="0">
                <a:solidFill>
                  <a:srgbClr val="3333CC"/>
                </a:solidFill>
              </a:rPr>
              <a:t>Spatial synchrony</a:t>
            </a:r>
            <a:r>
              <a:rPr lang="en-US" dirty="0"/>
              <a:t>: the signals occupy neither more nor less space than that which corresponds to them.</a:t>
            </a:r>
            <a:endParaRPr lang="it-IT" dirty="0"/>
          </a:p>
          <a:p>
            <a:r>
              <a:rPr lang="en-US" b="1" dirty="0">
                <a:solidFill>
                  <a:srgbClr val="3333CC"/>
                </a:solidFill>
              </a:rPr>
              <a:t>Content synchrony</a:t>
            </a:r>
            <a:r>
              <a:rPr lang="en-US" dirty="0"/>
              <a:t>: the meanings transmitted by different signals contradict neither each other nor the whole message.</a:t>
            </a:r>
            <a:endParaRPr lang="it-IT" dirty="0"/>
          </a:p>
          <a:p>
            <a:r>
              <a:rPr lang="en-US" b="1" dirty="0">
                <a:solidFill>
                  <a:srgbClr val="3333CC"/>
                </a:solidFill>
              </a:rPr>
              <a:t>Phonetic synchrony</a:t>
            </a:r>
            <a:r>
              <a:rPr lang="en-US" dirty="0"/>
              <a:t>: synchrony of sound signals of spoken dialogue with the visible speech movements on the screen.</a:t>
            </a:r>
            <a:endParaRPr lang="it-IT" dirty="0"/>
          </a:p>
          <a:p>
            <a:r>
              <a:rPr lang="en-US" b="1" dirty="0">
                <a:solidFill>
                  <a:srgbClr val="3333CC"/>
                </a:solidFill>
              </a:rPr>
              <a:t>Character synchrony</a:t>
            </a:r>
            <a:r>
              <a:rPr lang="en-US" dirty="0"/>
              <a:t>: the harmony between the image of the character and his or her voice and words.</a:t>
            </a:r>
            <a:endParaRPr lang="it-IT" dirty="0"/>
          </a:p>
          <a:p>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33CC"/>
                </a:solidFill>
              </a:rPr>
              <a:t>LIP SYNCHRONIZATION</a:t>
            </a:r>
          </a:p>
        </p:txBody>
      </p:sp>
      <p:sp>
        <p:nvSpPr>
          <p:cNvPr id="3" name="Segnaposto contenuto 2"/>
          <p:cNvSpPr>
            <a:spLocks noGrp="1"/>
          </p:cNvSpPr>
          <p:nvPr>
            <p:ph idx="1"/>
          </p:nvPr>
        </p:nvSpPr>
        <p:spPr>
          <a:xfrm>
            <a:off x="107504" y="2060848"/>
            <a:ext cx="8928992" cy="4464496"/>
          </a:xfrm>
        </p:spPr>
        <p:txBody>
          <a:bodyPr>
            <a:normAutofit fontScale="85000" lnSpcReduction="20000"/>
          </a:bodyPr>
          <a:lstStyle/>
          <a:p>
            <a:r>
              <a:rPr lang="en-US" b="1" dirty="0">
                <a:solidFill>
                  <a:srgbClr val="3333CC"/>
                </a:solidFill>
              </a:rPr>
              <a:t>Lip synchronization</a:t>
            </a:r>
            <a:r>
              <a:rPr lang="en-US" dirty="0">
                <a:solidFill>
                  <a:srgbClr val="3333CC"/>
                </a:solidFill>
              </a:rPr>
              <a:t> </a:t>
            </a:r>
            <a:r>
              <a:rPr lang="en-US" dirty="0"/>
              <a:t>is usually seen as the strongest constraint in dubbing. The script translator modifies each utterance in order to match it with the lip movements of the person seen on the screen. Indeed it is difficult to find target language words to match the lip movements in the source text. If translation aims at conveying the general tone of each scene rather than locating meaning in each sentence, there will be more freedom to find appropriate words for lip synchronization. There should also be a strict equivalence of extra-linguistic features of voice, especially gender and age. Other markers of speech such as personality, class and ethnicity are most difficult because these features are not universally available or comparable (for example, it is virtually impossible to find an Italian equivalent for an African American English accent). Another requirement is the compatibility of the </a:t>
            </a:r>
            <a:r>
              <a:rPr lang="en-US" dirty="0" err="1"/>
              <a:t>dubber’s</a:t>
            </a:r>
            <a:r>
              <a:rPr lang="en-US" dirty="0"/>
              <a:t> voice with the facial and body expressions, such as pause, stress and gesture, visible on the screen.</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924712"/>
          </a:xfrm>
        </p:spPr>
        <p:txBody>
          <a:bodyPr>
            <a:normAutofit fontScale="90000"/>
          </a:bodyPr>
          <a:lstStyle/>
          <a:p>
            <a:r>
              <a:rPr lang="it-IT" b="1" dirty="0">
                <a:solidFill>
                  <a:srgbClr val="3333CC"/>
                </a:solidFill>
              </a:rPr>
              <a:t>THE CONSTRAINTS OF SUBTITLING</a:t>
            </a:r>
          </a:p>
        </p:txBody>
      </p:sp>
      <p:sp>
        <p:nvSpPr>
          <p:cNvPr id="3" name="Segnaposto contenuto 2"/>
          <p:cNvSpPr>
            <a:spLocks noGrp="1"/>
          </p:cNvSpPr>
          <p:nvPr>
            <p:ph idx="1"/>
          </p:nvPr>
        </p:nvSpPr>
        <p:spPr>
          <a:xfrm>
            <a:off x="179512" y="1935480"/>
            <a:ext cx="8712968" cy="4733880"/>
          </a:xfrm>
        </p:spPr>
        <p:txBody>
          <a:bodyPr>
            <a:normAutofit fontScale="92500"/>
          </a:bodyPr>
          <a:lstStyle/>
          <a:p>
            <a:r>
              <a:rPr lang="en-US" sz="3200" dirty="0"/>
              <a:t>The ideal in </a:t>
            </a:r>
            <a:r>
              <a:rPr lang="en-US" sz="3200" b="1" dirty="0">
                <a:solidFill>
                  <a:srgbClr val="3333CC"/>
                </a:solidFill>
              </a:rPr>
              <a:t>subtitling</a:t>
            </a:r>
            <a:r>
              <a:rPr lang="en-US" sz="3200" dirty="0"/>
              <a:t> is to translate each utterance in full, and display it synchronically with the spoken words on the screen. However, the medium imposes serious constraints on full text translation. Subtitles can only occupy the space of at most two/three lines at the lower part of the screen, but each subtitle should be able to accommodate a satisfactory portion of the (translated) spoken text and minimize the need for original text reduction and omission.</a:t>
            </a:r>
            <a:endParaRPr lang="it-IT" sz="3200" dirty="0"/>
          </a:p>
          <a:p>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33CC"/>
                </a:solidFill>
              </a:rPr>
              <a:t>TIME AND SUBTITLES</a:t>
            </a:r>
          </a:p>
        </p:txBody>
      </p:sp>
      <p:sp>
        <p:nvSpPr>
          <p:cNvPr id="3" name="Segnaposto contenuto 2"/>
          <p:cNvSpPr>
            <a:spLocks noGrp="1"/>
          </p:cNvSpPr>
          <p:nvPr>
            <p:ph idx="1"/>
          </p:nvPr>
        </p:nvSpPr>
        <p:spPr/>
        <p:txBody>
          <a:bodyPr>
            <a:normAutofit lnSpcReduction="10000"/>
          </a:bodyPr>
          <a:lstStyle/>
          <a:p>
            <a:r>
              <a:rPr lang="en-US" sz="3600" dirty="0"/>
              <a:t>The time of presentation of subtitles is dictated by a) the </a:t>
            </a:r>
            <a:r>
              <a:rPr lang="en-US" sz="3600" b="1" dirty="0">
                <a:solidFill>
                  <a:srgbClr val="3333CC"/>
                </a:solidFill>
              </a:rPr>
              <a:t>duration of the utterance in the original version</a:t>
            </a:r>
            <a:r>
              <a:rPr lang="en-US" sz="3600" dirty="0"/>
              <a:t>; b) the </a:t>
            </a:r>
            <a:r>
              <a:rPr lang="en-US" sz="3600" b="1" dirty="0">
                <a:solidFill>
                  <a:srgbClr val="3333CC"/>
                </a:solidFill>
              </a:rPr>
              <a:t>reading speed of the audience</a:t>
            </a:r>
            <a:r>
              <a:rPr lang="en-US" sz="3600" dirty="0"/>
              <a:t>; c) the </a:t>
            </a:r>
            <a:r>
              <a:rPr lang="en-US" sz="3600" b="1" dirty="0">
                <a:solidFill>
                  <a:srgbClr val="3333CC"/>
                </a:solidFill>
              </a:rPr>
              <a:t>visual information</a:t>
            </a:r>
            <a:r>
              <a:rPr lang="en-US" sz="3600" dirty="0">
                <a:solidFill>
                  <a:srgbClr val="3333CC"/>
                </a:solidFill>
              </a:rPr>
              <a:t> </a:t>
            </a:r>
            <a:r>
              <a:rPr lang="en-US" sz="3600" dirty="0"/>
              <a:t>given on the screen, which also needs to be perceived clearly by the viewers; and d) the </a:t>
            </a:r>
            <a:r>
              <a:rPr lang="en-US" sz="3600" b="1" dirty="0">
                <a:solidFill>
                  <a:srgbClr val="3333CC"/>
                </a:solidFill>
              </a:rPr>
              <a:t>editing style</a:t>
            </a:r>
            <a:r>
              <a:rPr lang="en-US" sz="3600" dirty="0">
                <a:solidFill>
                  <a:srgbClr val="3333CC"/>
                </a:solidFill>
              </a:rPr>
              <a:t> </a:t>
            </a:r>
            <a:r>
              <a:rPr lang="en-US" sz="3600" dirty="0"/>
              <a:t>adopted in the film</a:t>
            </a:r>
            <a:r>
              <a:rPr lang="en-US" dirty="0"/>
              <a:t>. </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33CC"/>
                </a:solidFill>
              </a:rPr>
              <a:t>TRANSLATING ORALITY</a:t>
            </a:r>
          </a:p>
        </p:txBody>
      </p:sp>
      <p:sp>
        <p:nvSpPr>
          <p:cNvPr id="3" name="Segnaposto contenuto 2"/>
          <p:cNvSpPr>
            <a:spLocks noGrp="1"/>
          </p:cNvSpPr>
          <p:nvPr>
            <p:ph idx="1"/>
          </p:nvPr>
        </p:nvSpPr>
        <p:spPr/>
        <p:txBody>
          <a:bodyPr>
            <a:normAutofit/>
          </a:bodyPr>
          <a:lstStyle/>
          <a:p>
            <a:r>
              <a:rPr lang="en-US" dirty="0"/>
              <a:t>Nearly all the languages in film are </a:t>
            </a:r>
            <a:r>
              <a:rPr lang="en-US" b="1" dirty="0">
                <a:solidFill>
                  <a:srgbClr val="3333CC"/>
                </a:solidFill>
              </a:rPr>
              <a:t>colloquial languages</a:t>
            </a:r>
            <a:r>
              <a:rPr lang="en-US" dirty="0">
                <a:solidFill>
                  <a:srgbClr val="3333CC"/>
                </a:solidFill>
              </a:rPr>
              <a:t> </a:t>
            </a:r>
            <a:r>
              <a:rPr lang="en-US" dirty="0"/>
              <a:t>in forms of either </a:t>
            </a:r>
            <a:r>
              <a:rPr lang="en-US" b="1" dirty="0">
                <a:solidFill>
                  <a:srgbClr val="3333CC"/>
                </a:solidFill>
              </a:rPr>
              <a:t>monologue</a:t>
            </a:r>
            <a:r>
              <a:rPr lang="en-US" dirty="0"/>
              <a:t> or </a:t>
            </a:r>
            <a:r>
              <a:rPr lang="en-US" b="1" dirty="0">
                <a:solidFill>
                  <a:srgbClr val="3333CC"/>
                </a:solidFill>
              </a:rPr>
              <a:t>dialogue</a:t>
            </a:r>
            <a:r>
              <a:rPr lang="en-US" dirty="0"/>
              <a:t>. Thus </a:t>
            </a:r>
            <a:r>
              <a:rPr lang="en-US" b="1" dirty="0" err="1">
                <a:solidFill>
                  <a:srgbClr val="3333CC"/>
                </a:solidFill>
              </a:rPr>
              <a:t>orality</a:t>
            </a:r>
            <a:r>
              <a:rPr lang="en-US" dirty="0"/>
              <a:t> is the priority in film translation. High degree of </a:t>
            </a:r>
            <a:r>
              <a:rPr lang="en-US" b="1" dirty="0">
                <a:solidFill>
                  <a:srgbClr val="3333CC"/>
                </a:solidFill>
              </a:rPr>
              <a:t>parallelism</a:t>
            </a:r>
            <a:r>
              <a:rPr lang="en-US" dirty="0"/>
              <a:t>, the loose </a:t>
            </a:r>
            <a:r>
              <a:rPr lang="en-US" b="1" dirty="0">
                <a:solidFill>
                  <a:srgbClr val="3333CC"/>
                </a:solidFill>
              </a:rPr>
              <a:t>paratactic sentence structure</a:t>
            </a:r>
            <a:r>
              <a:rPr lang="en-US" dirty="0"/>
              <a:t>, the </a:t>
            </a:r>
            <a:r>
              <a:rPr lang="en-US" b="1" dirty="0">
                <a:solidFill>
                  <a:srgbClr val="3333CC"/>
                </a:solidFill>
              </a:rPr>
              <a:t>predominance of</a:t>
            </a:r>
            <a:r>
              <a:rPr lang="en-US" dirty="0">
                <a:solidFill>
                  <a:srgbClr val="3333CC"/>
                </a:solidFill>
              </a:rPr>
              <a:t> </a:t>
            </a:r>
            <a:r>
              <a:rPr lang="en-US" b="1" dirty="0">
                <a:solidFill>
                  <a:srgbClr val="3333CC"/>
                </a:solidFill>
              </a:rPr>
              <a:t>coordination</a:t>
            </a:r>
            <a:r>
              <a:rPr lang="en-US" dirty="0">
                <a:solidFill>
                  <a:srgbClr val="3333CC"/>
                </a:solidFill>
              </a:rPr>
              <a:t> </a:t>
            </a:r>
            <a:r>
              <a:rPr lang="en-US" dirty="0"/>
              <a:t>and the </a:t>
            </a:r>
            <a:r>
              <a:rPr lang="en-US" b="1" dirty="0">
                <a:solidFill>
                  <a:srgbClr val="3333CC"/>
                </a:solidFill>
              </a:rPr>
              <a:t>paucity of subordination</a:t>
            </a:r>
            <a:r>
              <a:rPr lang="en-US" dirty="0">
                <a:solidFill>
                  <a:srgbClr val="3333CC"/>
                </a:solidFill>
              </a:rPr>
              <a:t> </a:t>
            </a:r>
            <a:r>
              <a:rPr lang="en-US" dirty="0"/>
              <a:t>are found to be characteristic of unplanned spoken discourse. Translated speech should be as natural as possible. The actors should be “</a:t>
            </a:r>
            <a:r>
              <a:rPr lang="en-US" b="1" dirty="0">
                <a:solidFill>
                  <a:srgbClr val="3333CC"/>
                </a:solidFill>
              </a:rPr>
              <a:t>speaking in the target language</a:t>
            </a:r>
            <a:r>
              <a:rPr lang="en-US" dirty="0"/>
              <a:t>” just as naturally as the audiences do.</a:t>
            </a:r>
            <a:endParaRPr lang="it-IT" dirty="0"/>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1152128"/>
          </a:xfrm>
        </p:spPr>
        <p:txBody>
          <a:bodyPr/>
          <a:lstStyle/>
          <a:p>
            <a:r>
              <a:rPr lang="it-IT" b="1" dirty="0">
                <a:solidFill>
                  <a:srgbClr val="3333CC"/>
                </a:solidFill>
              </a:rPr>
              <a:t>DRAMATIC ECONOMY</a:t>
            </a:r>
          </a:p>
        </p:txBody>
      </p:sp>
      <p:sp>
        <p:nvSpPr>
          <p:cNvPr id="3" name="Segnaposto contenuto 2"/>
          <p:cNvSpPr>
            <a:spLocks noGrp="1"/>
          </p:cNvSpPr>
          <p:nvPr>
            <p:ph idx="1"/>
          </p:nvPr>
        </p:nvSpPr>
        <p:spPr>
          <a:xfrm>
            <a:off x="0" y="1556792"/>
            <a:ext cx="9144000" cy="5040560"/>
          </a:xfrm>
        </p:spPr>
        <p:txBody>
          <a:bodyPr>
            <a:noAutofit/>
          </a:bodyPr>
          <a:lstStyle/>
          <a:p>
            <a:pPr>
              <a:buNone/>
            </a:pPr>
            <a:r>
              <a:rPr lang="en-GB" sz="1900" b="1" dirty="0" err="1">
                <a:solidFill>
                  <a:srgbClr val="3333CC"/>
                </a:solidFill>
              </a:rPr>
              <a:t>Tadeusz</a:t>
            </a:r>
            <a:r>
              <a:rPr lang="en-GB" sz="1900" b="1" dirty="0">
                <a:solidFill>
                  <a:srgbClr val="3333CC"/>
                </a:solidFill>
              </a:rPr>
              <a:t> </a:t>
            </a:r>
            <a:r>
              <a:rPr lang="en-GB" sz="1900" b="1" dirty="0" err="1">
                <a:solidFill>
                  <a:srgbClr val="3333CC"/>
                </a:solidFill>
              </a:rPr>
              <a:t>Kowzan</a:t>
            </a:r>
            <a:r>
              <a:rPr lang="en-GB" sz="1900" dirty="0"/>
              <a:t>: distinction between </a:t>
            </a:r>
            <a:r>
              <a:rPr lang="en-GB" sz="1900" b="1" dirty="0">
                <a:solidFill>
                  <a:srgbClr val="3333CC"/>
                </a:solidFill>
              </a:rPr>
              <a:t>natural and artificial signs</a:t>
            </a:r>
            <a:r>
              <a:rPr lang="en-GB" sz="1900" dirty="0"/>
              <a:t>.</a:t>
            </a:r>
          </a:p>
          <a:p>
            <a:pPr>
              <a:buNone/>
            </a:pPr>
            <a:r>
              <a:rPr lang="en-GB" sz="1900" dirty="0"/>
              <a:t>In literature natural signs may acquire a metaphorical meaning (as in the so-called “</a:t>
            </a:r>
            <a:r>
              <a:rPr lang="en-GB" sz="1900" b="1" dirty="0">
                <a:solidFill>
                  <a:srgbClr val="3333CC"/>
                </a:solidFill>
              </a:rPr>
              <a:t>pathetic fallacy</a:t>
            </a:r>
            <a:r>
              <a:rPr lang="en-GB" sz="1900" dirty="0"/>
              <a:t>”), but this metaphorical dimension is exalted in </a:t>
            </a:r>
            <a:r>
              <a:rPr lang="en-GB" sz="1900" dirty="0" err="1"/>
              <a:t>theater</a:t>
            </a:r>
            <a:r>
              <a:rPr lang="en-GB" sz="1900" dirty="0"/>
              <a:t>, where each sign that in real life is simply a manifestation of nature is in itself artificial, because it must be reproduced through some kind of artificial trick. This means that </a:t>
            </a:r>
            <a:r>
              <a:rPr lang="en-GB" sz="1900" i="1" dirty="0"/>
              <a:t>everything</a:t>
            </a:r>
            <a:r>
              <a:rPr lang="en-GB" sz="1900" dirty="0"/>
              <a:t> in theatrical representation is artificially meaningful.</a:t>
            </a:r>
          </a:p>
          <a:p>
            <a:pPr>
              <a:buNone/>
            </a:pPr>
            <a:r>
              <a:rPr lang="en-GB" sz="1900" dirty="0"/>
              <a:t>In written literature the author may try to offer the reader the so-called </a:t>
            </a:r>
            <a:r>
              <a:rPr lang="en-GB" sz="1900" b="1" i="1" dirty="0" err="1">
                <a:solidFill>
                  <a:srgbClr val="3333CC"/>
                </a:solidFill>
              </a:rPr>
              <a:t>effet</a:t>
            </a:r>
            <a:r>
              <a:rPr lang="en-GB" sz="1900" b="1" i="1" dirty="0">
                <a:solidFill>
                  <a:srgbClr val="3333CC"/>
                </a:solidFill>
              </a:rPr>
              <a:t> de </a:t>
            </a:r>
            <a:r>
              <a:rPr lang="en-GB" sz="1900" b="1" i="1" dirty="0" err="1">
                <a:solidFill>
                  <a:srgbClr val="3333CC"/>
                </a:solidFill>
              </a:rPr>
              <a:t>réel</a:t>
            </a:r>
            <a:r>
              <a:rPr lang="en-GB" sz="1900" dirty="0">
                <a:solidFill>
                  <a:srgbClr val="3333CC"/>
                </a:solidFill>
              </a:rPr>
              <a:t> </a:t>
            </a:r>
            <a:r>
              <a:rPr lang="en-GB" sz="1900" dirty="0"/>
              <a:t>(Barthes), the illusion that what he or she is reading is “real.” In </a:t>
            </a:r>
            <a:r>
              <a:rPr lang="en-GB" sz="1900" dirty="0" err="1"/>
              <a:t>theater</a:t>
            </a:r>
            <a:r>
              <a:rPr lang="en-GB" sz="1900" dirty="0"/>
              <a:t> we are instead always totally aware that everything is artificial, and that everything is meaningful </a:t>
            </a:r>
            <a:r>
              <a:rPr lang="en-GB" sz="1900" i="1" dirty="0"/>
              <a:t>per se</a:t>
            </a:r>
            <a:r>
              <a:rPr lang="en-GB" sz="1900" dirty="0"/>
              <a:t>, because if the author or the director has chosen to put a certain object or to recreate a certain natural phenomenon this </a:t>
            </a:r>
            <a:r>
              <a:rPr lang="en-GB" sz="1900" i="1" dirty="0"/>
              <a:t>must</a:t>
            </a:r>
            <a:r>
              <a:rPr lang="en-GB" sz="1900" dirty="0"/>
              <a:t> be meaningful, according to the rules of what we may call “</a:t>
            </a:r>
            <a:r>
              <a:rPr lang="en-GB" sz="1900" b="1" dirty="0">
                <a:solidFill>
                  <a:srgbClr val="3333CC"/>
                </a:solidFill>
              </a:rPr>
              <a:t>dramatic economy</a:t>
            </a:r>
            <a:r>
              <a:rPr lang="en-GB" sz="1900" b="1" dirty="0"/>
              <a:t>.</a:t>
            </a:r>
            <a:r>
              <a:rPr lang="en-GB" sz="1900" dirty="0"/>
              <a:t>”</a:t>
            </a:r>
          </a:p>
          <a:p>
            <a:pPr>
              <a:buNone/>
            </a:pPr>
            <a:r>
              <a:rPr lang="en-GB" sz="1900" dirty="0"/>
              <a:t>Anton Chekov once said (referring to narrative – but he was a dramatist…): “</a:t>
            </a:r>
            <a:r>
              <a:rPr lang="en-US" sz="1900" dirty="0"/>
              <a:t>If you say in the first chapter that there is a rifle hanging on the wall, in the second or third chapter it absolutely must go off. If it’s not going to be fired, it shouldn’t be hanging there” (this rule is known as “</a:t>
            </a:r>
            <a:r>
              <a:rPr lang="en-US" sz="1900" b="1" dirty="0">
                <a:solidFill>
                  <a:srgbClr val="3333CC"/>
                </a:solidFill>
              </a:rPr>
              <a:t>Chekhov’s gun</a:t>
            </a:r>
            <a:r>
              <a:rPr lang="en-US" sz="1900" dirty="0"/>
              <a:t>”).</a:t>
            </a:r>
            <a:endParaRPr lang="it-IT"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a:bodyPr>
          <a:lstStyle/>
          <a:p>
            <a:r>
              <a:rPr lang="it-IT" sz="3600" b="1" dirty="0">
                <a:solidFill>
                  <a:srgbClr val="3333CC"/>
                </a:solidFill>
              </a:rPr>
              <a:t>KOWZAN’S DRAMATIC SIGN SYSTEMS</a:t>
            </a:r>
          </a:p>
        </p:txBody>
      </p:sp>
      <p:graphicFrame>
        <p:nvGraphicFramePr>
          <p:cNvPr id="4" name="Segnaposto contenuto 3"/>
          <p:cNvGraphicFramePr>
            <a:graphicFrameLocks noGrp="1"/>
          </p:cNvGraphicFramePr>
          <p:nvPr>
            <p:ph idx="1"/>
          </p:nvPr>
        </p:nvGraphicFramePr>
        <p:xfrm>
          <a:off x="457200" y="1935160"/>
          <a:ext cx="8291262" cy="4014119"/>
        </p:xfrm>
        <a:graphic>
          <a:graphicData uri="http://schemas.openxmlformats.org/drawingml/2006/table">
            <a:tbl>
              <a:tblPr firstRow="1" bandRow="1">
                <a:tableStyleId>{5C22544A-7EE6-4342-B048-85BDC9FD1C3A}</a:tableStyleId>
              </a:tblPr>
              <a:tblGrid>
                <a:gridCol w="1381877">
                  <a:extLst>
                    <a:ext uri="{9D8B030D-6E8A-4147-A177-3AD203B41FA5}">
                      <a16:colId xmlns:a16="http://schemas.microsoft.com/office/drawing/2014/main" val="20000"/>
                    </a:ext>
                  </a:extLst>
                </a:gridCol>
                <a:gridCol w="1381877">
                  <a:extLst>
                    <a:ext uri="{9D8B030D-6E8A-4147-A177-3AD203B41FA5}">
                      <a16:colId xmlns:a16="http://schemas.microsoft.com/office/drawing/2014/main" val="20001"/>
                    </a:ext>
                  </a:extLst>
                </a:gridCol>
                <a:gridCol w="1381877">
                  <a:extLst>
                    <a:ext uri="{9D8B030D-6E8A-4147-A177-3AD203B41FA5}">
                      <a16:colId xmlns:a16="http://schemas.microsoft.com/office/drawing/2014/main" val="20002"/>
                    </a:ext>
                  </a:extLst>
                </a:gridCol>
                <a:gridCol w="1381877">
                  <a:extLst>
                    <a:ext uri="{9D8B030D-6E8A-4147-A177-3AD203B41FA5}">
                      <a16:colId xmlns:a16="http://schemas.microsoft.com/office/drawing/2014/main" val="20003"/>
                    </a:ext>
                  </a:extLst>
                </a:gridCol>
                <a:gridCol w="1381877">
                  <a:extLst>
                    <a:ext uri="{9D8B030D-6E8A-4147-A177-3AD203B41FA5}">
                      <a16:colId xmlns:a16="http://schemas.microsoft.com/office/drawing/2014/main" val="20004"/>
                    </a:ext>
                  </a:extLst>
                </a:gridCol>
                <a:gridCol w="1381877">
                  <a:extLst>
                    <a:ext uri="{9D8B030D-6E8A-4147-A177-3AD203B41FA5}">
                      <a16:colId xmlns:a16="http://schemas.microsoft.com/office/drawing/2014/main" val="20005"/>
                    </a:ext>
                  </a:extLst>
                </a:gridCol>
              </a:tblGrid>
              <a:tr h="681643">
                <a:tc>
                  <a:txBody>
                    <a:bodyPr/>
                    <a:lstStyle/>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dirty="0">
                          <a:latin typeface="Book Antiqua"/>
                          <a:ea typeface="Times New Roman"/>
                          <a:cs typeface="Times New Roman"/>
                        </a:rPr>
                        <a:t>1. word</a:t>
                      </a:r>
                      <a:endParaRPr lang="it-IT" sz="1200" dirty="0">
                        <a:latin typeface="Courier"/>
                        <a:ea typeface="Times New Roman"/>
                        <a:cs typeface="Times New Roman"/>
                      </a:endParaRPr>
                    </a:p>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dirty="0">
                          <a:latin typeface="Book Antiqua"/>
                          <a:ea typeface="Times New Roman"/>
                          <a:cs typeface="Times New Roman"/>
                        </a:rPr>
                        <a:t>2. tone</a:t>
                      </a:r>
                      <a:endParaRPr lang="it-IT" sz="1200" dirty="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spoken text</a:t>
                      </a:r>
                      <a:endParaRPr lang="it-IT" sz="1200">
                        <a:latin typeface="Courier"/>
                        <a:ea typeface="Times New Roman"/>
                        <a:cs typeface="Times New Roman"/>
                      </a:endParaRPr>
                    </a:p>
                  </a:txBody>
                  <a:tcPr marL="68580" marR="68580" marT="0" marB="0"/>
                </a:tc>
                <a:tc rowSpan="3">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 </a:t>
                      </a:r>
                      <a:endParaRPr lang="it-IT" sz="1200">
                        <a:latin typeface="Courier"/>
                        <a:ea typeface="Times New Roman"/>
                        <a:cs typeface="Times New Roman"/>
                      </a:endParaRPr>
                    </a:p>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 </a:t>
                      </a:r>
                      <a:endParaRPr lang="it-IT" sz="1200">
                        <a:latin typeface="Courier"/>
                        <a:ea typeface="Times New Roman"/>
                        <a:cs typeface="Times New Roman"/>
                      </a:endParaRPr>
                    </a:p>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 </a:t>
                      </a:r>
                      <a:endParaRPr lang="it-IT" sz="1200">
                        <a:latin typeface="Courier"/>
                        <a:ea typeface="Times New Roman"/>
                        <a:cs typeface="Times New Roman"/>
                      </a:endParaRPr>
                    </a:p>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actor</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auditive signs</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time</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auditive signs- (actor)</a:t>
                      </a:r>
                      <a:endParaRPr lang="it-IT" sz="1200">
                        <a:latin typeface="Courier"/>
                        <a:ea typeface="Times New Roman"/>
                        <a:cs typeface="Times New Roman"/>
                      </a:endParaRPr>
                    </a:p>
                  </a:txBody>
                  <a:tcPr marL="68580" marR="68580" marT="0" marB="0"/>
                </a:tc>
                <a:extLst>
                  <a:ext uri="{0D108BD9-81ED-4DB2-BD59-A6C34878D82A}">
                    <a16:rowId xmlns:a16="http://schemas.microsoft.com/office/drawing/2014/main" val="10000"/>
                  </a:ext>
                </a:extLst>
              </a:tr>
              <a:tr h="807873">
                <a:tc>
                  <a:txBody>
                    <a:bodyPr/>
                    <a:lstStyle/>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3. mime</a:t>
                      </a:r>
                      <a:endParaRPr lang="it-IT" sz="1200">
                        <a:latin typeface="Courier"/>
                        <a:ea typeface="Times New Roman"/>
                        <a:cs typeface="Times New Roman"/>
                      </a:endParaRPr>
                    </a:p>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4. gesture</a:t>
                      </a:r>
                      <a:endParaRPr lang="it-IT" sz="1200">
                        <a:latin typeface="Courier"/>
                        <a:ea typeface="Times New Roman"/>
                        <a:cs typeface="Times New Roman"/>
                      </a:endParaRPr>
                    </a:p>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5. movement</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expression of the body</a:t>
                      </a:r>
                      <a:endParaRPr lang="it-IT" sz="1200">
                        <a:latin typeface="Courier"/>
                        <a:ea typeface="Times New Roman"/>
                        <a:cs typeface="Times New Roman"/>
                      </a:endParaRPr>
                    </a:p>
                  </a:txBody>
                  <a:tcPr marL="68580" marR="68580" marT="0" marB="0"/>
                </a:tc>
                <a:tc vMerge="1">
                  <a:txBody>
                    <a:bodyPr/>
                    <a:lstStyle/>
                    <a:p>
                      <a:endParaRPr lang="it-IT"/>
                    </a:p>
                  </a:txBody>
                  <a:tcPr/>
                </a:tc>
                <a:tc rowSpan="3">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 </a:t>
                      </a:r>
                      <a:endParaRPr lang="it-IT" sz="1200">
                        <a:latin typeface="Courier"/>
                        <a:ea typeface="Times New Roman"/>
                        <a:cs typeface="Times New Roman"/>
                      </a:endParaRPr>
                    </a:p>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 </a:t>
                      </a:r>
                      <a:endParaRPr lang="it-IT" sz="1200">
                        <a:latin typeface="Courier"/>
                        <a:ea typeface="Times New Roman"/>
                        <a:cs typeface="Times New Roman"/>
                      </a:endParaRPr>
                    </a:p>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visual signs</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space and time</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visual signs - (actor)</a:t>
                      </a:r>
                      <a:endParaRPr lang="it-IT" sz="1200">
                        <a:latin typeface="Courier"/>
                        <a:ea typeface="Times New Roman"/>
                        <a:cs typeface="Times New Roman"/>
                      </a:endParaRPr>
                    </a:p>
                  </a:txBody>
                  <a:tcPr marL="68580" marR="68580" marT="0" marB="0"/>
                </a:tc>
                <a:extLst>
                  <a:ext uri="{0D108BD9-81ED-4DB2-BD59-A6C34878D82A}">
                    <a16:rowId xmlns:a16="http://schemas.microsoft.com/office/drawing/2014/main" val="10001"/>
                  </a:ext>
                </a:extLst>
              </a:tr>
              <a:tr h="807873">
                <a:tc>
                  <a:txBody>
                    <a:bodyPr/>
                    <a:lstStyle/>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6. make-up</a:t>
                      </a:r>
                      <a:endParaRPr lang="it-IT" sz="1200">
                        <a:latin typeface="Courier"/>
                        <a:ea typeface="Times New Roman"/>
                        <a:cs typeface="Times New Roman"/>
                      </a:endParaRPr>
                    </a:p>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7. hairstyle</a:t>
                      </a:r>
                      <a:endParaRPr lang="it-IT" sz="1200">
                        <a:latin typeface="Courier"/>
                        <a:ea typeface="Times New Roman"/>
                        <a:cs typeface="Times New Roman"/>
                      </a:endParaRPr>
                    </a:p>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8. costume</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actor's external appearance</a:t>
                      </a:r>
                      <a:endParaRPr lang="it-IT" sz="1200">
                        <a:latin typeface="Courier"/>
                        <a:ea typeface="Times New Roman"/>
                        <a:cs typeface="Times New Roman"/>
                      </a:endParaRPr>
                    </a:p>
                  </a:txBody>
                  <a:tcPr marL="68580" marR="68580" marT="0" marB="0"/>
                </a:tc>
                <a:tc vMerge="1">
                  <a:txBody>
                    <a:bodyPr/>
                    <a:lstStyle/>
                    <a:p>
                      <a:endParaRPr lang="it-IT"/>
                    </a:p>
                  </a:txBody>
                  <a:tcPr/>
                </a:tc>
                <a:tc vMerge="1">
                  <a:txBody>
                    <a:bodyPr/>
                    <a:lstStyle/>
                    <a:p>
                      <a:endParaRPr lang="it-IT"/>
                    </a:p>
                  </a:txBody>
                  <a:tcPr/>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space</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visual signs - (actor)</a:t>
                      </a:r>
                      <a:endParaRPr lang="it-IT" sz="1200">
                        <a:latin typeface="Courier"/>
                        <a:ea typeface="Times New Roman"/>
                        <a:cs typeface="Times New Roman"/>
                      </a:endParaRPr>
                    </a:p>
                  </a:txBody>
                  <a:tcPr marL="68580" marR="68580" marT="0" marB="0"/>
                </a:tc>
                <a:extLst>
                  <a:ext uri="{0D108BD9-81ED-4DB2-BD59-A6C34878D82A}">
                    <a16:rowId xmlns:a16="http://schemas.microsoft.com/office/drawing/2014/main" val="10002"/>
                  </a:ext>
                </a:extLst>
              </a:tr>
              <a:tr h="807873">
                <a:tc>
                  <a:txBody>
                    <a:bodyPr/>
                    <a:lstStyle/>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9. props</a:t>
                      </a:r>
                      <a:endParaRPr lang="it-IT" sz="1200">
                        <a:latin typeface="Courier"/>
                        <a:ea typeface="Times New Roman"/>
                        <a:cs typeface="Times New Roman"/>
                      </a:endParaRPr>
                    </a:p>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10. decor</a:t>
                      </a:r>
                      <a:endParaRPr lang="it-IT" sz="1200">
                        <a:latin typeface="Courier"/>
                        <a:ea typeface="Times New Roman"/>
                        <a:cs typeface="Times New Roman"/>
                      </a:endParaRPr>
                    </a:p>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11. lighting</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appearance of the stage</a:t>
                      </a:r>
                      <a:endParaRPr lang="it-IT" sz="1200">
                        <a:latin typeface="Courier"/>
                        <a:ea typeface="Times New Roman"/>
                        <a:cs typeface="Times New Roman"/>
                      </a:endParaRPr>
                    </a:p>
                  </a:txBody>
                  <a:tcPr marL="68580" marR="68580" marT="0" marB="0"/>
                </a:tc>
                <a:tc rowSpan="2">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 </a:t>
                      </a:r>
                      <a:endParaRPr lang="it-IT" sz="1200">
                        <a:latin typeface="Courier"/>
                        <a:ea typeface="Times New Roman"/>
                        <a:cs typeface="Times New Roman"/>
                      </a:endParaRPr>
                    </a:p>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 </a:t>
                      </a:r>
                      <a:endParaRPr lang="it-IT" sz="1200">
                        <a:latin typeface="Courier"/>
                        <a:ea typeface="Times New Roman"/>
                        <a:cs typeface="Times New Roman"/>
                      </a:endParaRPr>
                    </a:p>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outside the actor</a:t>
                      </a:r>
                      <a:endParaRPr lang="it-IT" sz="1200">
                        <a:latin typeface="Courier"/>
                        <a:ea typeface="Times New Roman"/>
                        <a:cs typeface="Times New Roman"/>
                      </a:endParaRPr>
                    </a:p>
                  </a:txBody>
                  <a:tcPr marL="68580" marR="68580" marT="0" marB="0"/>
                </a:tc>
                <a:tc vMerge="1">
                  <a:txBody>
                    <a:bodyPr/>
                    <a:lstStyle/>
                    <a:p>
                      <a:endParaRPr lang="it-IT"/>
                    </a:p>
                  </a:txBody>
                  <a:tcPr/>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space and time</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visual signs - (outside the actor)</a:t>
                      </a:r>
                      <a:endParaRPr lang="it-IT" sz="1200">
                        <a:latin typeface="Courier"/>
                        <a:ea typeface="Times New Roman"/>
                        <a:cs typeface="Times New Roman"/>
                      </a:endParaRPr>
                    </a:p>
                  </a:txBody>
                  <a:tcPr marL="68580" marR="68580" marT="0" marB="0"/>
                </a:tc>
                <a:extLst>
                  <a:ext uri="{0D108BD9-81ED-4DB2-BD59-A6C34878D82A}">
                    <a16:rowId xmlns:a16="http://schemas.microsoft.com/office/drawing/2014/main" val="10003"/>
                  </a:ext>
                </a:extLst>
              </a:tr>
              <a:tr h="908857">
                <a:tc>
                  <a:txBody>
                    <a:bodyPr/>
                    <a:lstStyle/>
                    <a:p>
                      <a:pP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12. music</a:t>
                      </a:r>
                      <a:endParaRPr lang="it-IT" sz="1200">
                        <a:latin typeface="Courier"/>
                        <a:ea typeface="Times New Roman"/>
                        <a:cs typeface="Times New Roman"/>
                      </a:endParaRPr>
                    </a:p>
                    <a:p>
                      <a:pPr marL="270510" indent="-270510">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13. sound effects</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inarticulate sounds</a:t>
                      </a:r>
                      <a:endParaRPr lang="it-IT" sz="1200">
                        <a:latin typeface="Courier"/>
                        <a:ea typeface="Times New Roman"/>
                        <a:cs typeface="Times New Roman"/>
                      </a:endParaRPr>
                    </a:p>
                  </a:txBody>
                  <a:tcPr marL="68580" marR="68580" marT="0" marB="0"/>
                </a:tc>
                <a:tc vMerge="1">
                  <a:txBody>
                    <a:bodyPr/>
                    <a:lstStyle/>
                    <a:p>
                      <a:endParaRPr lang="it-IT"/>
                    </a:p>
                  </a:txBody>
                  <a:tcPr/>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auditive signs</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a:latin typeface="Book Antiqua"/>
                          <a:ea typeface="Times New Roman"/>
                          <a:cs typeface="Times New Roman"/>
                        </a:rPr>
                        <a:t>time</a:t>
                      </a:r>
                      <a:endParaRPr lang="it-IT" sz="1200">
                        <a:latin typeface="Courier"/>
                        <a:ea typeface="Times New Roman"/>
                        <a:cs typeface="Times New Roman"/>
                      </a:endParaRPr>
                    </a:p>
                  </a:txBody>
                  <a:tcPr marL="68580" marR="68580" marT="0" marB="0"/>
                </a:tc>
                <a:tc>
                  <a:txBody>
                    <a:bodyPr/>
                    <a:lstStyle/>
                    <a:p>
                      <a:pPr algn="ctr">
                        <a:spcBef>
                          <a:spcPts val="200"/>
                        </a:spcBef>
                        <a:spcAft>
                          <a:spcPts val="2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200" dirty="0" err="1">
                          <a:latin typeface="Book Antiqua"/>
                          <a:ea typeface="Times New Roman"/>
                          <a:cs typeface="Times New Roman"/>
                        </a:rPr>
                        <a:t>auditive</a:t>
                      </a:r>
                      <a:r>
                        <a:rPr lang="en-US" sz="1200" dirty="0">
                          <a:latin typeface="Book Antiqua"/>
                          <a:ea typeface="Times New Roman"/>
                          <a:cs typeface="Times New Roman"/>
                        </a:rPr>
                        <a:t> signs - (</a:t>
                      </a:r>
                      <a:r>
                        <a:rPr lang="en-US" sz="1200" dirty="0" err="1">
                          <a:latin typeface="Book Antiqua"/>
                          <a:ea typeface="Times New Roman"/>
                          <a:cs typeface="Times New Roman"/>
                        </a:rPr>
                        <a:t>outisde</a:t>
                      </a:r>
                      <a:r>
                        <a:rPr lang="en-US" sz="1200" dirty="0">
                          <a:latin typeface="Book Antiqua"/>
                          <a:ea typeface="Times New Roman"/>
                          <a:cs typeface="Times New Roman"/>
                        </a:rPr>
                        <a:t> the actor)</a:t>
                      </a:r>
                      <a:endParaRPr lang="it-IT" sz="1200" dirty="0">
                        <a:latin typeface="Courier"/>
                        <a:ea typeface="Times New Roman"/>
                        <a:cs typeface="Times New Roman"/>
                      </a:endParaRPr>
                    </a:p>
                  </a:txBody>
                  <a:tcPr marL="68580" marR="68580" marT="0" marB="0"/>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33CC"/>
                </a:solidFill>
              </a:rPr>
              <a:t>TEXT AND STAGE</a:t>
            </a:r>
          </a:p>
        </p:txBody>
      </p:sp>
      <p:sp>
        <p:nvSpPr>
          <p:cNvPr id="3" name="Segnaposto contenuto 2"/>
          <p:cNvSpPr>
            <a:spLocks noGrp="1"/>
          </p:cNvSpPr>
          <p:nvPr>
            <p:ph idx="1"/>
          </p:nvPr>
        </p:nvSpPr>
        <p:spPr/>
        <p:txBody>
          <a:bodyPr>
            <a:normAutofit lnSpcReduction="10000"/>
          </a:bodyPr>
          <a:lstStyle/>
          <a:p>
            <a:r>
              <a:rPr lang="en-US" b="1" dirty="0">
                <a:solidFill>
                  <a:srgbClr val="3333CC"/>
                </a:solidFill>
              </a:rPr>
              <a:t>Roman </a:t>
            </a:r>
            <a:r>
              <a:rPr lang="en-US" b="1" dirty="0" err="1">
                <a:solidFill>
                  <a:srgbClr val="3333CC"/>
                </a:solidFill>
              </a:rPr>
              <a:t>Ingarden</a:t>
            </a:r>
            <a:r>
              <a:rPr lang="en-US" dirty="0"/>
              <a:t>: </a:t>
            </a:r>
            <a:r>
              <a:rPr lang="en-US" b="1" i="1" dirty="0" err="1">
                <a:solidFill>
                  <a:srgbClr val="3333CC"/>
                </a:solidFill>
              </a:rPr>
              <a:t>Nebentext</a:t>
            </a:r>
            <a:r>
              <a:rPr lang="en-US" dirty="0"/>
              <a:t> (the part of the text containing the stage directions) </a:t>
            </a:r>
            <a:r>
              <a:rPr lang="en-US" dirty="0" err="1"/>
              <a:t>vs</a:t>
            </a:r>
            <a:r>
              <a:rPr lang="en-US" dirty="0"/>
              <a:t> </a:t>
            </a:r>
            <a:r>
              <a:rPr lang="en-US" b="1" i="1" dirty="0" err="1">
                <a:solidFill>
                  <a:srgbClr val="3333CC"/>
                </a:solidFill>
              </a:rPr>
              <a:t>Haupttext</a:t>
            </a:r>
            <a:r>
              <a:rPr lang="en-US" dirty="0"/>
              <a:t> (the main body of the text): their combination creates a </a:t>
            </a:r>
            <a:r>
              <a:rPr lang="en-US" b="1" dirty="0" err="1">
                <a:solidFill>
                  <a:srgbClr val="3333CC"/>
                </a:solidFill>
              </a:rPr>
              <a:t>proairetic</a:t>
            </a:r>
            <a:r>
              <a:rPr lang="en-US" b="1" dirty="0"/>
              <a:t> </a:t>
            </a:r>
            <a:r>
              <a:rPr lang="en-US" dirty="0"/>
              <a:t>function, insofar as it determines the course of dramatic action.</a:t>
            </a:r>
          </a:p>
          <a:p>
            <a:r>
              <a:rPr lang="en-US" dirty="0"/>
              <a:t>While the written text is </a:t>
            </a:r>
            <a:r>
              <a:rPr lang="en-US" i="1" dirty="0"/>
              <a:t>one</a:t>
            </a:r>
            <a:r>
              <a:rPr lang="en-US" dirty="0"/>
              <a:t> text, and is based on the </a:t>
            </a:r>
            <a:r>
              <a:rPr lang="en-US" b="1" dirty="0">
                <a:solidFill>
                  <a:srgbClr val="3333CC"/>
                </a:solidFill>
              </a:rPr>
              <a:t>diegetic</a:t>
            </a:r>
            <a:r>
              <a:rPr lang="en-US" dirty="0"/>
              <a:t> function, the play as represented on the stage in only one of the virtually infinite possibilities of its enacting, and is based on the </a:t>
            </a:r>
            <a:r>
              <a:rPr lang="en-US" b="1" dirty="0">
                <a:solidFill>
                  <a:srgbClr val="3333CC"/>
                </a:solidFill>
              </a:rPr>
              <a:t>mimetic</a:t>
            </a:r>
            <a:r>
              <a:rPr lang="en-US" dirty="0"/>
              <a:t> function – that is, on </a:t>
            </a:r>
            <a:r>
              <a:rPr lang="en-US" b="1" dirty="0">
                <a:solidFill>
                  <a:srgbClr val="3333CC"/>
                </a:solidFill>
              </a:rPr>
              <a:t>imitation</a:t>
            </a:r>
            <a:r>
              <a:rPr lang="en-US" dirty="0"/>
              <a:t>, on one of the many ways in which it is possible to </a:t>
            </a:r>
            <a:r>
              <a:rPr lang="en-US" i="1" dirty="0"/>
              <a:t>imitate</a:t>
            </a:r>
            <a:r>
              <a:rPr lang="en-US" dirty="0"/>
              <a:t> what is written.</a:t>
            </a:r>
            <a:endParaRPr lang="it-IT" dirty="0"/>
          </a:p>
          <a:p>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852704"/>
          </a:xfrm>
        </p:spPr>
        <p:txBody>
          <a:bodyPr>
            <a:normAutofit fontScale="90000"/>
          </a:bodyPr>
          <a:lstStyle/>
          <a:p>
            <a:r>
              <a:rPr lang="it-IT" b="1" dirty="0">
                <a:solidFill>
                  <a:srgbClr val="3333CC"/>
                </a:solidFill>
              </a:rPr>
              <a:t>TRANSLATING PERFORMABILITY</a:t>
            </a:r>
          </a:p>
        </p:txBody>
      </p:sp>
      <p:sp>
        <p:nvSpPr>
          <p:cNvPr id="3" name="Segnaposto contenuto 2"/>
          <p:cNvSpPr>
            <a:spLocks noGrp="1"/>
          </p:cNvSpPr>
          <p:nvPr>
            <p:ph idx="1"/>
          </p:nvPr>
        </p:nvSpPr>
        <p:spPr>
          <a:xfrm>
            <a:off x="457200" y="1772816"/>
            <a:ext cx="8229600" cy="4551784"/>
          </a:xfrm>
        </p:spPr>
        <p:txBody>
          <a:bodyPr>
            <a:normAutofit fontScale="85000" lnSpcReduction="10000"/>
          </a:bodyPr>
          <a:lstStyle/>
          <a:p>
            <a:r>
              <a:rPr lang="en-US" dirty="0"/>
              <a:t>In translating a play the translator must always bear in mind the fact that the written text will eventually become a “</a:t>
            </a:r>
            <a:r>
              <a:rPr lang="en-US" b="1" dirty="0">
                <a:solidFill>
                  <a:srgbClr val="3333CC"/>
                </a:solidFill>
              </a:rPr>
              <a:t>visual</a:t>
            </a:r>
            <a:r>
              <a:rPr lang="en-US" dirty="0"/>
              <a:t>” and “</a:t>
            </a:r>
            <a:r>
              <a:rPr lang="en-US" b="1" dirty="0">
                <a:solidFill>
                  <a:srgbClr val="3333CC"/>
                </a:solidFill>
              </a:rPr>
              <a:t>aural</a:t>
            </a:r>
            <a:r>
              <a:rPr lang="en-US" dirty="0"/>
              <a:t>” text. Of course, there is a difference in attitude when the translator must create a text in the target language that is intended only for a readership (the dominant criteria would be those of </a:t>
            </a:r>
            <a:r>
              <a:rPr lang="en-US" b="1" dirty="0">
                <a:solidFill>
                  <a:srgbClr val="3333CC"/>
                </a:solidFill>
              </a:rPr>
              <a:t>readability</a:t>
            </a:r>
            <a:r>
              <a:rPr lang="en-US" dirty="0"/>
              <a:t>), and when instead he or she must create a text to be specifically used by director and players (here the criteria would be those of “</a:t>
            </a:r>
            <a:r>
              <a:rPr lang="en-US" b="1" dirty="0" err="1">
                <a:solidFill>
                  <a:srgbClr val="3333CC"/>
                </a:solidFill>
              </a:rPr>
              <a:t>performability</a:t>
            </a:r>
            <a:r>
              <a:rPr lang="en-US" dirty="0"/>
              <a:t>”). </a:t>
            </a:r>
          </a:p>
          <a:p>
            <a:r>
              <a:rPr lang="en-US" dirty="0"/>
              <a:t>The translator must always be aware that, while the written text can be read and re-read, and thus the reader may try to understand more clearly what at the first reading may have looked obscure, </a:t>
            </a:r>
            <a:r>
              <a:rPr lang="en-US" b="1" dirty="0">
                <a:solidFill>
                  <a:srgbClr val="3333CC"/>
                </a:solidFill>
              </a:rPr>
              <a:t>the performed text exists only </a:t>
            </a:r>
            <a:r>
              <a:rPr lang="en-US" b="1" i="1" dirty="0">
                <a:solidFill>
                  <a:srgbClr val="3333CC"/>
                </a:solidFill>
              </a:rPr>
              <a:t>once</a:t>
            </a:r>
            <a:r>
              <a:rPr lang="en-US" dirty="0"/>
              <a:t>, in an unrepeatable and </a:t>
            </a:r>
            <a:r>
              <a:rPr lang="en-US" dirty="0" err="1"/>
              <a:t>unretrievable</a:t>
            </a:r>
            <a:r>
              <a:rPr lang="en-US" dirty="0"/>
              <a:t> stretch of time – thus, it must be immediately understandable.</a:t>
            </a:r>
            <a:endParaRPr lang="it-IT" dirty="0"/>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33CC"/>
                </a:solidFill>
              </a:rPr>
              <a:t>THE TRANSLATION OF </a:t>
            </a:r>
            <a:r>
              <a:rPr lang="it-IT" b="1" i="1" dirty="0">
                <a:solidFill>
                  <a:srgbClr val="3333CC"/>
                </a:solidFill>
              </a:rPr>
              <a:t>REALIA</a:t>
            </a:r>
          </a:p>
        </p:txBody>
      </p:sp>
      <p:sp>
        <p:nvSpPr>
          <p:cNvPr id="3" name="Segnaposto contenuto 2"/>
          <p:cNvSpPr>
            <a:spLocks noGrp="1"/>
          </p:cNvSpPr>
          <p:nvPr>
            <p:ph idx="1"/>
          </p:nvPr>
        </p:nvSpPr>
        <p:spPr/>
        <p:txBody>
          <a:bodyPr>
            <a:normAutofit lnSpcReduction="10000"/>
          </a:bodyPr>
          <a:lstStyle/>
          <a:p>
            <a:r>
              <a:rPr lang="en-US" dirty="0"/>
              <a:t>One of the main problems of dramatic translation resides in the translation of </a:t>
            </a:r>
            <a:r>
              <a:rPr lang="en-US" b="1" i="1" dirty="0" err="1">
                <a:solidFill>
                  <a:srgbClr val="3333CC"/>
                </a:solidFill>
              </a:rPr>
              <a:t>realia</a:t>
            </a:r>
            <a:r>
              <a:rPr lang="en-US" dirty="0"/>
              <a:t>. The director might use culturally meaningful physical objects on the stage, but in some cases they could be unintelligible for most of the target audience. This explains why in many cases the Italian translations of foreign dramatic texts, when brought onto the stage, substitute the culturally meaningful </a:t>
            </a:r>
            <a:r>
              <a:rPr lang="en-US" i="1" dirty="0" err="1"/>
              <a:t>realia</a:t>
            </a:r>
            <a:r>
              <a:rPr lang="en-US" dirty="0"/>
              <a:t> of the foreign culture with </a:t>
            </a:r>
            <a:r>
              <a:rPr lang="en-US" i="1" dirty="0" err="1"/>
              <a:t>realia</a:t>
            </a:r>
            <a:r>
              <a:rPr lang="en-US" dirty="0"/>
              <a:t> that are meaningful for </a:t>
            </a:r>
            <a:r>
              <a:rPr lang="en-US" i="1" dirty="0"/>
              <a:t>our own</a:t>
            </a:r>
            <a:r>
              <a:rPr lang="en-US" dirty="0"/>
              <a:t> culture, or into </a:t>
            </a:r>
            <a:r>
              <a:rPr lang="en-US" b="1" dirty="0">
                <a:solidFill>
                  <a:srgbClr val="3333CC"/>
                </a:solidFill>
              </a:rPr>
              <a:t>“neutral” objects</a:t>
            </a:r>
            <a:r>
              <a:rPr lang="en-US" dirty="0">
                <a:solidFill>
                  <a:srgbClr val="3333CC"/>
                </a:solidFill>
              </a:rPr>
              <a:t> </a:t>
            </a:r>
            <a:r>
              <a:rPr lang="en-US" dirty="0"/>
              <a:t>(objects that have the same meaning in more or less every culture), or simply erase them.</a:t>
            </a:r>
            <a:endParaRPr lang="it-IT" dirty="0"/>
          </a:p>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852704"/>
          </a:xfrm>
        </p:spPr>
        <p:txBody>
          <a:bodyPr/>
          <a:lstStyle/>
          <a:p>
            <a:r>
              <a:rPr lang="it-IT" b="1" dirty="0">
                <a:solidFill>
                  <a:srgbClr val="3333CC"/>
                </a:solidFill>
              </a:rPr>
              <a:t>TRANSLATING MOVIES</a:t>
            </a:r>
          </a:p>
        </p:txBody>
      </p:sp>
      <p:sp>
        <p:nvSpPr>
          <p:cNvPr id="3" name="Segnaposto contenuto 2"/>
          <p:cNvSpPr>
            <a:spLocks noGrp="1"/>
          </p:cNvSpPr>
          <p:nvPr>
            <p:ph idx="1"/>
          </p:nvPr>
        </p:nvSpPr>
        <p:spPr>
          <a:xfrm>
            <a:off x="179512" y="1700808"/>
            <a:ext cx="8784976" cy="4968552"/>
          </a:xfrm>
        </p:spPr>
        <p:txBody>
          <a:bodyPr>
            <a:normAutofit fontScale="70000" lnSpcReduction="20000"/>
          </a:bodyPr>
          <a:lstStyle/>
          <a:p>
            <a:r>
              <a:rPr lang="en-US" dirty="0"/>
              <a:t>Even more than drama, film is a </a:t>
            </a:r>
            <a:r>
              <a:rPr lang="en-US" b="1" dirty="0">
                <a:solidFill>
                  <a:srgbClr val="3333CC"/>
                </a:solidFill>
              </a:rPr>
              <a:t>multimedia</a:t>
            </a:r>
            <a:r>
              <a:rPr lang="en-US" dirty="0"/>
              <a:t>, both a </a:t>
            </a:r>
            <a:r>
              <a:rPr lang="en-US" b="1" dirty="0">
                <a:solidFill>
                  <a:srgbClr val="3333CC"/>
                </a:solidFill>
              </a:rPr>
              <a:t>visual medium</a:t>
            </a:r>
            <a:r>
              <a:rPr lang="en-US" dirty="0">
                <a:solidFill>
                  <a:srgbClr val="3333CC"/>
                </a:solidFill>
              </a:rPr>
              <a:t> </a:t>
            </a:r>
            <a:r>
              <a:rPr lang="en-US" dirty="0"/>
              <a:t>and an </a:t>
            </a:r>
            <a:r>
              <a:rPr lang="en-US" b="1" dirty="0">
                <a:solidFill>
                  <a:srgbClr val="3333CC"/>
                </a:solidFill>
              </a:rPr>
              <a:t>aural</a:t>
            </a:r>
            <a:r>
              <a:rPr lang="en-US" dirty="0"/>
              <a:t> one. Translating for film (that is, for its soundtrack – the so-called </a:t>
            </a:r>
            <a:r>
              <a:rPr lang="en-US" b="1" dirty="0">
                <a:solidFill>
                  <a:srgbClr val="3333CC"/>
                </a:solidFill>
              </a:rPr>
              <a:t>dubbing</a:t>
            </a:r>
            <a:r>
              <a:rPr lang="en-US" dirty="0"/>
              <a:t>) demands that the target language should cope with the original images in the film as naturally as possible, because films and TV plays are supposed to act more directly on the sense of sight of the audience than on the sense of hearing. The translation of utterances should be synchronized with the settings of the scenes, the identity of the characters, their movements, gestures, facial expressions, pauses and lip movements.</a:t>
            </a:r>
          </a:p>
          <a:p>
            <a:r>
              <a:rPr lang="en-US" dirty="0"/>
              <a:t>The “shots” of films last only seconds and usually cannot be replayed, which makes it impossible for the audience to refer back to the previous parts of the story to recollect or reflect upon the information as a reader does with a book. The </a:t>
            </a:r>
            <a:r>
              <a:rPr lang="en-US" b="1" dirty="0">
                <a:solidFill>
                  <a:srgbClr val="3333CC"/>
                </a:solidFill>
              </a:rPr>
              <a:t>transience of pictures</a:t>
            </a:r>
            <a:r>
              <a:rPr lang="en-US" dirty="0">
                <a:solidFill>
                  <a:srgbClr val="3333CC"/>
                </a:solidFill>
              </a:rPr>
              <a:t> </a:t>
            </a:r>
            <a:r>
              <a:rPr lang="en-US" dirty="0"/>
              <a:t>demands that the translator conveys as much message as the duration of each “shot” allows, and the message must be so intelligible as to allow the audience to absorb it immediately as possible. Of course, when watching a movie on DVD or in Internet streaming the spectator may interrupt the narrative flux at his/her ease, and go back and forth to re-watch any scene he/she likes, but the film translator must consider as his/her primary audience the people going to the theaters to watch movies (and anyway watchers rarely re-play scenes while watching a film or a TV series).</a:t>
            </a:r>
            <a:endParaRPr lang="it-IT" dirty="0"/>
          </a:p>
          <a:p>
            <a:endParaRPr lang="it-IT" dirty="0"/>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36712"/>
            <a:ext cx="8229600" cy="1296144"/>
          </a:xfrm>
        </p:spPr>
        <p:txBody>
          <a:bodyPr>
            <a:normAutofit fontScale="90000"/>
          </a:bodyPr>
          <a:lstStyle/>
          <a:p>
            <a:r>
              <a:rPr lang="it-IT" b="1" dirty="0">
                <a:solidFill>
                  <a:srgbClr val="3333CC"/>
                </a:solidFill>
              </a:rPr>
              <a:t>LITERARY TRANSLATION VS</a:t>
            </a:r>
            <a:br>
              <a:rPr lang="it-IT" b="1" dirty="0">
                <a:solidFill>
                  <a:srgbClr val="3333CC"/>
                </a:solidFill>
              </a:rPr>
            </a:br>
            <a:r>
              <a:rPr lang="it-IT" b="1" dirty="0">
                <a:solidFill>
                  <a:srgbClr val="3333CC"/>
                </a:solidFill>
              </a:rPr>
              <a:t>FILM TRANSLATION</a:t>
            </a:r>
          </a:p>
        </p:txBody>
      </p:sp>
      <p:sp>
        <p:nvSpPr>
          <p:cNvPr id="3" name="Segnaposto contenuto 2"/>
          <p:cNvSpPr>
            <a:spLocks noGrp="1"/>
          </p:cNvSpPr>
          <p:nvPr>
            <p:ph idx="1"/>
          </p:nvPr>
        </p:nvSpPr>
        <p:spPr>
          <a:xfrm>
            <a:off x="457200" y="2348880"/>
            <a:ext cx="8229600" cy="4392488"/>
          </a:xfrm>
        </p:spPr>
        <p:txBody>
          <a:bodyPr>
            <a:normAutofit fontScale="77500" lnSpcReduction="20000"/>
          </a:bodyPr>
          <a:lstStyle/>
          <a:p>
            <a:r>
              <a:rPr lang="en-US" dirty="0"/>
              <a:t>General literary translation follows the traditional translation pattern: </a:t>
            </a:r>
            <a:r>
              <a:rPr lang="en-US" b="1" dirty="0">
                <a:solidFill>
                  <a:srgbClr val="3333CC"/>
                </a:solidFill>
              </a:rPr>
              <a:t>Author  (Ideal/Proto- Text )→ Original text→ Translator → Translated Text → Receptors</a:t>
            </a:r>
            <a:r>
              <a:rPr lang="en-US" dirty="0"/>
              <a:t>. The author and the original are the focuses in this procedure. </a:t>
            </a:r>
            <a:endParaRPr lang="it-IT" dirty="0"/>
          </a:p>
          <a:p>
            <a:r>
              <a:rPr lang="en-US" dirty="0"/>
              <a:t>The procedure of film translation is more complicated: </a:t>
            </a:r>
            <a:r>
              <a:rPr lang="en-US" b="1" dirty="0">
                <a:solidFill>
                  <a:srgbClr val="3333CC"/>
                </a:solidFill>
              </a:rPr>
              <a:t>Screenwriter (Ideal/Proto- Text ) → Original text → Translator → Translated Screenplay → Dubbing Director (Dubbing Actors) → Dubbed Screenplay → Translated Film → Audience</a:t>
            </a:r>
            <a:r>
              <a:rPr lang="en-US" dirty="0"/>
              <a:t>. The screenwriter replaces the author, and is mainly ignored by the audience and by translation researchers. When the first translation is completed, it has to be tested for its harmony with visual frames. In the later stage of production, the dubbing actors and the director join in the procedure. The dubbing director is the one in charge of guiding dubbing actors to a correct and faithful performance. The translated script undergoes considerable changes in this stage. Finally, the new soundtrack in the target language is dubbed onto the film.</a:t>
            </a: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36712"/>
            <a:ext cx="8229600" cy="1224136"/>
          </a:xfrm>
        </p:spPr>
        <p:txBody>
          <a:bodyPr>
            <a:noAutofit/>
          </a:bodyPr>
          <a:lstStyle/>
          <a:p>
            <a:r>
              <a:rPr lang="it-IT" sz="7200" b="1" dirty="0">
                <a:solidFill>
                  <a:srgbClr val="3333CC"/>
                </a:solidFill>
              </a:rPr>
              <a:t>DUBBING</a:t>
            </a:r>
          </a:p>
        </p:txBody>
      </p:sp>
      <p:sp>
        <p:nvSpPr>
          <p:cNvPr id="3" name="Segnaposto contenuto 2"/>
          <p:cNvSpPr>
            <a:spLocks noGrp="1"/>
          </p:cNvSpPr>
          <p:nvPr>
            <p:ph idx="1"/>
          </p:nvPr>
        </p:nvSpPr>
        <p:spPr>
          <a:xfrm>
            <a:off x="457200" y="2204864"/>
            <a:ext cx="8229600" cy="4119736"/>
          </a:xfrm>
        </p:spPr>
        <p:txBody>
          <a:bodyPr>
            <a:normAutofit lnSpcReduction="10000"/>
          </a:bodyPr>
          <a:lstStyle/>
          <a:p>
            <a:r>
              <a:rPr lang="en-US" b="1" dirty="0">
                <a:solidFill>
                  <a:srgbClr val="3333CC"/>
                </a:solidFill>
              </a:rPr>
              <a:t>Dubbing</a:t>
            </a:r>
            <a:r>
              <a:rPr lang="en-US" dirty="0"/>
              <a:t> attempts to entirely cover the spoken source text with a target text adjusted to fit the visual lip movements of the original utterances. Dubbing, which is sometimes called </a:t>
            </a:r>
            <a:r>
              <a:rPr lang="en-US" b="1" dirty="0">
                <a:solidFill>
                  <a:srgbClr val="3333CC"/>
                </a:solidFill>
              </a:rPr>
              <a:t>(post)-synchronization</a:t>
            </a:r>
            <a:r>
              <a:rPr lang="en-US" dirty="0"/>
              <a:t>, is the replacement of the dialogue and narration in a foreign language into the language of the viewing audience, the target language. Dubbing involves a </a:t>
            </a:r>
            <a:r>
              <a:rPr lang="en-US" b="1" dirty="0">
                <a:solidFill>
                  <a:srgbClr val="3333CC"/>
                </a:solidFill>
              </a:rPr>
              <a:t>translation of speech into writing, and then its translation back to the target spoken language</a:t>
            </a:r>
            <a:r>
              <a:rPr lang="en-US" dirty="0"/>
              <a:t>. Dubbing also requires the substitution of the voice of each actor on the screen with the voice of another actor.</a:t>
            </a:r>
            <a:endParaRPr lang="it-IT" dirty="0"/>
          </a:p>
          <a:p>
            <a:endParaRPr lang="it-IT"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84</TotalTime>
  <Words>2136</Words>
  <Application>Microsoft Office PowerPoint</Application>
  <PresentationFormat>Presentazione su schermo (4:3)</PresentationFormat>
  <Paragraphs>84</Paragraphs>
  <Slides>16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Book Antiqua</vt:lpstr>
      <vt:lpstr>Calibri</vt:lpstr>
      <vt:lpstr>Constantia</vt:lpstr>
      <vt:lpstr>Courier</vt:lpstr>
      <vt:lpstr>Wingdings 2</vt:lpstr>
      <vt:lpstr>Equinozio</vt:lpstr>
      <vt:lpstr>Translating for the Stage and the Screen </vt:lpstr>
      <vt:lpstr>DRAMATIC ECONOMY</vt:lpstr>
      <vt:lpstr>KOWZAN’S DRAMATIC SIGN SYSTEMS</vt:lpstr>
      <vt:lpstr>TEXT AND STAGE</vt:lpstr>
      <vt:lpstr>TRANSLATING PERFORMABILITY</vt:lpstr>
      <vt:lpstr>THE TRANSLATION OF REALIA</vt:lpstr>
      <vt:lpstr>TRANSLATING MOVIES</vt:lpstr>
      <vt:lpstr>LITERARY TRANSLATION VS FILM TRANSLATION</vt:lpstr>
      <vt:lpstr>DUBBING</vt:lpstr>
      <vt:lpstr>SUBTITLES</vt:lpstr>
      <vt:lpstr>DUBBING VS SUBTITLING</vt:lpstr>
      <vt:lpstr>SYNCHRONIES</vt:lpstr>
      <vt:lpstr>LIP SYNCHRONIZATION</vt:lpstr>
      <vt:lpstr>THE CONSTRAINTS OF SUBTITLING</vt:lpstr>
      <vt:lpstr>TIME AND SUBTITLES</vt:lpstr>
      <vt:lpstr>TRANSLATING ORALITY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Translating Drama and Screenwriting </dc:title>
  <dc:creator>HP250G3</dc:creator>
  <cp:lastModifiedBy>valerio.deangelis@unimc.it</cp:lastModifiedBy>
  <cp:revision>30</cp:revision>
  <dcterms:created xsi:type="dcterms:W3CDTF">2017-04-04T20:07:18Z</dcterms:created>
  <dcterms:modified xsi:type="dcterms:W3CDTF">2024-03-11T20:55:29Z</dcterms:modified>
</cp:coreProperties>
</file>