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52323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F8413058-F84F-4618-92BF-12EDCB33D591}" type="datetimeFigureOut">
              <a:rPr lang="it-IT" smtClean="0"/>
              <a:t>19/03/2024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3096069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2410472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466431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35306441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4"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640720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4"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4171932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12385170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3008551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2228558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53674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F8413058-F84F-4618-92BF-12EDCB33D591}" type="datetimeFigureOut">
              <a:rPr lang="it-IT" smtClean="0"/>
              <a:t>19/03/2024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2092369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F8413058-F84F-4618-92BF-12EDCB33D591}" type="datetimeFigureOut">
              <a:rPr lang="it-IT" smtClean="0"/>
              <a:t>19/03/2024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2675738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3"/>
          <p:cNvSpPr>
            <a:spLocks noGrp="1"/>
          </p:cNvSpPr>
          <p:nvPr>
            <p:ph type="ftr" sz="quarter" idx="11"/>
          </p:nvPr>
        </p:nvSpPr>
        <p:spPr/>
        <p:txBody>
          <a:bodyPr/>
          <a:lstStyle/>
          <a:p>
            <a:endParaRPr lang="it-IT"/>
          </a:p>
        </p:txBody>
      </p:sp>
      <p:sp>
        <p:nvSpPr>
          <p:cNvPr id="6" name="Slide Number Placeholder 4"/>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541235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2"/>
          <p:cNvSpPr>
            <a:spLocks noGrp="1"/>
          </p:cNvSpPr>
          <p:nvPr>
            <p:ph type="ftr" sz="quarter" idx="11"/>
          </p:nvPr>
        </p:nvSpPr>
        <p:spPr/>
        <p:txBody>
          <a:bodyPr/>
          <a:lstStyle/>
          <a:p>
            <a:endParaRPr lang="it-IT"/>
          </a:p>
        </p:txBody>
      </p:sp>
      <p:sp>
        <p:nvSpPr>
          <p:cNvPr id="6" name="Slide Number Placeholder 3"/>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3008657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F8413058-F84F-4618-92BF-12EDCB33D591}" type="datetimeFigureOut">
              <a:rPr lang="it-IT" smtClean="0"/>
              <a:t>19/03/2024</a:t>
            </a:fld>
            <a:endParaRPr lang="it-IT"/>
          </a:p>
        </p:txBody>
      </p:sp>
      <p:sp>
        <p:nvSpPr>
          <p:cNvPr id="5" name="Footer Placeholder 5"/>
          <p:cNvSpPr>
            <a:spLocks noGrp="1"/>
          </p:cNvSpPr>
          <p:nvPr>
            <p:ph type="ftr" sz="quarter" idx="11"/>
          </p:nvPr>
        </p:nvSpPr>
        <p:spPr/>
        <p:txBody>
          <a:bodyPr/>
          <a:lstStyle/>
          <a:p>
            <a:endParaRPr lang="it-IT"/>
          </a:p>
        </p:txBody>
      </p:sp>
      <p:sp>
        <p:nvSpPr>
          <p:cNvPr id="6" name="Slide Number Placeholder 6"/>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2738962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F8413058-F84F-4618-92BF-12EDCB33D591}" type="datetimeFigureOut">
              <a:rPr lang="it-IT" smtClean="0"/>
              <a:t>19/03/2024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1201A40-0918-465D-B285-623F105AC800}" type="slidenum">
              <a:rPr lang="it-IT" smtClean="0"/>
              <a:t>‹N›</a:t>
            </a:fld>
            <a:endParaRPr lang="it-IT"/>
          </a:p>
        </p:txBody>
      </p:sp>
    </p:spTree>
    <p:extLst>
      <p:ext uri="{BB962C8B-B14F-4D97-AF65-F5344CB8AC3E}">
        <p14:creationId xmlns:p14="http://schemas.microsoft.com/office/powerpoint/2010/main" val="2273376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8413058-F84F-4618-92BF-12EDCB33D591}" type="datetimeFigureOut">
              <a:rPr lang="it-IT" smtClean="0"/>
              <a:t>19/03/2024</a:t>
            </a:fld>
            <a:endParaRPr lang="it-I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it-IT"/>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1201A40-0918-465D-B285-623F105AC800}" type="slidenum">
              <a:rPr lang="it-IT" smtClean="0"/>
              <a:t>‹N›</a:t>
            </a:fld>
            <a:endParaRPr lang="it-IT"/>
          </a:p>
        </p:txBody>
      </p:sp>
    </p:spTree>
    <p:extLst>
      <p:ext uri="{BB962C8B-B14F-4D97-AF65-F5344CB8AC3E}">
        <p14:creationId xmlns:p14="http://schemas.microsoft.com/office/powerpoint/2010/main" val="12874971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oogle.it/url?sa=t&amp;source=web&amp;rct=j&amp;opi=89978449&amp;url=https://www.humanitiesblast.com/manifesto/Manifesto_V2.pdf&amp;ved=2ahUKEwj2s5uZ8v6EAxVVhf0HHdz1Cq8QFnoECBcQAQ&amp;usg=AOvVaw0034e0AWpQ0cALtriA_iA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s://newleftreview.org/issues/ii24/articles/franco-moretti-graphs-maps-trees-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D42174-BF10-93E0-A7FE-728000434FEA}"/>
              </a:ext>
            </a:extLst>
          </p:cNvPr>
          <p:cNvSpPr>
            <a:spLocks noGrp="1"/>
          </p:cNvSpPr>
          <p:nvPr>
            <p:ph type="ctrTitle"/>
          </p:nvPr>
        </p:nvSpPr>
        <p:spPr>
          <a:xfrm>
            <a:off x="438831" y="1236954"/>
            <a:ext cx="4543715" cy="4678287"/>
          </a:xfrm>
        </p:spPr>
        <p:txBody>
          <a:bodyPr/>
          <a:lstStyle/>
          <a:p>
            <a:r>
              <a:rPr lang="en-US" b="1" dirty="0">
                <a:solidFill>
                  <a:schemeClr val="accent1">
                    <a:lumMod val="75000"/>
                  </a:schemeClr>
                </a:solidFill>
              </a:rPr>
              <a:t>Literary Translation and Digital Humanities</a:t>
            </a:r>
            <a:endParaRPr lang="it-IT" b="1" dirty="0">
              <a:solidFill>
                <a:schemeClr val="accent1">
                  <a:lumMod val="75000"/>
                </a:schemeClr>
              </a:solidFill>
            </a:endParaRPr>
          </a:p>
        </p:txBody>
      </p:sp>
      <p:pic>
        <p:nvPicPr>
          <p:cNvPr id="7" name="Immagine 6" descr="Immagine che contiene testo, cerchio, schermata, Carattere&#10;&#10;Descrizione generata automaticamente">
            <a:extLst>
              <a:ext uri="{FF2B5EF4-FFF2-40B4-BE49-F238E27FC236}">
                <a16:creationId xmlns:a16="http://schemas.microsoft.com/office/drawing/2014/main" id="{49171820-6061-E9D9-13C3-8C6F501945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9747" y="1236954"/>
            <a:ext cx="5673012" cy="5391431"/>
          </a:xfrm>
          <a:prstGeom prst="rect">
            <a:avLst/>
          </a:prstGeom>
        </p:spPr>
      </p:pic>
    </p:spTree>
    <p:extLst>
      <p:ext uri="{BB962C8B-B14F-4D97-AF65-F5344CB8AC3E}">
        <p14:creationId xmlns:p14="http://schemas.microsoft.com/office/powerpoint/2010/main" val="1859340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22697E-D6AD-E10F-DEC0-5140567983FE}"/>
              </a:ext>
            </a:extLst>
          </p:cNvPr>
          <p:cNvSpPr>
            <a:spLocks noGrp="1"/>
          </p:cNvSpPr>
          <p:nvPr>
            <p:ph type="title"/>
          </p:nvPr>
        </p:nvSpPr>
        <p:spPr>
          <a:xfrm>
            <a:off x="99527" y="83977"/>
            <a:ext cx="10145485" cy="1324946"/>
          </a:xfrm>
        </p:spPr>
        <p:txBody>
          <a:bodyPr/>
          <a:lstStyle/>
          <a:p>
            <a:r>
              <a:rPr lang="it-IT" b="1" dirty="0">
                <a:solidFill>
                  <a:schemeClr val="accent1">
                    <a:lumMod val="75000"/>
                  </a:schemeClr>
                </a:solidFill>
              </a:rPr>
              <a:t>WHAT WE TALK ABOUT WHEN WE TALK ABOUT DIGITAL HUMANITIES</a:t>
            </a:r>
          </a:p>
        </p:txBody>
      </p:sp>
      <p:sp>
        <p:nvSpPr>
          <p:cNvPr id="3" name="Segnaposto contenuto 2">
            <a:extLst>
              <a:ext uri="{FF2B5EF4-FFF2-40B4-BE49-F238E27FC236}">
                <a16:creationId xmlns:a16="http://schemas.microsoft.com/office/drawing/2014/main" id="{578B5065-F8FA-9A07-6BA3-7C128F10BFF4}"/>
              </a:ext>
            </a:extLst>
          </p:cNvPr>
          <p:cNvSpPr>
            <a:spLocks noGrp="1"/>
          </p:cNvSpPr>
          <p:nvPr>
            <p:ph idx="1"/>
          </p:nvPr>
        </p:nvSpPr>
        <p:spPr>
          <a:xfrm>
            <a:off x="74645" y="1511559"/>
            <a:ext cx="12017828" cy="5150497"/>
          </a:xfrm>
        </p:spPr>
        <p:txBody>
          <a:bodyPr>
            <a:noAutofit/>
          </a:bodyPr>
          <a:lstStyle/>
          <a:p>
            <a:pPr marL="0" indent="0">
              <a:spcBef>
                <a:spcPts val="0"/>
              </a:spcBef>
              <a:buNone/>
            </a:pPr>
            <a:r>
              <a:rPr lang="en-US" sz="2400" dirty="0"/>
              <a:t>Digital Humanities (DH) approach the issues addressed by the humanities by applying the new technological tools and techniques to both </a:t>
            </a:r>
            <a:r>
              <a:rPr lang="en-US" sz="2400" b="1" dirty="0">
                <a:solidFill>
                  <a:schemeClr val="accent1">
                    <a:lumMod val="75000"/>
                  </a:schemeClr>
                </a:solidFill>
              </a:rPr>
              <a:t>digitized and digitally born texts and materials</a:t>
            </a:r>
            <a:r>
              <a:rPr lang="en-US" sz="2400" dirty="0"/>
              <a:t>. They involve:</a:t>
            </a:r>
          </a:p>
          <a:p>
            <a:pPr>
              <a:spcBef>
                <a:spcPts val="0"/>
              </a:spcBef>
            </a:pPr>
            <a:r>
              <a:rPr lang="en-US" sz="2400" dirty="0"/>
              <a:t>using computing technologies to make </a:t>
            </a:r>
            <a:r>
              <a:rPr lang="en-US" sz="2400" b="1" dirty="0">
                <a:solidFill>
                  <a:schemeClr val="accent1">
                    <a:lumMod val="75000"/>
                  </a:schemeClr>
                </a:solidFill>
              </a:rPr>
              <a:t>research</a:t>
            </a:r>
          </a:p>
          <a:p>
            <a:pPr>
              <a:spcBef>
                <a:spcPts val="0"/>
              </a:spcBef>
            </a:pPr>
            <a:r>
              <a:rPr lang="en-US" sz="2400" dirty="0"/>
              <a:t>digital </a:t>
            </a:r>
            <a:r>
              <a:rPr lang="en-US" sz="2400" b="1" dirty="0">
                <a:solidFill>
                  <a:schemeClr val="accent1">
                    <a:lumMod val="75000"/>
                  </a:schemeClr>
                </a:solidFill>
              </a:rPr>
              <a:t>communication</a:t>
            </a:r>
          </a:p>
          <a:p>
            <a:pPr>
              <a:spcBef>
                <a:spcPts val="0"/>
              </a:spcBef>
            </a:pPr>
            <a:r>
              <a:rPr lang="en-US" sz="2400" dirty="0"/>
              <a:t>using digital technology in </a:t>
            </a:r>
            <a:r>
              <a:rPr lang="en-US" sz="2400" b="1" dirty="0">
                <a:solidFill>
                  <a:schemeClr val="accent1">
                    <a:lumMod val="75000"/>
                  </a:schemeClr>
                </a:solidFill>
              </a:rPr>
              <a:t>teaching activities</a:t>
            </a:r>
          </a:p>
          <a:p>
            <a:pPr>
              <a:spcBef>
                <a:spcPts val="0"/>
              </a:spcBef>
            </a:pPr>
            <a:r>
              <a:rPr lang="en-US" sz="2400" dirty="0"/>
              <a:t>creating </a:t>
            </a:r>
            <a:r>
              <a:rPr lang="en-US" sz="2400" b="1" dirty="0">
                <a:solidFill>
                  <a:schemeClr val="accent1">
                    <a:lumMod val="75000"/>
                  </a:schemeClr>
                </a:solidFill>
              </a:rPr>
              <a:t>databases</a:t>
            </a:r>
            <a:r>
              <a:rPr lang="en-US" sz="2400" dirty="0"/>
              <a:t> and </a:t>
            </a:r>
            <a:r>
              <a:rPr lang="en-US" sz="2400" b="1" dirty="0">
                <a:solidFill>
                  <a:schemeClr val="accent1">
                    <a:lumMod val="75000"/>
                  </a:schemeClr>
                </a:solidFill>
              </a:rPr>
              <a:t>archives</a:t>
            </a:r>
          </a:p>
          <a:p>
            <a:pPr>
              <a:spcBef>
                <a:spcPts val="0"/>
              </a:spcBef>
            </a:pPr>
            <a:r>
              <a:rPr lang="en-US" sz="2400" dirty="0"/>
              <a:t>studying the </a:t>
            </a:r>
            <a:r>
              <a:rPr lang="en-US" sz="2400" b="1" dirty="0">
                <a:solidFill>
                  <a:schemeClr val="accent1">
                    <a:lumMod val="75000"/>
                  </a:schemeClr>
                </a:solidFill>
              </a:rPr>
              <a:t>history and theory </a:t>
            </a:r>
            <a:r>
              <a:rPr lang="en-US" sz="2400" dirty="0"/>
              <a:t>of digital technologies and media</a:t>
            </a:r>
          </a:p>
          <a:p>
            <a:pPr marL="0" indent="0">
              <a:spcBef>
                <a:spcPts val="0"/>
              </a:spcBef>
              <a:buNone/>
            </a:pPr>
            <a:r>
              <a:rPr lang="en-US" sz="2400" dirty="0"/>
              <a:t>The use of computers in the field of the arts and humanities began in the late 1940s, with the work of Jesuit scholar </a:t>
            </a:r>
            <a:r>
              <a:rPr lang="en-US" sz="2400" b="1" dirty="0">
                <a:solidFill>
                  <a:schemeClr val="accent1">
                    <a:lumMod val="75000"/>
                  </a:schemeClr>
                </a:solidFill>
              </a:rPr>
              <a:t>Roberto </a:t>
            </a:r>
            <a:r>
              <a:rPr lang="en-US" sz="2400" b="1" dirty="0" err="1">
                <a:solidFill>
                  <a:schemeClr val="accent1">
                    <a:lumMod val="75000"/>
                  </a:schemeClr>
                </a:solidFill>
              </a:rPr>
              <a:t>Busa</a:t>
            </a:r>
            <a:r>
              <a:rPr lang="en-US" sz="2400" dirty="0"/>
              <a:t>, who, in collaboration with IBM, created a computer-generated concordance to Thomas Aquinas’s writings known as</a:t>
            </a:r>
            <a:r>
              <a:rPr lang="en-US" sz="2400" i="1" dirty="0"/>
              <a:t> </a:t>
            </a:r>
            <a:r>
              <a:rPr lang="en-US" sz="2400" i="1" dirty="0">
                <a:solidFill>
                  <a:schemeClr val="accent1">
                    <a:lumMod val="75000"/>
                  </a:schemeClr>
                </a:solidFill>
              </a:rPr>
              <a:t>Index </a:t>
            </a:r>
            <a:r>
              <a:rPr lang="en-US" sz="2400" i="1" dirty="0" err="1">
                <a:solidFill>
                  <a:schemeClr val="accent1">
                    <a:lumMod val="75000"/>
                  </a:schemeClr>
                </a:solidFill>
              </a:rPr>
              <a:t>Thomisticus</a:t>
            </a:r>
            <a:r>
              <a:rPr lang="en-US" sz="2400" dirty="0"/>
              <a:t>.</a:t>
            </a:r>
          </a:p>
          <a:p>
            <a:pPr marL="0" indent="0">
              <a:spcBef>
                <a:spcPts val="0"/>
              </a:spcBef>
              <a:buNone/>
            </a:pPr>
            <a:r>
              <a:rPr lang="en-US" sz="2400" dirty="0"/>
              <a:t>But up until the 1990s the interplay of computing and the humanities was mostly limited to scholars, programmers and “selected” students, with most of the potential users having only a limited and difficult access to the field.</a:t>
            </a:r>
            <a:endParaRPr lang="it-IT" sz="2400" dirty="0"/>
          </a:p>
        </p:txBody>
      </p:sp>
    </p:spTree>
    <p:extLst>
      <p:ext uri="{BB962C8B-B14F-4D97-AF65-F5344CB8AC3E}">
        <p14:creationId xmlns:p14="http://schemas.microsoft.com/office/powerpoint/2010/main" val="3233979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B903BD-7C3C-4F04-677D-FDCFC13AC06B}"/>
              </a:ext>
            </a:extLst>
          </p:cNvPr>
          <p:cNvSpPr>
            <a:spLocks noGrp="1"/>
          </p:cNvSpPr>
          <p:nvPr>
            <p:ph type="title"/>
          </p:nvPr>
        </p:nvSpPr>
        <p:spPr>
          <a:xfrm>
            <a:off x="646111" y="452718"/>
            <a:ext cx="9404723" cy="1208130"/>
          </a:xfrm>
        </p:spPr>
        <p:txBody>
          <a:bodyPr/>
          <a:lstStyle/>
          <a:p>
            <a:r>
              <a:rPr lang="it-IT" sz="6000" b="1" dirty="0">
                <a:solidFill>
                  <a:schemeClr val="accent1">
                    <a:lumMod val="75000"/>
                  </a:schemeClr>
                </a:solidFill>
              </a:rPr>
              <a:t>THE RISE OF THE INTERNET</a:t>
            </a:r>
          </a:p>
        </p:txBody>
      </p:sp>
      <p:sp>
        <p:nvSpPr>
          <p:cNvPr id="3" name="Segnaposto contenuto 2">
            <a:extLst>
              <a:ext uri="{FF2B5EF4-FFF2-40B4-BE49-F238E27FC236}">
                <a16:creationId xmlns:a16="http://schemas.microsoft.com/office/drawing/2014/main" id="{1DE1A7ED-332D-7A10-8E5C-483F871EABD7}"/>
              </a:ext>
            </a:extLst>
          </p:cNvPr>
          <p:cNvSpPr>
            <a:spLocks noGrp="1"/>
          </p:cNvSpPr>
          <p:nvPr>
            <p:ph idx="1"/>
          </p:nvPr>
        </p:nvSpPr>
        <p:spPr>
          <a:xfrm>
            <a:off x="485192" y="1660848"/>
            <a:ext cx="11140751" cy="5047861"/>
          </a:xfrm>
        </p:spPr>
        <p:txBody>
          <a:bodyPr>
            <a:normAutofit/>
          </a:bodyPr>
          <a:lstStyle/>
          <a:p>
            <a:pPr marL="0" indent="0">
              <a:buNone/>
            </a:pPr>
            <a:r>
              <a:rPr lang="en-US" sz="3200" dirty="0"/>
              <a:t>In the 1990s, the expansion of technologies which allowed the </a:t>
            </a:r>
            <a:r>
              <a:rPr lang="en-US" sz="3200" b="1" dirty="0">
                <a:solidFill>
                  <a:schemeClr val="accent1">
                    <a:lumMod val="75000"/>
                  </a:schemeClr>
                </a:solidFill>
              </a:rPr>
              <a:t>immediate sharing of knowledge and communication </a:t>
            </a:r>
            <a:r>
              <a:rPr lang="en-US" sz="3200" dirty="0"/>
              <a:t>like the </a:t>
            </a:r>
            <a:r>
              <a:rPr lang="en-US" sz="3200" b="1" dirty="0">
                <a:solidFill>
                  <a:schemeClr val="accent1">
                    <a:lumMod val="75000"/>
                  </a:schemeClr>
                </a:solidFill>
              </a:rPr>
              <a:t>WWW (Internet) </a:t>
            </a:r>
            <a:r>
              <a:rPr lang="en-US" sz="3200" dirty="0"/>
              <a:t>and later the birth of </a:t>
            </a:r>
            <a:r>
              <a:rPr lang="en-US" sz="3200" b="1" dirty="0">
                <a:solidFill>
                  <a:schemeClr val="accent1">
                    <a:lumMod val="75000"/>
                  </a:schemeClr>
                </a:solidFill>
              </a:rPr>
              <a:t>social networks </a:t>
            </a:r>
            <a:r>
              <a:rPr lang="en-US" sz="3200" dirty="0"/>
              <a:t>(the first one, </a:t>
            </a:r>
            <a:r>
              <a:rPr lang="en-US" sz="3200" dirty="0" err="1"/>
              <a:t>SixDegrees</a:t>
            </a:r>
            <a:r>
              <a:rPr lang="en-US" sz="3200" dirty="0"/>
              <a:t>, started in 1997; Facebook was launched in 2004) made possible the creation and dissemination of non-textual files like images, sound, and moving images. Major projects were established to create digital editions and archives of texts and cultural artifacts from many various periods and civilizations. By now, an increasing share of the work of governments, writers and artists exists only in digital form.</a:t>
            </a:r>
            <a:endParaRPr lang="it-IT" sz="3200" dirty="0"/>
          </a:p>
        </p:txBody>
      </p:sp>
    </p:spTree>
    <p:extLst>
      <p:ext uri="{BB962C8B-B14F-4D97-AF65-F5344CB8AC3E}">
        <p14:creationId xmlns:p14="http://schemas.microsoft.com/office/powerpoint/2010/main" val="393972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07705A-5A6C-D55F-B320-7941A433663C}"/>
              </a:ext>
            </a:extLst>
          </p:cNvPr>
          <p:cNvSpPr>
            <a:spLocks noGrp="1"/>
          </p:cNvSpPr>
          <p:nvPr>
            <p:ph type="title"/>
          </p:nvPr>
        </p:nvSpPr>
        <p:spPr>
          <a:xfrm>
            <a:off x="223935" y="251927"/>
            <a:ext cx="10086392" cy="1950097"/>
          </a:xfrm>
        </p:spPr>
        <p:txBody>
          <a:bodyPr/>
          <a:lstStyle/>
          <a:p>
            <a:r>
              <a:rPr lang="it-IT" sz="6000" b="1" dirty="0">
                <a:solidFill>
                  <a:schemeClr val="accent1">
                    <a:lumMod val="75000"/>
                  </a:schemeClr>
                </a:solidFill>
              </a:rPr>
              <a:t>THE DIGITAL HUMANITIES MANIFESTOS</a:t>
            </a:r>
          </a:p>
        </p:txBody>
      </p:sp>
      <p:sp>
        <p:nvSpPr>
          <p:cNvPr id="3" name="Segnaposto contenuto 2">
            <a:extLst>
              <a:ext uri="{FF2B5EF4-FFF2-40B4-BE49-F238E27FC236}">
                <a16:creationId xmlns:a16="http://schemas.microsoft.com/office/drawing/2014/main" id="{D32D82C0-91E5-9D42-5614-06DBA44F6D14}"/>
              </a:ext>
            </a:extLst>
          </p:cNvPr>
          <p:cNvSpPr>
            <a:spLocks noGrp="1"/>
          </p:cNvSpPr>
          <p:nvPr>
            <p:ph idx="1"/>
          </p:nvPr>
        </p:nvSpPr>
        <p:spPr>
          <a:xfrm>
            <a:off x="223935" y="2463282"/>
            <a:ext cx="11392677" cy="4254759"/>
          </a:xfrm>
        </p:spPr>
        <p:txBody>
          <a:bodyPr>
            <a:noAutofit/>
          </a:bodyPr>
          <a:lstStyle/>
          <a:p>
            <a:pPr marL="0" indent="0">
              <a:buNone/>
            </a:pPr>
            <a:r>
              <a:rPr lang="en-US" sz="3200" dirty="0"/>
              <a:t>In 2009 and then in 2015 different groups of people working in the increasingly interconnected fields of the humanities and the new technologies drafted two </a:t>
            </a:r>
            <a:r>
              <a:rPr lang="en-US" sz="3200" i="1" dirty="0"/>
              <a:t>Digital Humanities Manifestos</a:t>
            </a:r>
            <a:r>
              <a:rPr lang="en-US" sz="3200" dirty="0"/>
              <a:t>. The </a:t>
            </a:r>
            <a:r>
              <a:rPr lang="en-US" sz="3200" i="1" dirty="0">
                <a:hlinkClick r:id="rId2"/>
              </a:rPr>
              <a:t>Digital Humanities Manifesto 2.0</a:t>
            </a:r>
            <a:r>
              <a:rPr lang="en-US" sz="3200" dirty="0"/>
              <a:t> especially stressed that the DH were not (anymore) simply the application of the new (computer science and the Internet) to the old (the humanities), but an </a:t>
            </a:r>
            <a:r>
              <a:rPr lang="en-US" sz="3200" b="1" dirty="0">
                <a:solidFill>
                  <a:schemeClr val="accent1">
                    <a:lumMod val="75000"/>
                  </a:schemeClr>
                </a:solidFill>
              </a:rPr>
              <a:t>inter- and trans-disciplinary field </a:t>
            </a:r>
            <a:r>
              <a:rPr lang="en-US" sz="3200" dirty="0"/>
              <a:t>that implied the systematic and organic </a:t>
            </a:r>
            <a:r>
              <a:rPr lang="en-US" sz="3200" b="1" dirty="0">
                <a:solidFill>
                  <a:schemeClr val="accent1">
                    <a:lumMod val="75000"/>
                  </a:schemeClr>
                </a:solidFill>
              </a:rPr>
              <a:t>crossing of the traditional boundaries between “soft” and “hard” sciences</a:t>
            </a:r>
            <a:r>
              <a:rPr lang="en-US" sz="3200" dirty="0"/>
              <a:t>.</a:t>
            </a:r>
          </a:p>
        </p:txBody>
      </p:sp>
    </p:spTree>
    <p:extLst>
      <p:ext uri="{BB962C8B-B14F-4D97-AF65-F5344CB8AC3E}">
        <p14:creationId xmlns:p14="http://schemas.microsoft.com/office/powerpoint/2010/main" val="196338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EB6E5F-F815-A2B8-F249-80EB58959CDC}"/>
              </a:ext>
            </a:extLst>
          </p:cNvPr>
          <p:cNvSpPr>
            <a:spLocks noGrp="1"/>
          </p:cNvSpPr>
          <p:nvPr>
            <p:ph type="title"/>
          </p:nvPr>
        </p:nvSpPr>
        <p:spPr>
          <a:xfrm>
            <a:off x="186613" y="419878"/>
            <a:ext cx="9974424" cy="1268963"/>
          </a:xfrm>
        </p:spPr>
        <p:txBody>
          <a:bodyPr/>
          <a:lstStyle/>
          <a:p>
            <a:r>
              <a:rPr lang="it-IT" sz="5400" b="1" dirty="0">
                <a:solidFill>
                  <a:schemeClr val="accent1">
                    <a:lumMod val="75000"/>
                  </a:schemeClr>
                </a:solidFill>
              </a:rPr>
              <a:t>DH AND LITERARY TRANSLATION</a:t>
            </a:r>
          </a:p>
        </p:txBody>
      </p:sp>
      <p:sp>
        <p:nvSpPr>
          <p:cNvPr id="3" name="Segnaposto contenuto 2">
            <a:extLst>
              <a:ext uri="{FF2B5EF4-FFF2-40B4-BE49-F238E27FC236}">
                <a16:creationId xmlns:a16="http://schemas.microsoft.com/office/drawing/2014/main" id="{5D041BDB-308A-0A30-DC16-99E3417AFC4C}"/>
              </a:ext>
            </a:extLst>
          </p:cNvPr>
          <p:cNvSpPr>
            <a:spLocks noGrp="1"/>
          </p:cNvSpPr>
          <p:nvPr>
            <p:ph idx="1"/>
          </p:nvPr>
        </p:nvSpPr>
        <p:spPr>
          <a:xfrm>
            <a:off x="289249" y="1847460"/>
            <a:ext cx="11523305" cy="4889241"/>
          </a:xfrm>
        </p:spPr>
        <p:txBody>
          <a:bodyPr>
            <a:normAutofit/>
          </a:bodyPr>
          <a:lstStyle/>
          <a:p>
            <a:pPr marL="0" indent="0">
              <a:buNone/>
            </a:pPr>
            <a:r>
              <a:rPr lang="en-US" sz="2800" dirty="0"/>
              <a:t>Judy Wakabayashi, “Digital Approaches to Translation History” (2019):</a:t>
            </a:r>
          </a:p>
          <a:p>
            <a:pPr marL="0" indent="0">
              <a:buNone/>
            </a:pPr>
            <a:r>
              <a:rPr lang="en-US" sz="2800" dirty="0"/>
              <a:t>Digital translation requires not only “</a:t>
            </a:r>
            <a:r>
              <a:rPr lang="en-US" sz="2800" b="1" dirty="0">
                <a:solidFill>
                  <a:schemeClr val="accent1">
                    <a:lumMod val="75000"/>
                  </a:schemeClr>
                </a:solidFill>
              </a:rPr>
              <a:t>source evaluation and comparison, contextualization, critical interpretation, the imagination to envisage new questions and approaches</a:t>
            </a:r>
            <a:r>
              <a:rPr lang="en-US" sz="2800" dirty="0"/>
              <a:t>”, but also “considering </a:t>
            </a:r>
            <a:r>
              <a:rPr lang="en-US" sz="2800" b="1" dirty="0">
                <a:solidFill>
                  <a:schemeClr val="accent1">
                    <a:lumMod val="75000"/>
                  </a:schemeClr>
                </a:solidFill>
              </a:rPr>
              <a:t>who created the digital material, for what purpose, when, what was excluded</a:t>
            </a:r>
            <a:r>
              <a:rPr lang="en-US" sz="2800" dirty="0"/>
              <a:t>, whether the digital source is a coherent body of materials since its origin or an assembly from diverse sources, and whether non-digital materials were altered during digitization […]. Although digitized texts might seem to be a textual and visual facsimile, they are often </a:t>
            </a:r>
            <a:r>
              <a:rPr lang="en-US" sz="2800" b="1" dirty="0">
                <a:solidFill>
                  <a:schemeClr val="accent1">
                    <a:lumMod val="75000"/>
                  </a:schemeClr>
                </a:solidFill>
              </a:rPr>
              <a:t>decontextualized</a:t>
            </a:r>
            <a:r>
              <a:rPr lang="en-US" sz="2800" dirty="0"/>
              <a:t>” – hence the importance of always </a:t>
            </a:r>
            <a:r>
              <a:rPr lang="en-US" sz="2800" b="1" dirty="0">
                <a:solidFill>
                  <a:schemeClr val="accent1">
                    <a:lumMod val="75000"/>
                  </a:schemeClr>
                </a:solidFill>
              </a:rPr>
              <a:t>going back to the original text, the original medium, the original experience</a:t>
            </a:r>
            <a:r>
              <a:rPr lang="en-US" sz="2800" dirty="0"/>
              <a:t>.</a:t>
            </a:r>
            <a:endParaRPr lang="it-IT" sz="2800" dirty="0"/>
          </a:p>
        </p:txBody>
      </p:sp>
    </p:spTree>
    <p:extLst>
      <p:ext uri="{BB962C8B-B14F-4D97-AF65-F5344CB8AC3E}">
        <p14:creationId xmlns:p14="http://schemas.microsoft.com/office/powerpoint/2010/main" val="484131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5C4423-8D5F-28E2-E984-1D1617E0DEAA}"/>
              </a:ext>
            </a:extLst>
          </p:cNvPr>
          <p:cNvSpPr>
            <a:spLocks noGrp="1"/>
          </p:cNvSpPr>
          <p:nvPr>
            <p:ph type="title"/>
          </p:nvPr>
        </p:nvSpPr>
        <p:spPr>
          <a:xfrm>
            <a:off x="646111" y="186612"/>
            <a:ext cx="9404723" cy="1455576"/>
          </a:xfrm>
        </p:spPr>
        <p:txBody>
          <a:bodyPr/>
          <a:lstStyle/>
          <a:p>
            <a:r>
              <a:rPr lang="it-IT" b="1" dirty="0">
                <a:solidFill>
                  <a:schemeClr val="accent1">
                    <a:lumMod val="75000"/>
                  </a:schemeClr>
                </a:solidFill>
              </a:rPr>
              <a:t>THE ADVANTAGES OF DH FOR LITERARY TRANSLATION</a:t>
            </a:r>
          </a:p>
        </p:txBody>
      </p:sp>
      <p:sp>
        <p:nvSpPr>
          <p:cNvPr id="3" name="Segnaposto contenuto 2">
            <a:extLst>
              <a:ext uri="{FF2B5EF4-FFF2-40B4-BE49-F238E27FC236}">
                <a16:creationId xmlns:a16="http://schemas.microsoft.com/office/drawing/2014/main" id="{F3D67CA9-633B-E012-D9AA-C5B969BA8975}"/>
              </a:ext>
            </a:extLst>
          </p:cNvPr>
          <p:cNvSpPr>
            <a:spLocks noGrp="1"/>
          </p:cNvSpPr>
          <p:nvPr>
            <p:ph idx="1"/>
          </p:nvPr>
        </p:nvSpPr>
        <p:spPr>
          <a:xfrm>
            <a:off x="419878" y="1800808"/>
            <a:ext cx="11280710" cy="4786604"/>
          </a:xfrm>
        </p:spPr>
        <p:txBody>
          <a:bodyPr>
            <a:noAutofit/>
          </a:bodyPr>
          <a:lstStyle/>
          <a:p>
            <a:r>
              <a:rPr lang="en-US" sz="1800" b="1" dirty="0">
                <a:solidFill>
                  <a:schemeClr val="accent1">
                    <a:lumMod val="75000"/>
                  </a:schemeClr>
                </a:solidFill>
              </a:rPr>
              <a:t>Capacity and comprehensiveness</a:t>
            </a:r>
            <a:r>
              <a:rPr lang="en-US" sz="1800" dirty="0"/>
              <a:t>: digital media are much less expensive and so allow to collect and make available massive data sets (so that the translator can find for both similar expressions inn the SL and similar translations in the TL).</a:t>
            </a:r>
          </a:p>
          <a:p>
            <a:r>
              <a:rPr lang="en-US" sz="1800" b="1" dirty="0">
                <a:solidFill>
                  <a:schemeClr val="accent1">
                    <a:lumMod val="75000"/>
                  </a:schemeClr>
                </a:solidFill>
              </a:rPr>
              <a:t>Accessibility</a:t>
            </a:r>
            <a:r>
              <a:rPr lang="en-US" sz="1800" dirty="0"/>
              <a:t>: virtually everyone can access digital material for free, or (usually…) at a very low cost.</a:t>
            </a:r>
          </a:p>
          <a:p>
            <a:r>
              <a:rPr lang="en-US" sz="1800" b="1" dirty="0">
                <a:solidFill>
                  <a:schemeClr val="accent1">
                    <a:lumMod val="75000"/>
                  </a:schemeClr>
                </a:solidFill>
              </a:rPr>
              <a:t>Time-saving</a:t>
            </a:r>
            <a:r>
              <a:rPr lang="en-US" sz="1800" dirty="0"/>
              <a:t>: text-mining methods allow researchers (and translators) to (almost) immediately find what they are looking for.</a:t>
            </a:r>
          </a:p>
          <a:p>
            <a:r>
              <a:rPr lang="en-US" sz="1800" b="1" dirty="0">
                <a:solidFill>
                  <a:schemeClr val="accent1">
                    <a:lumMod val="75000"/>
                  </a:schemeClr>
                </a:solidFill>
              </a:rPr>
              <a:t>Flexibility</a:t>
            </a:r>
            <a:r>
              <a:rPr lang="en-US" sz="1800" dirty="0"/>
              <a:t>: digital media can deal with sounds, images and moving pictures, beyond the textual medium.</a:t>
            </a:r>
          </a:p>
          <a:p>
            <a:r>
              <a:rPr lang="en-US" sz="1800" b="1" dirty="0">
                <a:solidFill>
                  <a:schemeClr val="accent1">
                    <a:lumMod val="75000"/>
                  </a:schemeClr>
                </a:solidFill>
              </a:rPr>
              <a:t>Diversity and manipulability </a:t>
            </a:r>
            <a:r>
              <a:rPr lang="en-US" sz="1800" dirty="0"/>
              <a:t>: digital media allow non-experts from all languages and cultures to access all kinds of digital texts and materials, and to comment on them and their translations (OK, this has some drawbacks…).</a:t>
            </a:r>
          </a:p>
          <a:p>
            <a:r>
              <a:rPr lang="en-US" sz="1800" b="1" dirty="0">
                <a:solidFill>
                  <a:schemeClr val="accent1">
                    <a:lumMod val="75000"/>
                  </a:schemeClr>
                </a:solidFill>
              </a:rPr>
              <a:t>Interactivity</a:t>
            </a:r>
            <a:r>
              <a:rPr lang="en-US" sz="1800" dirty="0"/>
              <a:t>: the Web facilitates the dialogue between professionals and nonprofessionals, teachers and students, people remembering the past and the new generations – authors and translators.</a:t>
            </a:r>
          </a:p>
          <a:p>
            <a:r>
              <a:rPr lang="en-US" sz="1800" b="1" dirty="0" err="1">
                <a:solidFill>
                  <a:schemeClr val="accent1">
                    <a:lumMod val="75000"/>
                  </a:schemeClr>
                </a:solidFill>
              </a:rPr>
              <a:t>Hypertextuality</a:t>
            </a:r>
            <a:r>
              <a:rPr lang="en-US" sz="1800" dirty="0"/>
              <a:t>: links allow the movement through different</a:t>
            </a:r>
            <a:r>
              <a:rPr lang="en-US" sz="1800" b="1" dirty="0"/>
              <a:t> </a:t>
            </a:r>
            <a:r>
              <a:rPr lang="en-US" sz="1800" dirty="0"/>
              <a:t>data or narratives, and can enhance digitally published translations, incorporating supplementary material such as definitions, textual variants and bibliographic references, without interrupting the immediate overall effect of </a:t>
            </a:r>
            <a:r>
              <a:rPr lang="en-US" sz="1800"/>
              <a:t>the translated </a:t>
            </a:r>
            <a:r>
              <a:rPr lang="en-US" sz="1800" dirty="0"/>
              <a:t>text.</a:t>
            </a:r>
          </a:p>
        </p:txBody>
      </p:sp>
    </p:spTree>
    <p:extLst>
      <p:ext uri="{BB962C8B-B14F-4D97-AF65-F5344CB8AC3E}">
        <p14:creationId xmlns:p14="http://schemas.microsoft.com/office/powerpoint/2010/main" val="3682315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C66F51-E7A2-A0AA-EE94-F846C0C789E5}"/>
              </a:ext>
            </a:extLst>
          </p:cNvPr>
          <p:cNvSpPr>
            <a:spLocks noGrp="1"/>
          </p:cNvSpPr>
          <p:nvPr>
            <p:ph type="title"/>
          </p:nvPr>
        </p:nvSpPr>
        <p:spPr>
          <a:xfrm>
            <a:off x="261257" y="373224"/>
            <a:ext cx="9789577" cy="1222311"/>
          </a:xfrm>
        </p:spPr>
        <p:txBody>
          <a:bodyPr/>
          <a:lstStyle/>
          <a:p>
            <a:r>
              <a:rPr lang="it-IT" sz="7200" b="1" dirty="0">
                <a:solidFill>
                  <a:schemeClr val="accent1">
                    <a:lumMod val="75000"/>
                  </a:schemeClr>
                </a:solidFill>
              </a:rPr>
              <a:t>CORPORA AND CANONS</a:t>
            </a:r>
          </a:p>
        </p:txBody>
      </p:sp>
      <p:sp>
        <p:nvSpPr>
          <p:cNvPr id="3" name="Segnaposto contenuto 2">
            <a:extLst>
              <a:ext uri="{FF2B5EF4-FFF2-40B4-BE49-F238E27FC236}">
                <a16:creationId xmlns:a16="http://schemas.microsoft.com/office/drawing/2014/main" id="{C0E66598-5938-44F5-AF4E-6668D20E3D5E}"/>
              </a:ext>
            </a:extLst>
          </p:cNvPr>
          <p:cNvSpPr>
            <a:spLocks noGrp="1"/>
          </p:cNvSpPr>
          <p:nvPr>
            <p:ph idx="1"/>
          </p:nvPr>
        </p:nvSpPr>
        <p:spPr>
          <a:xfrm>
            <a:off x="261258" y="1772816"/>
            <a:ext cx="11551298" cy="4917233"/>
          </a:xfrm>
        </p:spPr>
        <p:txBody>
          <a:bodyPr>
            <a:normAutofit/>
          </a:bodyPr>
          <a:lstStyle/>
          <a:p>
            <a:r>
              <a:rPr lang="en-US" sz="3600" dirty="0"/>
              <a:t>DH make huge corpora of texts (and translations) available, without needing someone to select what is “culturally relevant” and what is not</a:t>
            </a:r>
          </a:p>
          <a:p>
            <a:r>
              <a:rPr lang="en-US" sz="3600" dirty="0"/>
              <a:t>The availability of non- selected texts resists the</a:t>
            </a:r>
            <a:r>
              <a:rPr lang="en-US" sz="3600" b="1" dirty="0">
                <a:solidFill>
                  <a:schemeClr val="accent1">
                    <a:lumMod val="75000"/>
                  </a:schemeClr>
                </a:solidFill>
              </a:rPr>
              <a:t> arbitrariness of the “canons.”</a:t>
            </a:r>
          </a:p>
          <a:p>
            <a:r>
              <a:rPr lang="en-US" sz="3600" dirty="0"/>
              <a:t>Corpora help identify what is typical and </a:t>
            </a:r>
            <a:r>
              <a:rPr lang="en-US" sz="3600" b="1" dirty="0">
                <a:solidFill>
                  <a:schemeClr val="accent1">
                    <a:lumMod val="75000"/>
                  </a:schemeClr>
                </a:solidFill>
              </a:rPr>
              <a:t>what is anomalous, the (dis)continuities and the clusters</a:t>
            </a:r>
            <a:r>
              <a:rPr lang="en-US" sz="3600" dirty="0"/>
              <a:t>, both in the original texts and in their existing translations.</a:t>
            </a:r>
          </a:p>
        </p:txBody>
      </p:sp>
    </p:spTree>
    <p:extLst>
      <p:ext uri="{BB962C8B-B14F-4D97-AF65-F5344CB8AC3E}">
        <p14:creationId xmlns:p14="http://schemas.microsoft.com/office/powerpoint/2010/main" val="2414059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E3CEF-8749-83C5-E310-9D29AC582585}"/>
              </a:ext>
            </a:extLst>
          </p:cNvPr>
          <p:cNvSpPr>
            <a:spLocks noGrp="1"/>
          </p:cNvSpPr>
          <p:nvPr>
            <p:ph type="title"/>
          </p:nvPr>
        </p:nvSpPr>
        <p:spPr>
          <a:xfrm>
            <a:off x="289248" y="205274"/>
            <a:ext cx="9946433" cy="821093"/>
          </a:xfrm>
        </p:spPr>
        <p:txBody>
          <a:bodyPr/>
          <a:lstStyle/>
          <a:p>
            <a:r>
              <a:rPr lang="it-IT" sz="4400" b="1" dirty="0">
                <a:solidFill>
                  <a:schemeClr val="accent1">
                    <a:lumMod val="75000"/>
                  </a:schemeClr>
                </a:solidFill>
              </a:rPr>
              <a:t>DISTANT READING (AND TRANSLATING)</a:t>
            </a:r>
          </a:p>
        </p:txBody>
      </p:sp>
      <p:sp>
        <p:nvSpPr>
          <p:cNvPr id="3" name="Segnaposto contenuto 2">
            <a:extLst>
              <a:ext uri="{FF2B5EF4-FFF2-40B4-BE49-F238E27FC236}">
                <a16:creationId xmlns:a16="http://schemas.microsoft.com/office/drawing/2014/main" id="{DBBF3BEA-D5DC-3206-99E3-6CA41AB01687}"/>
              </a:ext>
            </a:extLst>
          </p:cNvPr>
          <p:cNvSpPr>
            <a:spLocks noGrp="1"/>
          </p:cNvSpPr>
          <p:nvPr>
            <p:ph idx="1"/>
          </p:nvPr>
        </p:nvSpPr>
        <p:spPr>
          <a:xfrm>
            <a:off x="149291" y="1334278"/>
            <a:ext cx="8024326" cy="5318448"/>
          </a:xfrm>
        </p:spPr>
        <p:txBody>
          <a:bodyPr>
            <a:noAutofit/>
          </a:bodyPr>
          <a:lstStyle/>
          <a:p>
            <a:pPr marL="0" indent="0">
              <a:buNone/>
            </a:pPr>
            <a:r>
              <a:rPr lang="en-US" sz="2400" dirty="0"/>
              <a:t>Franco Moretti (Stanford Literary Lab): “</a:t>
            </a:r>
            <a:r>
              <a:rPr lang="en-US" sz="2400" dirty="0">
                <a:hlinkClick r:id="rId2"/>
              </a:rPr>
              <a:t>distant reading</a:t>
            </a:r>
            <a:r>
              <a:rPr lang="en-US" sz="2400" dirty="0"/>
              <a:t>” of massive numbers of canonical and non-canonical texts, through text analysis methods such as </a:t>
            </a:r>
            <a:r>
              <a:rPr lang="en-US" sz="2400" b="1" dirty="0">
                <a:solidFill>
                  <a:schemeClr val="accent1">
                    <a:lumMod val="75000"/>
                  </a:schemeClr>
                </a:solidFill>
              </a:rPr>
              <a:t>word frequencies</a:t>
            </a:r>
            <a:r>
              <a:rPr lang="en-US" sz="2400" dirty="0"/>
              <a:t>, </a:t>
            </a:r>
            <a:r>
              <a:rPr lang="en-US" sz="2400" b="1" dirty="0">
                <a:solidFill>
                  <a:schemeClr val="accent1">
                    <a:lumMod val="75000"/>
                  </a:schemeClr>
                </a:solidFill>
              </a:rPr>
              <a:t>sentiment analysis </a:t>
            </a:r>
            <a:r>
              <a:rPr lang="en-US" sz="2400" dirty="0"/>
              <a:t>(the identification and classification a writer’s attitudes on a particular topic and their comparison with the ones found in other authors), </a:t>
            </a:r>
            <a:r>
              <a:rPr lang="en-US" sz="2400" b="1" dirty="0">
                <a:solidFill>
                  <a:schemeClr val="accent1">
                    <a:lumMod val="75000"/>
                  </a:schemeClr>
                </a:solidFill>
              </a:rPr>
              <a:t>topic modeling</a:t>
            </a:r>
            <a:r>
              <a:rPr lang="en-US" sz="2400" dirty="0"/>
              <a:t>, </a:t>
            </a:r>
            <a:r>
              <a:rPr lang="en-US" sz="2400" b="1" dirty="0">
                <a:solidFill>
                  <a:schemeClr val="accent1">
                    <a:lumMod val="75000"/>
                  </a:schemeClr>
                </a:solidFill>
              </a:rPr>
              <a:t>pattern recognition</a:t>
            </a:r>
            <a:r>
              <a:rPr lang="en-US" sz="2400" dirty="0"/>
              <a:t>, and visualization through </a:t>
            </a:r>
            <a:r>
              <a:rPr lang="en-US" sz="2400" b="1" dirty="0">
                <a:solidFill>
                  <a:schemeClr val="accent1">
                    <a:lumMod val="75000"/>
                  </a:schemeClr>
                </a:solidFill>
              </a:rPr>
              <a:t>graphs</a:t>
            </a:r>
            <a:r>
              <a:rPr lang="en-US" sz="2400" dirty="0"/>
              <a:t>, </a:t>
            </a:r>
            <a:r>
              <a:rPr lang="en-US" sz="2400" b="1" dirty="0">
                <a:solidFill>
                  <a:schemeClr val="accent1">
                    <a:lumMod val="75000"/>
                  </a:schemeClr>
                </a:solidFill>
              </a:rPr>
              <a:t>maps</a:t>
            </a:r>
            <a:r>
              <a:rPr lang="en-US" sz="2400" dirty="0"/>
              <a:t>, </a:t>
            </a:r>
            <a:r>
              <a:rPr lang="en-US" sz="2400" b="1" dirty="0">
                <a:solidFill>
                  <a:schemeClr val="accent1">
                    <a:lumMod val="75000"/>
                  </a:schemeClr>
                </a:solidFill>
              </a:rPr>
              <a:t>trees</a:t>
            </a:r>
            <a:r>
              <a:rPr lang="en-US" sz="2400" dirty="0"/>
              <a:t> and </a:t>
            </a:r>
            <a:r>
              <a:rPr lang="en-US" sz="2400" b="1" dirty="0">
                <a:solidFill>
                  <a:schemeClr val="accent1">
                    <a:lumMod val="75000"/>
                  </a:schemeClr>
                </a:solidFill>
              </a:rPr>
              <a:t>clouds</a:t>
            </a:r>
            <a:r>
              <a:rPr lang="en-US" sz="2400" dirty="0"/>
              <a:t>. </a:t>
            </a:r>
          </a:p>
          <a:p>
            <a:pPr marL="0" indent="0">
              <a:buNone/>
            </a:pPr>
            <a:r>
              <a:rPr lang="en-US" sz="2400" dirty="0"/>
              <a:t>“Distant” translating  shifts the attention from the (supposed) </a:t>
            </a:r>
            <a:r>
              <a:rPr lang="en-US" sz="2400" dirty="0" err="1"/>
              <a:t>idiosyncracies</a:t>
            </a:r>
            <a:r>
              <a:rPr lang="en-US" sz="2400" dirty="0"/>
              <a:t> of the single author’s style to his/her belonging to a </a:t>
            </a:r>
            <a:r>
              <a:rPr lang="en-US" sz="2400" b="1" dirty="0">
                <a:solidFill>
                  <a:schemeClr val="accent1">
                    <a:lumMod val="75000"/>
                  </a:schemeClr>
                </a:solidFill>
              </a:rPr>
              <a:t>shared language and culture </a:t>
            </a:r>
            <a:r>
              <a:rPr lang="en-US" sz="2400" dirty="0"/>
              <a:t>(and makes the translator aware that if the author’s language does not deviate so much from the “ordinary” SL the same should happen in the translated text as compared to the TL).</a:t>
            </a:r>
            <a:endParaRPr lang="it-IT" sz="2400" dirty="0"/>
          </a:p>
        </p:txBody>
      </p:sp>
      <p:pic>
        <p:nvPicPr>
          <p:cNvPr id="5" name="Immagine 4" descr="Immagine che contiene testo, Carattere, schizzo, disegno&#10;&#10;Descrizione generata automaticamente">
            <a:extLst>
              <a:ext uri="{FF2B5EF4-FFF2-40B4-BE49-F238E27FC236}">
                <a16:creationId xmlns:a16="http://schemas.microsoft.com/office/drawing/2014/main" id="{E41BF8CE-3B1A-EF88-1C5D-DD408F7F2B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23514" y="1697295"/>
            <a:ext cx="3379238" cy="4759489"/>
          </a:xfrm>
          <a:prstGeom prst="rect">
            <a:avLst/>
          </a:prstGeom>
        </p:spPr>
      </p:pic>
    </p:spTree>
    <p:extLst>
      <p:ext uri="{BB962C8B-B14F-4D97-AF65-F5344CB8AC3E}">
        <p14:creationId xmlns:p14="http://schemas.microsoft.com/office/powerpoint/2010/main" val="34991461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Lun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Ione</Template>
  <TotalTime>170</TotalTime>
  <Words>942</Words>
  <Application>Microsoft Office PowerPoint</Application>
  <PresentationFormat>Widescreen</PresentationFormat>
  <Paragraphs>32</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Calibri</vt:lpstr>
      <vt:lpstr>Cambria</vt:lpstr>
      <vt:lpstr>Wingdings 3</vt:lpstr>
      <vt:lpstr>Ione</vt:lpstr>
      <vt:lpstr>Literary Translation and Digital Humanities</vt:lpstr>
      <vt:lpstr>WHAT WE TALK ABOUT WHEN WE TALK ABOUT DIGITAL HUMANITIES</vt:lpstr>
      <vt:lpstr>THE RISE OF THE INTERNET</vt:lpstr>
      <vt:lpstr>THE DIGITAL HUMANITIES MANIFESTOS</vt:lpstr>
      <vt:lpstr>DH AND LITERARY TRANSLATION</vt:lpstr>
      <vt:lpstr>THE ADVANTAGES OF DH FOR LITERARY TRANSLATION</vt:lpstr>
      <vt:lpstr>CORPORA AND CANONS</vt:lpstr>
      <vt:lpstr>DISTANT READING (AND TRANSLATING)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Literary Translation and Digital Humanities</dc:title>
  <dc:creator>valerio.deangelis@unimc.it</dc:creator>
  <cp:lastModifiedBy>valerio.deangelis@unimc.it</cp:lastModifiedBy>
  <cp:revision>9</cp:revision>
  <dcterms:created xsi:type="dcterms:W3CDTF">2024-03-18T19:57:31Z</dcterms:created>
  <dcterms:modified xsi:type="dcterms:W3CDTF">2024-03-19T22:47:33Z</dcterms:modified>
</cp:coreProperties>
</file>