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548" autoAdjust="0"/>
  </p:normalViewPr>
  <p:slideViewPr>
    <p:cSldViewPr>
      <p:cViewPr varScale="1">
        <p:scale>
          <a:sx n="77" d="100"/>
          <a:sy n="77" d="100"/>
        </p:scale>
        <p:origin x="1618"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C5DE9F-51F0-473D-9A4F-7FB16CBDB8AD}" type="datetimeFigureOut">
              <a:rPr lang="it-IT" smtClean="0"/>
              <a:t>10/10/2023</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093A3B-1585-4E57-835A-A5177F3553EC}" type="slidenum">
              <a:rPr lang="it-IT" smtClean="0"/>
              <a:t>‹N›</a:t>
            </a:fld>
            <a:endParaRPr lang="it-IT"/>
          </a:p>
        </p:txBody>
      </p:sp>
    </p:spTree>
    <p:extLst>
      <p:ext uri="{BB962C8B-B14F-4D97-AF65-F5344CB8AC3E}">
        <p14:creationId xmlns:p14="http://schemas.microsoft.com/office/powerpoint/2010/main" val="2735328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4" name="Titolo 13"/>
          <p:cNvSpPr>
            <a:spLocks noGrp="1"/>
          </p:cNvSpPr>
          <p:nvPr>
            <p:ph type="ctrTitle"/>
          </p:nvPr>
        </p:nvSpPr>
        <p:spPr>
          <a:xfrm>
            <a:off x="1432560" y="359898"/>
            <a:ext cx="7406640" cy="1472184"/>
          </a:xfrm>
        </p:spPr>
        <p:txBody>
          <a:bodyPr anchor="b"/>
          <a:lstStyle>
            <a:lvl1pPr algn="l">
              <a:defRPr/>
            </a:lvl1pPr>
            <a:extLst/>
          </a:lstStyle>
          <a:p>
            <a:r>
              <a:rPr kumimoji="0" lang="it-IT"/>
              <a:t>Fare clic per modificare lo stile del titolo</a:t>
            </a:r>
            <a:endParaRPr kumimoji="0" lang="en-US"/>
          </a:p>
        </p:txBody>
      </p:sp>
      <p:sp>
        <p:nvSpPr>
          <p:cNvPr id="22" name="Sottotito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a:t>Fare clic per modificare lo stile del sottotitolo dello schema</a:t>
            </a:r>
            <a:endParaRPr kumimoji="0" lang="en-US"/>
          </a:p>
        </p:txBody>
      </p:sp>
      <p:sp>
        <p:nvSpPr>
          <p:cNvPr id="7" name="Segnaposto data 6"/>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20" name="Segnaposto piè di pagina 19"/>
          <p:cNvSpPr>
            <a:spLocks noGrp="1"/>
          </p:cNvSpPr>
          <p:nvPr>
            <p:ph type="ftr" sz="quarter" idx="11"/>
          </p:nvPr>
        </p:nvSpPr>
        <p:spPr/>
        <p:txBody>
          <a:bodyPr/>
          <a:lstStyle/>
          <a:p>
            <a:endParaRPr lang="en-US"/>
          </a:p>
        </p:txBody>
      </p:sp>
      <p:sp>
        <p:nvSpPr>
          <p:cNvPr id="10" name="Segnaposto numero diapositiva 9"/>
          <p:cNvSpPr>
            <a:spLocks noGrp="1"/>
          </p:cNvSpPr>
          <p:nvPr>
            <p:ph type="sldNum" sz="quarter" idx="12"/>
          </p:nvPr>
        </p:nvSpPr>
        <p:spPr/>
        <p:txBody>
          <a:bodyPr/>
          <a:lstStyle/>
          <a:p>
            <a:fld id="{32510289-D5FF-4748-BDDB-5EA4D550707C}" type="slidenum">
              <a:rPr lang="en-US" smtClean="0"/>
              <a:pPr/>
              <a:t>‹N›</a:t>
            </a:fld>
            <a:endParaRPr lang="en-US"/>
          </a:p>
        </p:txBody>
      </p:sp>
      <p:sp>
        <p:nvSpPr>
          <p:cNvPr id="8" name="Oval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32510289-D5FF-4748-BDDB-5EA4D550707C}"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58000" y="274639"/>
            <a:ext cx="1828800" cy="5851525"/>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1143000" y="274640"/>
            <a:ext cx="5562600" cy="5851525"/>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32510289-D5FF-4748-BDDB-5EA4D550707C}"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32510289-D5FF-4748-BDDB-5EA4D550707C}"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ttango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32510289-D5FF-4748-BDDB-5EA4D550707C}" type="slidenum">
              <a:rPr lang="en-US" smtClean="0"/>
              <a:pPr/>
              <a:t>‹N›</a:t>
            </a:fld>
            <a:endParaRPr lang="en-US"/>
          </a:p>
        </p:txBody>
      </p:sp>
      <p:sp>
        <p:nvSpPr>
          <p:cNvPr id="10" name="Rettango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lstStyle/>
          <a:p>
            <a:r>
              <a:rPr kumimoji="0" lang="it-IT"/>
              <a:t>Fare clic per modificare lo stile del titolo</a:t>
            </a:r>
            <a:endParaRPr kumimoji="0" lang="en-US"/>
          </a:p>
        </p:txBody>
      </p:sp>
      <p:sp>
        <p:nvSpPr>
          <p:cNvPr id="3" name="Segnaposto contenut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32510289-D5FF-4748-BDDB-5EA4D550707C}"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32510289-D5FF-4748-BDDB-5EA4D550707C}"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nchor="ctr"/>
          <a:lstStyle/>
          <a:p>
            <a:r>
              <a:rPr kumimoji="0" lang="it-IT"/>
              <a:t>Fare clic per modificare lo stile del titolo</a:t>
            </a:r>
            <a:endParaRPr kumimoji="0" lang="en-US"/>
          </a:p>
        </p:txBody>
      </p:sp>
      <p:sp>
        <p:nvSpPr>
          <p:cNvPr id="3" name="Segnaposto data 2"/>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32510289-D5FF-4748-BDDB-5EA4D550707C}"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ttango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Segnaposto data 1"/>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32510289-D5FF-4748-BDDB-5EA4D550707C}" type="slidenum">
              <a:rPr lang="en-US" smtClean="0"/>
              <a:pPr/>
              <a:t>‹N›</a:t>
            </a:fld>
            <a:endParaRPr lang="en-US"/>
          </a:p>
        </p:txBody>
      </p:sp>
      <p:sp>
        <p:nvSpPr>
          <p:cNvPr id="6" name="Rettango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it-IT"/>
              <a:t>Fare clic per modificare lo stile del titolo</a:t>
            </a:r>
            <a:endParaRPr kumimoji="0" lang="en-US"/>
          </a:p>
        </p:txBody>
      </p:sp>
      <p:sp>
        <p:nvSpPr>
          <p:cNvPr id="3" name="Segnaposto tes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32510289-D5FF-4748-BDDB-5EA4D550707C}"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it-IT"/>
              <a:t>Fare clic per modificare lo stile del titolo</a:t>
            </a:r>
            <a:endParaRPr kumimoji="0" lang="en-US"/>
          </a:p>
        </p:txBody>
      </p:sp>
      <p:sp>
        <p:nvSpPr>
          <p:cNvPr id="5" name="Segnaposto data 4"/>
          <p:cNvSpPr>
            <a:spLocks noGrp="1"/>
          </p:cNvSpPr>
          <p:nvPr>
            <p:ph type="dt" sz="half" idx="10"/>
          </p:nvPr>
        </p:nvSpPr>
        <p:spPr/>
        <p:txBody>
          <a:bodyPr/>
          <a:lstStyle/>
          <a:p>
            <a:fld id="{9B7BAA68-7B3C-4A2B-BA1B-F3BC83D6C1AA}" type="datetimeFigureOut">
              <a:rPr lang="it-IT" smtClean="0"/>
              <a:pPr/>
              <a:t>10/10/2023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32510289-D5FF-4748-BDDB-5EA4D550707C}" type="slidenum">
              <a:rPr lang="en-US" smtClean="0"/>
              <a:pPr/>
              <a:t>‹N›</a:t>
            </a:fld>
            <a:endParaRPr lang="en-US"/>
          </a:p>
        </p:txBody>
      </p:sp>
      <p:sp>
        <p:nvSpPr>
          <p:cNvPr id="8" name="Rettango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egnaposto immagin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it-IT"/>
              <a:t>Fare clic sull'icona per inserire un'immagine</a:t>
            </a:r>
            <a:endParaRPr kumimoji="0" lang="en-US" dirty="0"/>
          </a:p>
        </p:txBody>
      </p:sp>
      <p:sp>
        <p:nvSpPr>
          <p:cNvPr id="9" name="Elaborazione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Elaborazione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Segnaposto tes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Tor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Anello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Segnaposto titolo 4"/>
          <p:cNvSpPr>
            <a:spLocks noGrp="1"/>
          </p:cNvSpPr>
          <p:nvPr>
            <p:ph type="title"/>
          </p:nvPr>
        </p:nvSpPr>
        <p:spPr>
          <a:xfrm>
            <a:off x="1435608" y="274638"/>
            <a:ext cx="7498080" cy="1143000"/>
          </a:xfrm>
          <a:prstGeom prst="rect">
            <a:avLst/>
          </a:prstGeom>
        </p:spPr>
        <p:txBody>
          <a:bodyPr anchor="ctr">
            <a:normAutofit/>
          </a:bodyPr>
          <a:lstStyle/>
          <a:p>
            <a:r>
              <a:rPr kumimoji="0" lang="it-IT"/>
              <a:t>Fare clic per modificare lo stile del titolo</a:t>
            </a:r>
            <a:endParaRPr kumimoji="0" lang="en-US"/>
          </a:p>
        </p:txBody>
      </p:sp>
      <p:sp>
        <p:nvSpPr>
          <p:cNvPr id="9" name="Segnaposto testo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24" name="Segnaposto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B7BAA68-7B3C-4A2B-BA1B-F3BC83D6C1AA}" type="datetimeFigureOut">
              <a:rPr lang="it-IT" smtClean="0"/>
              <a:pPr/>
              <a:t>10/10/2023</a:t>
            </a:fld>
            <a:endParaRPr lang="en-US"/>
          </a:p>
        </p:txBody>
      </p:sp>
      <p:sp>
        <p:nvSpPr>
          <p:cNvPr id="10" name="Segnaposto piè di pagina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egnaposto numero diapositiva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2510289-D5FF-4748-BDDB-5EA4D550707C}" type="slidenum">
              <a:rPr lang="en-US" smtClean="0"/>
              <a:pPr/>
              <a:t>‹N›</a:t>
            </a:fld>
            <a:endParaRPr lang="en-US"/>
          </a:p>
        </p:txBody>
      </p:sp>
      <p:sp>
        <p:nvSpPr>
          <p:cNvPr id="15" name="Rettango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41847" y="358348"/>
            <a:ext cx="7406640" cy="1414467"/>
          </a:xfrm>
        </p:spPr>
        <p:txBody>
          <a:bodyPr>
            <a:normAutofit fontScale="90000"/>
          </a:bodyPr>
          <a:lstStyle/>
          <a:p>
            <a:br>
              <a:rPr lang="en-GB" sz="3100" b="1" i="1" dirty="0"/>
            </a:br>
            <a:br>
              <a:rPr lang="en-GB" sz="3100" b="1" i="1" dirty="0"/>
            </a:br>
            <a:br>
              <a:rPr lang="en-GB" sz="3100" b="1" i="1" dirty="0"/>
            </a:br>
            <a:br>
              <a:rPr lang="en-GB" sz="3100" b="1" i="1" dirty="0"/>
            </a:br>
            <a:br>
              <a:rPr lang="en-GB" sz="3100" b="1" i="1" dirty="0"/>
            </a:br>
            <a:br>
              <a:rPr lang="en-GB" sz="3100" b="1" i="1" dirty="0"/>
            </a:br>
            <a:br>
              <a:rPr lang="en-GB" sz="3100" b="1" i="1" dirty="0"/>
            </a:br>
            <a:br>
              <a:rPr lang="en-GB" sz="3100" b="1" i="1" dirty="0"/>
            </a:br>
            <a:br>
              <a:rPr lang="en-GB" sz="3100" b="1" i="1" dirty="0"/>
            </a:br>
            <a:br>
              <a:rPr lang="en-GB" sz="3100" b="1" i="1" dirty="0"/>
            </a:br>
            <a:br>
              <a:rPr lang="en-GB" sz="3100" b="1" i="1" dirty="0"/>
            </a:br>
            <a:br>
              <a:rPr lang="en-GB" sz="3100" b="1" i="1" dirty="0"/>
            </a:br>
            <a:r>
              <a:rPr lang="en-US" sz="3600" b="1" i="1" dirty="0"/>
              <a:t>OTHER TIMES, OTHER WORLDS:</a:t>
            </a:r>
            <a:br>
              <a:rPr lang="en-US" sz="3600" b="1" i="1" dirty="0"/>
            </a:br>
            <a:r>
              <a:rPr lang="en-US" sz="3600" b="1" i="1" dirty="0"/>
              <a:t>DYSTOPIA AND UCHRONIA IN AMERICAN LITERATURE</a:t>
            </a:r>
            <a:endParaRPr lang="en-US" sz="3600" dirty="0"/>
          </a:p>
        </p:txBody>
      </p:sp>
      <p:sp>
        <p:nvSpPr>
          <p:cNvPr id="3" name="Sottotitolo 2"/>
          <p:cNvSpPr>
            <a:spLocks noGrp="1"/>
          </p:cNvSpPr>
          <p:nvPr>
            <p:ph type="subTitle" idx="1"/>
          </p:nvPr>
        </p:nvSpPr>
        <p:spPr>
          <a:xfrm>
            <a:off x="1432560" y="3143248"/>
            <a:ext cx="7406640" cy="2214578"/>
          </a:xfrm>
        </p:spPr>
        <p:txBody>
          <a:bodyPr/>
          <a:lstStyle/>
          <a:p>
            <a:endParaRPr lang="en-US" dirty="0"/>
          </a:p>
        </p:txBody>
      </p:sp>
      <p:pic>
        <p:nvPicPr>
          <p:cNvPr id="1026" name="Picture 2" descr="C:\Users\Utente\Downloads\themaninthehighcastle.jpg"/>
          <p:cNvPicPr>
            <a:picLocks noChangeAspect="1" noChangeArrowheads="1"/>
          </p:cNvPicPr>
          <p:nvPr/>
        </p:nvPicPr>
        <p:blipFill>
          <a:blip r:embed="rId2"/>
          <a:srcRect/>
          <a:stretch>
            <a:fillRect/>
          </a:stretch>
        </p:blipFill>
        <p:spPr bwMode="auto">
          <a:xfrm>
            <a:off x="1115616" y="1844824"/>
            <a:ext cx="4571999" cy="2743199"/>
          </a:xfrm>
          <a:prstGeom prst="rect">
            <a:avLst/>
          </a:prstGeom>
          <a:noFill/>
        </p:spPr>
      </p:pic>
      <p:pic>
        <p:nvPicPr>
          <p:cNvPr id="1027" name="Picture 3" descr="C:\Users\Utente\Downloads\index.jpg"/>
          <p:cNvPicPr>
            <a:picLocks noChangeAspect="1" noChangeArrowheads="1"/>
          </p:cNvPicPr>
          <p:nvPr/>
        </p:nvPicPr>
        <p:blipFill>
          <a:blip r:embed="rId3"/>
          <a:srcRect/>
          <a:stretch>
            <a:fillRect/>
          </a:stretch>
        </p:blipFill>
        <p:spPr bwMode="auto">
          <a:xfrm>
            <a:off x="4764863" y="3178967"/>
            <a:ext cx="4368184" cy="2143140"/>
          </a:xfrm>
          <a:prstGeom prst="rect">
            <a:avLst/>
          </a:prstGeom>
          <a:noFill/>
        </p:spPr>
      </p:pic>
      <p:pic>
        <p:nvPicPr>
          <p:cNvPr id="5" name="Immagine 4" descr="Immagine che contiene Viso umano, vestiti, persona, muro&#10;&#10;Descrizione generata automaticamente">
            <a:extLst>
              <a:ext uri="{FF2B5EF4-FFF2-40B4-BE49-F238E27FC236}">
                <a16:creationId xmlns:a16="http://schemas.microsoft.com/office/drawing/2014/main" id="{8A230D32-D4B2-F636-C45D-EB036DC0E6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55285" y="4941168"/>
            <a:ext cx="3180596" cy="178709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638"/>
            <a:ext cx="7498080" cy="939784"/>
          </a:xfrm>
        </p:spPr>
        <p:txBody>
          <a:bodyPr>
            <a:normAutofit/>
          </a:bodyPr>
          <a:lstStyle/>
          <a:p>
            <a:r>
              <a:rPr lang="en-US" sz="3200" b="1" dirty="0"/>
              <a:t>THE BIRTH OF SCIENCE FICTION</a:t>
            </a:r>
          </a:p>
        </p:txBody>
      </p:sp>
      <p:sp>
        <p:nvSpPr>
          <p:cNvPr id="3" name="Segnaposto contenuto 2"/>
          <p:cNvSpPr>
            <a:spLocks noGrp="1"/>
          </p:cNvSpPr>
          <p:nvPr>
            <p:ph idx="1"/>
          </p:nvPr>
        </p:nvSpPr>
        <p:spPr>
          <a:xfrm>
            <a:off x="1435608" y="1214422"/>
            <a:ext cx="7498080" cy="5429288"/>
          </a:xfrm>
        </p:spPr>
        <p:txBody>
          <a:bodyPr>
            <a:normAutofit fontScale="85000" lnSpcReduction="20000"/>
          </a:bodyPr>
          <a:lstStyle/>
          <a:p>
            <a:pPr>
              <a:buNone/>
            </a:pPr>
            <a:r>
              <a:rPr lang="en-GB" dirty="0"/>
              <a:t>But the real beginnings of science fiction are in the 19th century, when science manages to displace magic and religion as ways of seeing and interpreting the meaning of the world. The first science-fiction novel might be </a:t>
            </a:r>
            <a:r>
              <a:rPr lang="en-GB" b="1" i="1" dirty="0">
                <a:solidFill>
                  <a:srgbClr val="FF0000"/>
                </a:solidFill>
              </a:rPr>
              <a:t>Mary Wollstonecraft Shelley</a:t>
            </a:r>
            <a:r>
              <a:rPr lang="en-GB" dirty="0"/>
              <a:t>’s</a:t>
            </a:r>
            <a:r>
              <a:rPr lang="en-GB" dirty="0">
                <a:solidFill>
                  <a:srgbClr val="FF0000"/>
                </a:solidFill>
              </a:rPr>
              <a:t> </a:t>
            </a:r>
            <a:r>
              <a:rPr lang="en-GB" b="1" i="1" dirty="0">
                <a:solidFill>
                  <a:srgbClr val="FF0000"/>
                </a:solidFill>
              </a:rPr>
              <a:t>Frankenstein</a:t>
            </a:r>
            <a:r>
              <a:rPr lang="en-GB" b="1" dirty="0">
                <a:solidFill>
                  <a:srgbClr val="FF0000"/>
                </a:solidFill>
              </a:rPr>
              <a:t> </a:t>
            </a:r>
            <a:r>
              <a:rPr lang="en-GB" dirty="0"/>
              <a:t>(1818), with the first example of the more or less </a:t>
            </a:r>
            <a:r>
              <a:rPr lang="en-GB" b="1" dirty="0">
                <a:solidFill>
                  <a:srgbClr val="FF0000"/>
                </a:solidFill>
              </a:rPr>
              <a:t>mad scientist</a:t>
            </a:r>
            <a:r>
              <a:rPr lang="en-GB" dirty="0"/>
              <a:t>, revised by </a:t>
            </a:r>
            <a:r>
              <a:rPr lang="en-GB" b="1" dirty="0">
                <a:solidFill>
                  <a:srgbClr val="FF0000"/>
                </a:solidFill>
              </a:rPr>
              <a:t>Robert Louis Stevenson</a:t>
            </a:r>
            <a:r>
              <a:rPr lang="en-GB" dirty="0">
                <a:solidFill>
                  <a:srgbClr val="FF0000"/>
                </a:solidFill>
              </a:rPr>
              <a:t> </a:t>
            </a:r>
            <a:r>
              <a:rPr lang="en-GB" dirty="0"/>
              <a:t>in </a:t>
            </a:r>
            <a:r>
              <a:rPr lang="en-GB" b="1" i="1" dirty="0">
                <a:solidFill>
                  <a:srgbClr val="FF0000"/>
                </a:solidFill>
              </a:rPr>
              <a:t>The Strange Case of Dr. Jekyll and Mr. Hyde</a:t>
            </a:r>
            <a:r>
              <a:rPr lang="en-GB" b="1" dirty="0">
                <a:solidFill>
                  <a:srgbClr val="FF0000"/>
                </a:solidFill>
              </a:rPr>
              <a:t> </a:t>
            </a:r>
            <a:r>
              <a:rPr lang="en-GB" dirty="0"/>
              <a:t>(1886). Some twenty years later </a:t>
            </a:r>
            <a:r>
              <a:rPr lang="en-GB" b="1" dirty="0">
                <a:solidFill>
                  <a:srgbClr val="FF0000"/>
                </a:solidFill>
              </a:rPr>
              <a:t>Edgar Allan Poe</a:t>
            </a:r>
            <a:r>
              <a:rPr lang="en-GB" dirty="0">
                <a:solidFill>
                  <a:srgbClr val="FF0000"/>
                </a:solidFill>
              </a:rPr>
              <a:t> </a:t>
            </a:r>
            <a:r>
              <a:rPr lang="en-GB" dirty="0"/>
              <a:t>(1809-1849) will publish his only novel (or romance), </a:t>
            </a:r>
            <a:r>
              <a:rPr lang="en-GB" b="1" i="1" dirty="0">
                <a:solidFill>
                  <a:srgbClr val="FF0000"/>
                </a:solidFill>
              </a:rPr>
              <a:t>The Narrative of Arthur Gordon Pym</a:t>
            </a:r>
            <a:r>
              <a:rPr lang="en-GB" dirty="0">
                <a:solidFill>
                  <a:srgbClr val="FF0000"/>
                </a:solidFill>
              </a:rPr>
              <a:t> </a:t>
            </a:r>
            <a:r>
              <a:rPr lang="en-GB" dirty="0"/>
              <a:t>(1838), the first science fiction tale of </a:t>
            </a:r>
            <a:r>
              <a:rPr lang="en-GB" b="1" dirty="0">
                <a:solidFill>
                  <a:srgbClr val="FF0000"/>
                </a:solidFill>
              </a:rPr>
              <a:t>discovery</a:t>
            </a:r>
            <a:r>
              <a:rPr lang="en-GB" dirty="0"/>
              <a:t>, and in 1844</a:t>
            </a:r>
            <a:r>
              <a:rPr lang="en-GB" b="1" dirty="0"/>
              <a:t> </a:t>
            </a:r>
            <a:r>
              <a:rPr lang="en-GB" dirty="0"/>
              <a:t>his </a:t>
            </a:r>
            <a:r>
              <a:rPr lang="en-GB" b="1" dirty="0"/>
              <a:t>“</a:t>
            </a:r>
            <a:r>
              <a:rPr lang="en-GB" b="1" dirty="0">
                <a:solidFill>
                  <a:srgbClr val="FF0000"/>
                </a:solidFill>
              </a:rPr>
              <a:t>A Tale of the Ragged Mountains”</a:t>
            </a:r>
            <a:r>
              <a:rPr lang="en-GB" dirty="0">
                <a:solidFill>
                  <a:srgbClr val="FF0000"/>
                </a:solidFill>
              </a:rPr>
              <a:t> </a:t>
            </a:r>
            <a:r>
              <a:rPr lang="en-GB" dirty="0"/>
              <a:t>will anticipate the theme of </a:t>
            </a:r>
            <a:r>
              <a:rPr lang="en-GB" b="1" dirty="0">
                <a:solidFill>
                  <a:srgbClr val="FF0000"/>
                </a:solidFill>
              </a:rPr>
              <a:t>time travelling</a:t>
            </a:r>
            <a:r>
              <a:rPr lang="en-GB" dirty="0"/>
              <a:t>.</a:t>
            </a:r>
            <a:endParaRPr lang="it-IT"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35608" y="0"/>
            <a:ext cx="7498080" cy="1285860"/>
          </a:xfrm>
        </p:spPr>
        <p:txBody>
          <a:bodyPr>
            <a:normAutofit fontScale="90000"/>
          </a:bodyPr>
          <a:lstStyle/>
          <a:p>
            <a:r>
              <a:rPr lang="en-US" b="1" dirty="0"/>
              <a:t>FROM THE LATE 19</a:t>
            </a:r>
            <a:r>
              <a:rPr lang="en-US" b="1" baseline="30000" dirty="0"/>
              <a:t>TH</a:t>
            </a:r>
            <a:r>
              <a:rPr lang="en-US" b="1" dirty="0"/>
              <a:t>- TO THE MID-20</a:t>
            </a:r>
            <a:r>
              <a:rPr lang="en-US" b="1" baseline="30000" dirty="0"/>
              <a:t>TH</a:t>
            </a:r>
            <a:r>
              <a:rPr lang="en-US" b="1" dirty="0"/>
              <a:t>-CENTURY</a:t>
            </a:r>
          </a:p>
        </p:txBody>
      </p:sp>
      <p:sp>
        <p:nvSpPr>
          <p:cNvPr id="3" name="Segnaposto contenuto 2"/>
          <p:cNvSpPr>
            <a:spLocks noGrp="1"/>
          </p:cNvSpPr>
          <p:nvPr>
            <p:ph idx="1"/>
          </p:nvPr>
        </p:nvSpPr>
        <p:spPr>
          <a:xfrm>
            <a:off x="1435608" y="1285860"/>
            <a:ext cx="7498080" cy="5286412"/>
          </a:xfrm>
        </p:spPr>
        <p:txBody>
          <a:bodyPr>
            <a:noAutofit/>
          </a:bodyPr>
          <a:lstStyle/>
          <a:p>
            <a:pPr>
              <a:buNone/>
            </a:pPr>
            <a:r>
              <a:rPr lang="en-GB" sz="1900" dirty="0"/>
              <a:t>Poe is the main inspiration of one of the recognized fathers of modern science fiction, the much less ambiguous and controversial, </a:t>
            </a:r>
            <a:r>
              <a:rPr lang="en-GB" sz="1900" b="1" dirty="0">
                <a:solidFill>
                  <a:srgbClr val="FF0000"/>
                </a:solidFill>
              </a:rPr>
              <a:t>Jules Verne</a:t>
            </a:r>
            <a:r>
              <a:rPr lang="en-GB" sz="1900" dirty="0"/>
              <a:t>, who erases any element that could hint at the </a:t>
            </a:r>
            <a:r>
              <a:rPr lang="en-GB" sz="1900" b="1" dirty="0">
                <a:solidFill>
                  <a:srgbClr val="FF0000"/>
                </a:solidFill>
              </a:rPr>
              <a:t>supernatural</a:t>
            </a:r>
            <a:r>
              <a:rPr lang="en-GB" sz="1900" dirty="0"/>
              <a:t>. The same could be said of </a:t>
            </a:r>
            <a:r>
              <a:rPr lang="en-GB" sz="1900" b="1" dirty="0">
                <a:solidFill>
                  <a:srgbClr val="FF0000"/>
                </a:solidFill>
              </a:rPr>
              <a:t>Herbert George Wells</a:t>
            </a:r>
            <a:r>
              <a:rPr lang="en-GB" sz="1900" dirty="0"/>
              <a:t>, author of </a:t>
            </a:r>
            <a:r>
              <a:rPr lang="en-GB" sz="1900" b="1" dirty="0">
                <a:solidFill>
                  <a:srgbClr val="FF0000"/>
                </a:solidFill>
              </a:rPr>
              <a:t>scientific romances</a:t>
            </a:r>
            <a:r>
              <a:rPr lang="en-GB" sz="1900" dirty="0">
                <a:solidFill>
                  <a:srgbClr val="FF0000"/>
                </a:solidFill>
              </a:rPr>
              <a:t> </a:t>
            </a:r>
            <a:r>
              <a:rPr lang="en-GB" sz="1900" dirty="0"/>
              <a:t>that anyway feature openings towards fantastic imagination and </a:t>
            </a:r>
            <a:r>
              <a:rPr lang="en-GB" sz="1900" b="1" dirty="0">
                <a:solidFill>
                  <a:srgbClr val="FF0000"/>
                </a:solidFill>
              </a:rPr>
              <a:t>social extrapolation</a:t>
            </a:r>
            <a:r>
              <a:rPr lang="en-GB" sz="1900" dirty="0"/>
              <a:t>. His first novel/romance, </a:t>
            </a:r>
            <a:r>
              <a:rPr lang="en-GB" sz="1900" b="1" i="1" dirty="0">
                <a:solidFill>
                  <a:srgbClr val="FF0000"/>
                </a:solidFill>
              </a:rPr>
              <a:t>The Time Machine</a:t>
            </a:r>
            <a:r>
              <a:rPr lang="en-GB" sz="1900" dirty="0">
                <a:solidFill>
                  <a:srgbClr val="FF0000"/>
                </a:solidFill>
              </a:rPr>
              <a:t> </a:t>
            </a:r>
            <a:r>
              <a:rPr lang="en-GB" sz="1900" dirty="0"/>
              <a:t>(1895), is one of the landmarks of SF, and introduces the theme of time travelling not only back to the past, but also forward to the future, as in his very first best seller, </a:t>
            </a:r>
            <a:r>
              <a:rPr lang="en-GB" sz="1900" b="1" i="1" dirty="0">
                <a:solidFill>
                  <a:srgbClr val="FF0000"/>
                </a:solidFill>
              </a:rPr>
              <a:t>Anticipations</a:t>
            </a:r>
            <a:r>
              <a:rPr lang="en-GB" sz="1900" dirty="0"/>
              <a:t> (1905). In </a:t>
            </a:r>
            <a:r>
              <a:rPr lang="en-GB" sz="1900" b="1" i="1" dirty="0">
                <a:solidFill>
                  <a:srgbClr val="FF0000"/>
                </a:solidFill>
              </a:rPr>
              <a:t>The War of the Worlds</a:t>
            </a:r>
            <a:r>
              <a:rPr lang="en-GB" sz="1900" i="1" dirty="0">
                <a:solidFill>
                  <a:srgbClr val="FF0000"/>
                </a:solidFill>
              </a:rPr>
              <a:t> </a:t>
            </a:r>
            <a:r>
              <a:rPr lang="en-GB" sz="1900" dirty="0"/>
              <a:t>(1898) we have the first </a:t>
            </a:r>
            <a:r>
              <a:rPr lang="en-GB" sz="1900" b="1" dirty="0">
                <a:solidFill>
                  <a:srgbClr val="FF0000"/>
                </a:solidFill>
              </a:rPr>
              <a:t>aliens</a:t>
            </a:r>
            <a:r>
              <a:rPr lang="en-GB" sz="1900" dirty="0"/>
              <a:t>, the Martians invading the Earth, and </a:t>
            </a:r>
            <a:r>
              <a:rPr lang="en-GB" sz="1900" b="1" i="1" dirty="0">
                <a:solidFill>
                  <a:srgbClr val="FF0000"/>
                </a:solidFill>
              </a:rPr>
              <a:t>The Island of Dr. Moreau</a:t>
            </a:r>
            <a:r>
              <a:rPr lang="en-GB" sz="1900" dirty="0">
                <a:solidFill>
                  <a:srgbClr val="FF0000"/>
                </a:solidFill>
              </a:rPr>
              <a:t> </a:t>
            </a:r>
            <a:r>
              <a:rPr lang="en-GB" sz="1900" dirty="0"/>
              <a:t>(1896) and </a:t>
            </a:r>
            <a:r>
              <a:rPr lang="en-GB" sz="1900" b="1" i="1" dirty="0">
                <a:solidFill>
                  <a:srgbClr val="FF0000"/>
                </a:solidFill>
              </a:rPr>
              <a:t>The Invisible Man</a:t>
            </a:r>
            <a:r>
              <a:rPr lang="en-GB" sz="1900" dirty="0">
                <a:solidFill>
                  <a:srgbClr val="FF0000"/>
                </a:solidFill>
              </a:rPr>
              <a:t> </a:t>
            </a:r>
            <a:r>
              <a:rPr lang="en-GB" sz="1900" dirty="0"/>
              <a:t>(1897) are </a:t>
            </a:r>
            <a:r>
              <a:rPr lang="en-GB" sz="1900" b="1" dirty="0">
                <a:solidFill>
                  <a:srgbClr val="FF0000"/>
                </a:solidFill>
              </a:rPr>
              <a:t>cautionary tales </a:t>
            </a:r>
            <a:r>
              <a:rPr lang="en-GB" sz="1900" dirty="0"/>
              <a:t>on the dangers of science.</a:t>
            </a:r>
            <a:r>
              <a:rPr lang="en-GB" sz="1900" b="1" dirty="0"/>
              <a:t> </a:t>
            </a:r>
            <a:r>
              <a:rPr lang="en-GB" sz="1900" b="1" i="1" dirty="0">
                <a:solidFill>
                  <a:srgbClr val="FF0000"/>
                </a:solidFill>
              </a:rPr>
              <a:t>A Modern Utopia</a:t>
            </a:r>
            <a:r>
              <a:rPr lang="en-GB" sz="1900" b="1" dirty="0"/>
              <a:t> </a:t>
            </a:r>
            <a:r>
              <a:rPr lang="en-GB" sz="1900" dirty="0"/>
              <a:t>(1905) popularizes the sub-genre of dystopia, and soon finds important followers in </a:t>
            </a:r>
            <a:r>
              <a:rPr lang="en-GB" sz="1900" b="1" dirty="0">
                <a:solidFill>
                  <a:srgbClr val="FF0000"/>
                </a:solidFill>
              </a:rPr>
              <a:t>Jack London</a:t>
            </a:r>
            <a:r>
              <a:rPr lang="en-GB" sz="1900" dirty="0">
                <a:solidFill>
                  <a:srgbClr val="FF0000"/>
                </a:solidFill>
              </a:rPr>
              <a:t>’s </a:t>
            </a:r>
            <a:r>
              <a:rPr lang="en-GB" sz="1900" b="1" i="1" dirty="0">
                <a:solidFill>
                  <a:srgbClr val="FF0000"/>
                </a:solidFill>
              </a:rPr>
              <a:t>The Iron Heel </a:t>
            </a:r>
            <a:r>
              <a:rPr lang="en-GB" sz="1900" dirty="0"/>
              <a:t>(1908), in</a:t>
            </a:r>
            <a:r>
              <a:rPr lang="en-GB" sz="1900" b="1" dirty="0"/>
              <a:t> </a:t>
            </a:r>
            <a:r>
              <a:rPr lang="en-GB" sz="1900" b="1" i="1" dirty="0">
                <a:solidFill>
                  <a:srgbClr val="FF0000"/>
                </a:solidFill>
              </a:rPr>
              <a:t>We</a:t>
            </a:r>
            <a:r>
              <a:rPr lang="en-GB" sz="1900" dirty="0"/>
              <a:t> (1921) by the Soviet writer </a:t>
            </a:r>
            <a:r>
              <a:rPr lang="en-GB" sz="1900" b="1" dirty="0" err="1">
                <a:solidFill>
                  <a:srgbClr val="FF0000"/>
                </a:solidFill>
              </a:rPr>
              <a:t>Eugenij</a:t>
            </a:r>
            <a:r>
              <a:rPr lang="en-GB" sz="1900" b="1" dirty="0">
                <a:solidFill>
                  <a:srgbClr val="FF0000"/>
                </a:solidFill>
              </a:rPr>
              <a:t> </a:t>
            </a:r>
            <a:r>
              <a:rPr lang="en-GB" sz="1900" b="1" dirty="0" err="1">
                <a:solidFill>
                  <a:srgbClr val="FF0000"/>
                </a:solidFill>
              </a:rPr>
              <a:t>Zamjatin</a:t>
            </a:r>
            <a:r>
              <a:rPr lang="en-GB" sz="1900" dirty="0"/>
              <a:t>, in </a:t>
            </a:r>
            <a:r>
              <a:rPr lang="en-GB" sz="1900" b="1" i="1" dirty="0">
                <a:solidFill>
                  <a:srgbClr val="FF0000"/>
                </a:solidFill>
              </a:rPr>
              <a:t>Brave New World</a:t>
            </a:r>
            <a:r>
              <a:rPr lang="en-GB" sz="1900" b="1" dirty="0">
                <a:solidFill>
                  <a:srgbClr val="FF0000"/>
                </a:solidFill>
              </a:rPr>
              <a:t> </a:t>
            </a:r>
            <a:r>
              <a:rPr lang="en-GB" sz="1900" dirty="0"/>
              <a:t>(1932) by </a:t>
            </a:r>
            <a:r>
              <a:rPr lang="en-GB" sz="1900" b="1" dirty="0" err="1">
                <a:solidFill>
                  <a:srgbClr val="FF0000"/>
                </a:solidFill>
              </a:rPr>
              <a:t>Aldous</a:t>
            </a:r>
            <a:r>
              <a:rPr lang="en-GB" sz="1900" b="1" dirty="0">
                <a:solidFill>
                  <a:srgbClr val="FF0000"/>
                </a:solidFill>
              </a:rPr>
              <a:t> Huxley</a:t>
            </a:r>
            <a:r>
              <a:rPr lang="en-GB" sz="1900" dirty="0"/>
              <a:t>, and in the most famous of all dystopias, </a:t>
            </a:r>
            <a:r>
              <a:rPr lang="en-GB" sz="1900" b="1" i="1" dirty="0">
                <a:solidFill>
                  <a:srgbClr val="FF0000"/>
                </a:solidFill>
              </a:rPr>
              <a:t>Nineteen Eighty-Four</a:t>
            </a:r>
            <a:r>
              <a:rPr lang="en-GB" sz="1900" b="1" dirty="0">
                <a:solidFill>
                  <a:srgbClr val="FF0000"/>
                </a:solidFill>
              </a:rPr>
              <a:t> </a:t>
            </a:r>
            <a:r>
              <a:rPr lang="en-GB" sz="1900" dirty="0"/>
              <a:t>(1949) by </a:t>
            </a:r>
            <a:r>
              <a:rPr lang="en-GB" sz="1900" b="1" dirty="0">
                <a:solidFill>
                  <a:srgbClr val="FF0000"/>
                </a:solidFill>
              </a:rPr>
              <a:t>George Orwell</a:t>
            </a:r>
            <a:r>
              <a:rPr lang="en-GB" sz="1900" dirty="0"/>
              <a:t>.</a:t>
            </a:r>
            <a:endParaRPr lang="it-IT" sz="1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b="1" dirty="0"/>
              <a:t>POPULAR SCIENCE FICTION</a:t>
            </a:r>
          </a:p>
        </p:txBody>
      </p:sp>
      <p:sp>
        <p:nvSpPr>
          <p:cNvPr id="3" name="Segnaposto contenuto 2"/>
          <p:cNvSpPr>
            <a:spLocks noGrp="1"/>
          </p:cNvSpPr>
          <p:nvPr>
            <p:ph idx="1"/>
          </p:nvPr>
        </p:nvSpPr>
        <p:spPr>
          <a:xfrm>
            <a:off x="1435608" y="1447800"/>
            <a:ext cx="7498080" cy="5053034"/>
          </a:xfrm>
        </p:spPr>
        <p:txBody>
          <a:bodyPr>
            <a:noAutofit/>
          </a:bodyPr>
          <a:lstStyle/>
          <a:p>
            <a:pPr>
              <a:buNone/>
            </a:pPr>
            <a:r>
              <a:rPr lang="en-US" sz="1600" dirty="0"/>
              <a:t>But science fiction is not only the heir of these illustrious forefathers, it is also and above the result of the revolution in science, technology and mass popular culture that took place especially in the USA at the beginning of the 20the century. Its flowering as a successful genre dates from the mid-1920s, when the </a:t>
            </a:r>
            <a:r>
              <a:rPr lang="en-US" sz="1600" b="1" dirty="0">
                <a:solidFill>
                  <a:srgbClr val="FF0000"/>
                </a:solidFill>
              </a:rPr>
              <a:t>pulp magazine</a:t>
            </a:r>
            <a:r>
              <a:rPr lang="en-US" sz="1600" dirty="0">
                <a:solidFill>
                  <a:srgbClr val="FF0000"/>
                </a:solidFill>
              </a:rPr>
              <a:t> </a:t>
            </a:r>
            <a:r>
              <a:rPr lang="en-US" sz="1600" b="1" i="1" dirty="0">
                <a:solidFill>
                  <a:srgbClr val="FF0000"/>
                </a:solidFill>
              </a:rPr>
              <a:t>Amazing Stories</a:t>
            </a:r>
            <a:r>
              <a:rPr lang="en-US" sz="1600" dirty="0">
                <a:solidFill>
                  <a:srgbClr val="FF0000"/>
                </a:solidFill>
              </a:rPr>
              <a:t> </a:t>
            </a:r>
            <a:r>
              <a:rPr lang="en-US" sz="1600" dirty="0"/>
              <a:t>is founded by the electro-technician </a:t>
            </a:r>
            <a:r>
              <a:rPr lang="en-US" sz="1600" b="1" dirty="0">
                <a:solidFill>
                  <a:srgbClr val="FF0000"/>
                </a:solidFill>
              </a:rPr>
              <a:t>Hugo </a:t>
            </a:r>
            <a:r>
              <a:rPr lang="en-US" sz="1600" b="1" dirty="0" err="1">
                <a:solidFill>
                  <a:srgbClr val="FF0000"/>
                </a:solidFill>
              </a:rPr>
              <a:t>Gernsback</a:t>
            </a:r>
            <a:r>
              <a:rPr lang="en-US" sz="1600" dirty="0"/>
              <a:t>.  At the beginning the pulps</a:t>
            </a:r>
            <a:r>
              <a:rPr lang="en-US" sz="1600" i="1" dirty="0"/>
              <a:t> </a:t>
            </a:r>
            <a:r>
              <a:rPr lang="en-US" sz="1600" dirty="0"/>
              <a:t>publish generically adventurous tales, but after 1915 they show a gradual tendency to differentiate and specialize the various (sub-)genres. In 1929 </a:t>
            </a:r>
            <a:r>
              <a:rPr lang="en-US" sz="1600" dirty="0" err="1"/>
              <a:t>Gernsback</a:t>
            </a:r>
            <a:r>
              <a:rPr lang="en-US" sz="1600" dirty="0"/>
              <a:t> coins the term </a:t>
            </a:r>
            <a:r>
              <a:rPr lang="en-US" sz="1600" i="1" dirty="0"/>
              <a:t>science fiction</a:t>
            </a:r>
            <a:r>
              <a:rPr lang="en-US" sz="1600" dirty="0"/>
              <a:t>, substituting a previous definition, </a:t>
            </a:r>
            <a:r>
              <a:rPr lang="en-US" sz="1600" b="1" dirty="0" err="1">
                <a:solidFill>
                  <a:srgbClr val="FF0000"/>
                </a:solidFill>
              </a:rPr>
              <a:t>Scientifiction</a:t>
            </a:r>
            <a:r>
              <a:rPr lang="en-US" sz="1600" dirty="0"/>
              <a:t>, to refer to the sub-genre based on some scientific invention The qualitative level of early science fiction is definitely low, but the so-called </a:t>
            </a:r>
            <a:r>
              <a:rPr lang="en-US" sz="1600" b="1" dirty="0">
                <a:solidFill>
                  <a:srgbClr val="FF0000"/>
                </a:solidFill>
              </a:rPr>
              <a:t>sense of wonder</a:t>
            </a:r>
            <a:r>
              <a:rPr lang="en-US" sz="1600" dirty="0"/>
              <a:t>, a defining trait of popular science fiction, has a peculiar fascinating power: in the </a:t>
            </a:r>
            <a:r>
              <a:rPr lang="en-US" sz="1600" b="1" dirty="0">
                <a:solidFill>
                  <a:srgbClr val="FF0000"/>
                </a:solidFill>
              </a:rPr>
              <a:t>space opera</a:t>
            </a:r>
            <a:r>
              <a:rPr lang="en-US" sz="1600" i="1" dirty="0">
                <a:solidFill>
                  <a:srgbClr val="FF0000"/>
                </a:solidFill>
              </a:rPr>
              <a:t> </a:t>
            </a:r>
            <a:r>
              <a:rPr lang="en-US" sz="1600" dirty="0"/>
              <a:t>we find fantastic worlds inhabited by horrible and cruel monsters, spaceships faster than light, gigantic cosmic battles. Some authors, anyway, manage to reach some kind of originality – authors such as </a:t>
            </a:r>
            <a:r>
              <a:rPr lang="en-US" sz="1600" b="1" dirty="0">
                <a:solidFill>
                  <a:srgbClr val="FF0000"/>
                </a:solidFill>
              </a:rPr>
              <a:t>Theodore Sturgeon</a:t>
            </a:r>
            <a:r>
              <a:rPr lang="en-US" sz="1600" dirty="0"/>
              <a:t>, with his mutants and aliens marginalized and faced with an incomprehensible (for them) hostility, </a:t>
            </a:r>
            <a:r>
              <a:rPr lang="en-US" sz="1600" b="1" dirty="0">
                <a:solidFill>
                  <a:srgbClr val="FF0000"/>
                </a:solidFill>
              </a:rPr>
              <a:t>Clifford </a:t>
            </a:r>
            <a:r>
              <a:rPr lang="en-US" sz="1600" b="1" dirty="0" err="1">
                <a:solidFill>
                  <a:srgbClr val="FF0000"/>
                </a:solidFill>
              </a:rPr>
              <a:t>Simak</a:t>
            </a:r>
            <a:r>
              <a:rPr lang="en-US" sz="1600" dirty="0"/>
              <a:t>, creator of an elegiac dream of universal brotherhood, and </a:t>
            </a:r>
            <a:r>
              <a:rPr lang="en-US" sz="1600" b="1" dirty="0">
                <a:solidFill>
                  <a:srgbClr val="FF0000"/>
                </a:solidFill>
              </a:rPr>
              <a:t>Isaac Asimov</a:t>
            </a:r>
            <a:r>
              <a:rPr lang="en-US" sz="1600" dirty="0"/>
              <a:t>, inventor of majestic galactic sagas. </a:t>
            </a:r>
            <a:r>
              <a:rPr lang="en-US" sz="1600" b="1" dirty="0">
                <a:solidFill>
                  <a:srgbClr val="FF0000"/>
                </a:solidFill>
              </a:rPr>
              <a:t>Ray Bradbury</a:t>
            </a:r>
            <a:r>
              <a:rPr lang="en-US" sz="1600" dirty="0">
                <a:solidFill>
                  <a:srgbClr val="FF0000"/>
                </a:solidFill>
              </a:rPr>
              <a:t> </a:t>
            </a:r>
            <a:r>
              <a:rPr lang="en-US" sz="1600" dirty="0"/>
              <a:t>is probably the first officially-termed science-fiction author to be recognized and praised by literary  critics, thanks to his visionary and melancholic rewriting of the American epic of the Frontier in </a:t>
            </a:r>
            <a:r>
              <a:rPr lang="en-US" sz="1600" b="1" i="1" dirty="0">
                <a:solidFill>
                  <a:srgbClr val="FF0000"/>
                </a:solidFill>
              </a:rPr>
              <a:t>The Martian Chronicles</a:t>
            </a:r>
            <a:r>
              <a:rPr lang="en-US" sz="1600" dirty="0">
                <a:solidFill>
                  <a:srgbClr val="FF0000"/>
                </a:solidFill>
              </a:rPr>
              <a:t> </a:t>
            </a:r>
            <a:r>
              <a:rPr lang="en-US" sz="1600" dirty="0"/>
              <a:t>(1950).</a:t>
            </a:r>
            <a:endParaRPr lang="it-IT"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b="1" dirty="0"/>
              <a:t>“NEW” SCIENCE FICTIONS</a:t>
            </a:r>
          </a:p>
        </p:txBody>
      </p:sp>
      <p:sp>
        <p:nvSpPr>
          <p:cNvPr id="3" name="Segnaposto contenuto 2"/>
          <p:cNvSpPr>
            <a:spLocks noGrp="1"/>
          </p:cNvSpPr>
          <p:nvPr>
            <p:ph idx="1"/>
          </p:nvPr>
        </p:nvSpPr>
        <p:spPr>
          <a:xfrm>
            <a:off x="1435608" y="1447800"/>
            <a:ext cx="7498080" cy="5124472"/>
          </a:xfrm>
        </p:spPr>
        <p:txBody>
          <a:bodyPr>
            <a:normAutofit fontScale="62500" lnSpcReduction="20000"/>
          </a:bodyPr>
          <a:lstStyle/>
          <a:p>
            <a:pPr>
              <a:buNone/>
            </a:pPr>
            <a:r>
              <a:rPr lang="en-US" dirty="0"/>
              <a:t>In the Fifties a new sub-genre emerged, </a:t>
            </a:r>
            <a:r>
              <a:rPr lang="en-US" b="1" dirty="0"/>
              <a:t>“</a:t>
            </a:r>
            <a:r>
              <a:rPr lang="en-US" b="1" dirty="0">
                <a:solidFill>
                  <a:srgbClr val="FF0000"/>
                </a:solidFill>
              </a:rPr>
              <a:t>Social Science Fiction</a:t>
            </a:r>
            <a:r>
              <a:rPr lang="en-US" b="1" dirty="0"/>
              <a:t>,” </a:t>
            </a:r>
            <a:r>
              <a:rPr lang="en-US" dirty="0"/>
              <a:t>somehow connected with Swift and </a:t>
            </a:r>
            <a:r>
              <a:rPr lang="en-US" dirty="0" err="1"/>
              <a:t>Wells’s</a:t>
            </a:r>
            <a:r>
              <a:rPr lang="en-US" dirty="0"/>
              <a:t> anti-utopian tradition, and of course to Orwell’s explicit dystopia. Authors such as </a:t>
            </a:r>
            <a:r>
              <a:rPr lang="en-US" b="1" dirty="0">
                <a:solidFill>
                  <a:srgbClr val="FF0000"/>
                </a:solidFill>
              </a:rPr>
              <a:t>Frederick Pohl and Cyril </a:t>
            </a:r>
            <a:r>
              <a:rPr lang="en-US" b="1" dirty="0" err="1">
                <a:solidFill>
                  <a:srgbClr val="FF0000"/>
                </a:solidFill>
              </a:rPr>
              <a:t>Kornbluth</a:t>
            </a:r>
            <a:r>
              <a:rPr lang="en-US" dirty="0"/>
              <a:t>, and </a:t>
            </a:r>
            <a:r>
              <a:rPr lang="en-US" b="1" dirty="0">
                <a:solidFill>
                  <a:srgbClr val="FF0000"/>
                </a:solidFill>
              </a:rPr>
              <a:t>Robert </a:t>
            </a:r>
            <a:r>
              <a:rPr lang="en-US" b="1" dirty="0" err="1">
                <a:solidFill>
                  <a:srgbClr val="FF0000"/>
                </a:solidFill>
              </a:rPr>
              <a:t>Sheckley</a:t>
            </a:r>
            <a:r>
              <a:rPr lang="en-US" dirty="0"/>
              <a:t>, create a number of </a:t>
            </a:r>
            <a:r>
              <a:rPr lang="en-US" dirty="0">
                <a:solidFill>
                  <a:srgbClr val="FF0000"/>
                </a:solidFill>
              </a:rPr>
              <a:t>“</a:t>
            </a:r>
            <a:r>
              <a:rPr lang="en-US" b="1" dirty="0">
                <a:solidFill>
                  <a:srgbClr val="FF0000"/>
                </a:solidFill>
              </a:rPr>
              <a:t>anticipation novels</a:t>
            </a:r>
            <a:r>
              <a:rPr lang="en-US" dirty="0">
                <a:solidFill>
                  <a:srgbClr val="FF0000"/>
                </a:solidFill>
              </a:rPr>
              <a:t>” </a:t>
            </a:r>
            <a:r>
              <a:rPr lang="en-US" dirty="0"/>
              <a:t>in order to even grotesquely exaggerate dangerous tendencies already at work in their own contemporary society. In the 1960s the so-called </a:t>
            </a:r>
            <a:r>
              <a:rPr lang="en-US" dirty="0">
                <a:solidFill>
                  <a:srgbClr val="FF0000"/>
                </a:solidFill>
              </a:rPr>
              <a:t>“</a:t>
            </a:r>
            <a:r>
              <a:rPr lang="en-US" b="1" dirty="0">
                <a:solidFill>
                  <a:srgbClr val="FF0000"/>
                </a:solidFill>
              </a:rPr>
              <a:t>New Wave</a:t>
            </a:r>
            <a:r>
              <a:rPr lang="en-US" dirty="0">
                <a:solidFill>
                  <a:srgbClr val="FF0000"/>
                </a:solidFill>
              </a:rPr>
              <a:t>” </a:t>
            </a:r>
            <a:r>
              <a:rPr lang="en-US" dirty="0"/>
              <a:t>introduced a marked narrative and linguistic experimentalism, and authors such as </a:t>
            </a:r>
            <a:r>
              <a:rPr lang="en-US" b="1" dirty="0">
                <a:solidFill>
                  <a:srgbClr val="FF0000"/>
                </a:solidFill>
              </a:rPr>
              <a:t>Samuel Delany</a:t>
            </a:r>
            <a:r>
              <a:rPr lang="en-US" dirty="0">
                <a:solidFill>
                  <a:srgbClr val="FF0000"/>
                </a:solidFill>
              </a:rPr>
              <a:t>, </a:t>
            </a:r>
            <a:r>
              <a:rPr lang="en-US" b="1" dirty="0">
                <a:solidFill>
                  <a:srgbClr val="FF0000"/>
                </a:solidFill>
              </a:rPr>
              <a:t>Roger </a:t>
            </a:r>
            <a:r>
              <a:rPr lang="en-US" b="1" dirty="0" err="1">
                <a:solidFill>
                  <a:srgbClr val="FF0000"/>
                </a:solidFill>
              </a:rPr>
              <a:t>Zelazny</a:t>
            </a:r>
            <a:r>
              <a:rPr lang="en-US" dirty="0">
                <a:solidFill>
                  <a:srgbClr val="FF0000"/>
                </a:solidFill>
              </a:rPr>
              <a:t>, </a:t>
            </a:r>
            <a:r>
              <a:rPr lang="en-US" b="1" dirty="0">
                <a:solidFill>
                  <a:srgbClr val="FF0000"/>
                </a:solidFill>
              </a:rPr>
              <a:t>Thomas </a:t>
            </a:r>
            <a:r>
              <a:rPr lang="en-US" b="1" dirty="0" err="1">
                <a:solidFill>
                  <a:srgbClr val="FF0000"/>
                </a:solidFill>
              </a:rPr>
              <a:t>Disch</a:t>
            </a:r>
            <a:r>
              <a:rPr lang="en-US" dirty="0">
                <a:solidFill>
                  <a:srgbClr val="FF0000"/>
                </a:solidFill>
              </a:rPr>
              <a:t>, </a:t>
            </a:r>
            <a:r>
              <a:rPr lang="en-US" b="1" dirty="0">
                <a:solidFill>
                  <a:srgbClr val="FF0000"/>
                </a:solidFill>
              </a:rPr>
              <a:t>Norman </a:t>
            </a:r>
            <a:r>
              <a:rPr lang="en-US" b="1" dirty="0" err="1">
                <a:solidFill>
                  <a:srgbClr val="FF0000"/>
                </a:solidFill>
              </a:rPr>
              <a:t>Spinrad</a:t>
            </a:r>
            <a:r>
              <a:rPr lang="en-US" dirty="0">
                <a:solidFill>
                  <a:srgbClr val="FF0000"/>
                </a:solidFill>
              </a:rPr>
              <a:t>, </a:t>
            </a:r>
            <a:r>
              <a:rPr lang="en-US" b="1" dirty="0">
                <a:solidFill>
                  <a:srgbClr val="FF0000"/>
                </a:solidFill>
              </a:rPr>
              <a:t>Harlan Ellison</a:t>
            </a:r>
            <a:r>
              <a:rPr lang="en-US" dirty="0"/>
              <a:t>, and even the Beat writer </a:t>
            </a:r>
            <a:r>
              <a:rPr lang="en-US" b="1" dirty="0">
                <a:solidFill>
                  <a:srgbClr val="FF0000"/>
                </a:solidFill>
              </a:rPr>
              <a:t>William Burroughs </a:t>
            </a:r>
            <a:r>
              <a:rPr lang="en-US" dirty="0"/>
              <a:t>explored worlds until now unexplored, inner workings of the human mind included. These “subversive” tendencies allowed some space for a “</a:t>
            </a:r>
            <a:r>
              <a:rPr lang="en-US" b="1" dirty="0">
                <a:solidFill>
                  <a:srgbClr val="FF0000"/>
                </a:solidFill>
              </a:rPr>
              <a:t>feminist</a:t>
            </a:r>
            <a:r>
              <a:rPr lang="en-US" dirty="0"/>
              <a:t>” redefinition of the canon, due to writers such as </a:t>
            </a:r>
            <a:r>
              <a:rPr lang="en-US" b="1" dirty="0">
                <a:solidFill>
                  <a:srgbClr val="FF0000"/>
                </a:solidFill>
              </a:rPr>
              <a:t>Joanna Russ</a:t>
            </a:r>
            <a:r>
              <a:rPr lang="en-US" dirty="0">
                <a:solidFill>
                  <a:srgbClr val="FF0000"/>
                </a:solidFill>
              </a:rPr>
              <a:t> </a:t>
            </a:r>
            <a:r>
              <a:rPr lang="en-US" dirty="0"/>
              <a:t>and </a:t>
            </a:r>
            <a:r>
              <a:rPr lang="en-US" b="1" dirty="0">
                <a:solidFill>
                  <a:srgbClr val="FF0000"/>
                </a:solidFill>
              </a:rPr>
              <a:t>Ursula K. Le </a:t>
            </a:r>
            <a:r>
              <a:rPr lang="en-US" b="1" dirty="0" err="1">
                <a:solidFill>
                  <a:srgbClr val="FF0000"/>
                </a:solidFill>
              </a:rPr>
              <a:t>Guin</a:t>
            </a:r>
            <a:r>
              <a:rPr lang="en-US" dirty="0"/>
              <a:t>, who reintroduced elements from the </a:t>
            </a:r>
            <a:r>
              <a:rPr lang="en-US" b="1" dirty="0">
                <a:solidFill>
                  <a:srgbClr val="FF0000"/>
                </a:solidFill>
              </a:rPr>
              <a:t>fantasy</a:t>
            </a:r>
            <a:r>
              <a:rPr lang="en-US" dirty="0"/>
              <a:t> tradition of </a:t>
            </a:r>
            <a:r>
              <a:rPr lang="en-US" b="1" dirty="0">
                <a:solidFill>
                  <a:srgbClr val="FF0000"/>
                </a:solidFill>
              </a:rPr>
              <a:t>Tolkien</a:t>
            </a:r>
            <a:r>
              <a:rPr lang="en-US" b="1" dirty="0"/>
              <a:t> </a:t>
            </a:r>
            <a:r>
              <a:rPr lang="en-US" dirty="0"/>
              <a:t>and </a:t>
            </a:r>
            <a:r>
              <a:rPr lang="en-US" b="1" dirty="0">
                <a:solidFill>
                  <a:srgbClr val="FF0000"/>
                </a:solidFill>
              </a:rPr>
              <a:t>C.S. Lewis</a:t>
            </a:r>
            <a:r>
              <a:rPr lang="en-US" dirty="0"/>
              <a:t>, and also added elements taken from “soft” sciences such as anthropology and psychology. During the same decade, the most radically visionary perspectives of all these writers will be brought even further by </a:t>
            </a:r>
            <a:r>
              <a:rPr lang="en-US" b="1" dirty="0">
                <a:solidFill>
                  <a:srgbClr val="FF0000"/>
                </a:solidFill>
              </a:rPr>
              <a:t>Philip K. Dick</a:t>
            </a:r>
            <a:r>
              <a:rPr lang="en-US" dirty="0">
                <a:solidFill>
                  <a:srgbClr val="FF0000"/>
                </a:solidFill>
              </a:rPr>
              <a:t> </a:t>
            </a:r>
            <a:r>
              <a:rPr lang="en-US" dirty="0"/>
              <a:t>and the British writer </a:t>
            </a:r>
            <a:r>
              <a:rPr lang="en-US" b="1" dirty="0">
                <a:solidFill>
                  <a:srgbClr val="FF0000"/>
                </a:solidFill>
              </a:rPr>
              <a:t>James Ballard</a:t>
            </a:r>
            <a:r>
              <a:rPr lang="en-US" dirty="0"/>
              <a:t>.</a:t>
            </a:r>
            <a:endParaRPr lang="it-IT"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THE </a:t>
            </a:r>
            <a:r>
              <a:rPr lang="en-US" b="1" i="1" dirty="0"/>
              <a:t>NOVUM</a:t>
            </a:r>
            <a:endParaRPr lang="en-US" b="1" dirty="0"/>
          </a:p>
        </p:txBody>
      </p:sp>
      <p:sp>
        <p:nvSpPr>
          <p:cNvPr id="3" name="Segnaposto contenuto 2"/>
          <p:cNvSpPr>
            <a:spLocks noGrp="1"/>
          </p:cNvSpPr>
          <p:nvPr>
            <p:ph idx="1"/>
          </p:nvPr>
        </p:nvSpPr>
        <p:spPr>
          <a:xfrm>
            <a:off x="1435608" y="1447800"/>
            <a:ext cx="7498080" cy="5124472"/>
          </a:xfrm>
        </p:spPr>
        <p:txBody>
          <a:bodyPr>
            <a:normAutofit fontScale="92500"/>
          </a:bodyPr>
          <a:lstStyle/>
          <a:p>
            <a:pPr>
              <a:buNone/>
            </a:pPr>
            <a:r>
              <a:rPr lang="en-GB" dirty="0"/>
              <a:t>The fundamental principle of science fiction is, according to what </a:t>
            </a:r>
            <a:r>
              <a:rPr lang="en-GB" b="1" dirty="0" err="1">
                <a:solidFill>
                  <a:srgbClr val="FF0000"/>
                </a:solidFill>
              </a:rPr>
              <a:t>Darko</a:t>
            </a:r>
            <a:r>
              <a:rPr lang="en-GB" b="1" dirty="0">
                <a:solidFill>
                  <a:srgbClr val="FF0000"/>
                </a:solidFill>
              </a:rPr>
              <a:t> </a:t>
            </a:r>
            <a:r>
              <a:rPr lang="en-GB" b="1" dirty="0" err="1">
                <a:solidFill>
                  <a:srgbClr val="FF0000"/>
                </a:solidFill>
              </a:rPr>
              <a:t>Suvin</a:t>
            </a:r>
            <a:r>
              <a:rPr lang="en-GB" dirty="0">
                <a:solidFill>
                  <a:srgbClr val="FF0000"/>
                </a:solidFill>
              </a:rPr>
              <a:t> </a:t>
            </a:r>
            <a:r>
              <a:rPr lang="en-GB" dirty="0"/>
              <a:t>states in </a:t>
            </a:r>
            <a:r>
              <a:rPr lang="en-GB" b="1" i="1" dirty="0">
                <a:solidFill>
                  <a:srgbClr val="FF0000"/>
                </a:solidFill>
              </a:rPr>
              <a:t>Metamorphoses of Science Fiction</a:t>
            </a:r>
            <a:r>
              <a:rPr lang="en-GB" dirty="0">
                <a:solidFill>
                  <a:srgbClr val="FF0000"/>
                </a:solidFill>
              </a:rPr>
              <a:t> </a:t>
            </a:r>
            <a:r>
              <a:rPr lang="en-GB" dirty="0"/>
              <a:t>(1979), the so-called </a:t>
            </a:r>
            <a:r>
              <a:rPr lang="en-GB" b="1" i="1" dirty="0" err="1">
                <a:solidFill>
                  <a:srgbClr val="FF0000"/>
                </a:solidFill>
              </a:rPr>
              <a:t>novum</a:t>
            </a:r>
            <a:r>
              <a:rPr lang="en-GB" dirty="0"/>
              <a:t>, that is, a </a:t>
            </a:r>
            <a:r>
              <a:rPr lang="en-GB" b="1" dirty="0">
                <a:solidFill>
                  <a:srgbClr val="FF0000"/>
                </a:solidFill>
              </a:rPr>
              <a:t>conceptual technological-scientific innovation</a:t>
            </a:r>
            <a:r>
              <a:rPr lang="en-GB" dirty="0">
                <a:solidFill>
                  <a:srgbClr val="FF0000"/>
                </a:solidFill>
              </a:rPr>
              <a:t> </a:t>
            </a:r>
            <a:r>
              <a:rPr lang="en-GB" dirty="0"/>
              <a:t>(human sciences included) that is at the very heart of the cognitive structure of the story presented to the reader; besides, this </a:t>
            </a:r>
            <a:r>
              <a:rPr lang="en-GB" i="1" dirty="0" err="1"/>
              <a:t>novum</a:t>
            </a:r>
            <a:r>
              <a:rPr lang="en-GB" dirty="0"/>
              <a:t> should be a </a:t>
            </a:r>
            <a:r>
              <a:rPr lang="en-GB" b="1" i="1" dirty="0">
                <a:solidFill>
                  <a:srgbClr val="FF0000"/>
                </a:solidFill>
              </a:rPr>
              <a:t>totalizing</a:t>
            </a:r>
            <a:r>
              <a:rPr lang="en-GB" b="1" i="1" dirty="0"/>
              <a:t> </a:t>
            </a:r>
            <a:r>
              <a:rPr lang="en-GB" dirty="0"/>
              <a:t>principle, organizing around itself the whole symbolic and conceptual content of the narrative.</a:t>
            </a:r>
            <a:endParaRPr lang="it-IT"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638"/>
            <a:ext cx="7498080" cy="868346"/>
          </a:xfrm>
        </p:spPr>
        <p:txBody>
          <a:bodyPr/>
          <a:lstStyle/>
          <a:p>
            <a:r>
              <a:rPr lang="en-US" b="1" dirty="0"/>
              <a:t>OLD FUTURES</a:t>
            </a:r>
          </a:p>
        </p:txBody>
      </p:sp>
      <p:sp>
        <p:nvSpPr>
          <p:cNvPr id="3" name="Segnaposto contenuto 2"/>
          <p:cNvSpPr>
            <a:spLocks noGrp="1"/>
          </p:cNvSpPr>
          <p:nvPr>
            <p:ph idx="1"/>
          </p:nvPr>
        </p:nvSpPr>
        <p:spPr>
          <a:xfrm>
            <a:off x="1435608" y="1285860"/>
            <a:ext cx="7498080" cy="5357850"/>
          </a:xfrm>
        </p:spPr>
        <p:txBody>
          <a:bodyPr>
            <a:noAutofit/>
          </a:bodyPr>
          <a:lstStyle/>
          <a:p>
            <a:pPr>
              <a:buNone/>
            </a:pPr>
            <a:r>
              <a:rPr lang="en-US" sz="2000" dirty="0"/>
              <a:t>The main premise of this course is that of the centrality, in Anglo-American culture, of the </a:t>
            </a:r>
            <a:r>
              <a:rPr lang="en-US" sz="2000" b="1" dirty="0">
                <a:solidFill>
                  <a:srgbClr val="FF0000"/>
                </a:solidFill>
              </a:rPr>
              <a:t>imagination of a better future</a:t>
            </a:r>
            <a:r>
              <a:rPr lang="en-US" sz="2000" dirty="0"/>
              <a:t>, located in a place which for the first migrants and colonists was still totally unknown – a non-place, a literal </a:t>
            </a:r>
            <a:r>
              <a:rPr lang="en-US" sz="2000" b="1" dirty="0">
                <a:solidFill>
                  <a:srgbClr val="FF0000"/>
                </a:solidFill>
              </a:rPr>
              <a:t>utopia</a:t>
            </a:r>
            <a:r>
              <a:rPr lang="en-US" sz="2000" dirty="0"/>
              <a:t>.  As a matter of fact, the narrative structure of the “</a:t>
            </a:r>
            <a:r>
              <a:rPr lang="en-US" sz="2000" b="1" dirty="0">
                <a:solidFill>
                  <a:srgbClr val="FF0000"/>
                </a:solidFill>
              </a:rPr>
              <a:t>American Dream</a:t>
            </a:r>
            <a:r>
              <a:rPr lang="en-US" sz="2000" dirty="0"/>
              <a:t>,” in its various declinations, fundamentally entails believing in the possibility of a </a:t>
            </a:r>
            <a:r>
              <a:rPr lang="en-US" sz="2000" b="1" dirty="0">
                <a:solidFill>
                  <a:srgbClr val="FF0000"/>
                </a:solidFill>
              </a:rPr>
              <a:t>total regeneration</a:t>
            </a:r>
            <a:r>
              <a:rPr lang="en-US" sz="2000" dirty="0"/>
              <a:t> in a new space characterized by the absence of all the systems of oppression that dominate life in the space of origins.  But this projection towards the future often implies not so much a totally new beginning, as a paradoxical coming back to some idealized past, like in very first prophecy of the American utopia,  </a:t>
            </a:r>
            <a:r>
              <a:rPr lang="en-US" sz="2000" b="1" dirty="0">
                <a:solidFill>
                  <a:srgbClr val="FF0000"/>
                </a:solidFill>
              </a:rPr>
              <a:t>John Winthrop</a:t>
            </a:r>
            <a:r>
              <a:rPr lang="en-US" sz="2000" dirty="0"/>
              <a:t>’s famous sermon </a:t>
            </a:r>
            <a:r>
              <a:rPr lang="en-US" sz="2000" dirty="0">
                <a:solidFill>
                  <a:srgbClr val="FF0000"/>
                </a:solidFill>
              </a:rPr>
              <a:t>“</a:t>
            </a:r>
            <a:r>
              <a:rPr lang="en-US" sz="2000" b="1" dirty="0">
                <a:solidFill>
                  <a:srgbClr val="FF0000"/>
                </a:solidFill>
              </a:rPr>
              <a:t>A Model of Christian Charity</a:t>
            </a:r>
            <a:r>
              <a:rPr lang="en-US" sz="2000" dirty="0">
                <a:solidFill>
                  <a:srgbClr val="FF0000"/>
                </a:solidFill>
              </a:rPr>
              <a:t>”</a:t>
            </a:r>
            <a:r>
              <a:rPr lang="en-US" sz="2000" dirty="0"/>
              <a:t> (1630), with its image of that </a:t>
            </a:r>
            <a:r>
              <a:rPr lang="en-US" sz="2000" b="1" dirty="0">
                <a:solidFill>
                  <a:srgbClr val="FF0000"/>
                </a:solidFill>
              </a:rPr>
              <a:t>“City upon a Hill”</a:t>
            </a:r>
            <a:r>
              <a:rPr lang="en-US" sz="2000" dirty="0"/>
              <a:t> America must finally become, because this image actually looks backward to the apocalyptic visions of St. John in the last book of the New Testament (a prophecy, but a prophecy of the end, not of a new beginning). </a:t>
            </a:r>
            <a:endParaRPr lang="it-IT"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b="1" dirty="0"/>
              <a:t>DREAMS AND NIGHTMARES</a:t>
            </a:r>
          </a:p>
        </p:txBody>
      </p:sp>
      <p:sp>
        <p:nvSpPr>
          <p:cNvPr id="3" name="Segnaposto contenuto 2"/>
          <p:cNvSpPr>
            <a:spLocks noGrp="1"/>
          </p:cNvSpPr>
          <p:nvPr>
            <p:ph idx="1"/>
          </p:nvPr>
        </p:nvSpPr>
        <p:spPr/>
        <p:txBody>
          <a:bodyPr>
            <a:normAutofit fontScale="62500" lnSpcReduction="20000"/>
          </a:bodyPr>
          <a:lstStyle/>
          <a:p>
            <a:pPr>
              <a:buNone/>
            </a:pPr>
            <a:r>
              <a:rPr lang="en-US" dirty="0"/>
              <a:t>At the beginning of the most important literary reconstruction of the origins of Anglo-American civilization, </a:t>
            </a:r>
            <a:r>
              <a:rPr lang="en-US" b="1" i="1" dirty="0">
                <a:solidFill>
                  <a:srgbClr val="FF0000"/>
                </a:solidFill>
              </a:rPr>
              <a:t>The Scarlet Letter</a:t>
            </a:r>
            <a:r>
              <a:rPr lang="en-US" dirty="0"/>
              <a:t> (1850), Nathaniel Hawthorne describes the Puritan city of Boston (a literal “city upon a hill”) in a very contradictory way: the settlement is the product of the Puritans’ utopian imagination, and so it should be a new Paradise on earth, but the building which is presented to the reader is the “</a:t>
            </a:r>
            <a:r>
              <a:rPr lang="en-US" b="1" dirty="0">
                <a:solidFill>
                  <a:srgbClr val="FF0000"/>
                </a:solidFill>
              </a:rPr>
              <a:t>black flower of civilization</a:t>
            </a:r>
            <a:r>
              <a:rPr lang="en-US" dirty="0"/>
              <a:t>” – a prison. The plot revolves around not a dream, but a nightmare – that of Hester Prynne, condemned to wear the red letter A on her breast for seven years because she has committed the sin of adultery. </a:t>
            </a:r>
          </a:p>
          <a:p>
            <a:pPr>
              <a:buNone/>
            </a:pPr>
            <a:r>
              <a:rPr lang="en-US" dirty="0"/>
              <a:t>Utopias can easily turn into their reverse, </a:t>
            </a:r>
            <a:r>
              <a:rPr lang="en-US" b="1" i="1" dirty="0">
                <a:solidFill>
                  <a:srgbClr val="FF0000"/>
                </a:solidFill>
              </a:rPr>
              <a:t>dystopias</a:t>
            </a:r>
            <a:r>
              <a:rPr lang="en-US" dirty="0"/>
              <a:t>, because what is perfect for those who have the power to bend reality to their imagination can be exactly the opposite for those who do not share their “dream.” In a tale where the symbol of the scarlet letter makes its first appearance,  </a:t>
            </a:r>
            <a:r>
              <a:rPr lang="en-US" b="1" dirty="0">
                <a:solidFill>
                  <a:srgbClr val="FF0000"/>
                </a:solidFill>
              </a:rPr>
              <a:t>“Endicott and the Red Cross”</a:t>
            </a:r>
            <a:r>
              <a:rPr lang="en-US" dirty="0"/>
              <a:t> (1837), the first instance of the Puritans’ will to freedom (the rending of the Red Cross, representing the Crown of England, from the flag of the Massachusetts) is witnessed by a number of people who are not included in that dream of liberty…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638"/>
            <a:ext cx="7498080" cy="654032"/>
          </a:xfrm>
        </p:spPr>
        <p:txBody>
          <a:bodyPr>
            <a:normAutofit/>
          </a:bodyPr>
          <a:lstStyle/>
          <a:p>
            <a:r>
              <a:rPr lang="en-US" sz="3200" b="1" dirty="0">
                <a:solidFill>
                  <a:schemeClr val="tx1"/>
                </a:solidFill>
              </a:rPr>
              <a:t>“ENDICOTT AND THE RED CROSS”</a:t>
            </a:r>
          </a:p>
        </p:txBody>
      </p:sp>
      <p:sp>
        <p:nvSpPr>
          <p:cNvPr id="3" name="Segnaposto contenuto 2"/>
          <p:cNvSpPr>
            <a:spLocks noGrp="1"/>
          </p:cNvSpPr>
          <p:nvPr>
            <p:ph idx="1"/>
          </p:nvPr>
        </p:nvSpPr>
        <p:spPr>
          <a:xfrm>
            <a:off x="1435608" y="857232"/>
            <a:ext cx="7498080" cy="6000768"/>
          </a:xfrm>
        </p:spPr>
        <p:txBody>
          <a:bodyPr>
            <a:noAutofit/>
          </a:bodyPr>
          <a:lstStyle/>
          <a:p>
            <a:pPr>
              <a:buNone/>
            </a:pPr>
            <a:r>
              <a:rPr lang="en-US" sz="1900" dirty="0"/>
              <a:t>In close vicinity to the sacred edifice appeared that important engine of </a:t>
            </a:r>
            <a:r>
              <a:rPr lang="en-US" sz="1900" dirty="0" err="1"/>
              <a:t>Puritanic</a:t>
            </a:r>
            <a:r>
              <a:rPr lang="en-US" sz="1900" dirty="0"/>
              <a:t> authority,  the </a:t>
            </a:r>
            <a:r>
              <a:rPr lang="en-US" sz="1900" b="1" dirty="0">
                <a:solidFill>
                  <a:srgbClr val="FF0000"/>
                </a:solidFill>
              </a:rPr>
              <a:t>whipping-post</a:t>
            </a:r>
            <a:r>
              <a:rPr lang="en-US" sz="1900" dirty="0"/>
              <a:t> – with the soil around it well trodden by the feet of evil doers, who had there been disciplined.  At one corner of the meeting-house was the </a:t>
            </a:r>
            <a:r>
              <a:rPr lang="en-US" sz="1900" b="1" dirty="0">
                <a:solidFill>
                  <a:srgbClr val="FF0000"/>
                </a:solidFill>
              </a:rPr>
              <a:t>pillory</a:t>
            </a:r>
            <a:r>
              <a:rPr lang="en-US" sz="1900" dirty="0"/>
              <a:t>,  and at the other the stocks; and, by a singular good fortune for our sketch, </a:t>
            </a:r>
            <a:r>
              <a:rPr lang="en-US" sz="1900" b="1" dirty="0">
                <a:solidFill>
                  <a:srgbClr val="FF0000"/>
                </a:solidFill>
              </a:rPr>
              <a:t>the head of an Episcopalian and suspected Catholic was grotesquely incased </a:t>
            </a:r>
            <a:r>
              <a:rPr lang="en-US" sz="1900" dirty="0"/>
              <a:t>in the former machine while a fellow-criminal, who had boisterously quaffed a health to the king, was confined by the legs in the latter. Side by side, on the meeting-house steps, stood a male and a female figure. The man was a tall, lean, haggard personification of fanaticism, bearing on his breast this label, – </a:t>
            </a:r>
            <a:r>
              <a:rPr lang="en-US" sz="1900" b="1" dirty="0">
                <a:solidFill>
                  <a:srgbClr val="FF0000"/>
                </a:solidFill>
              </a:rPr>
              <a:t>A WANTON GOSPELLER</a:t>
            </a:r>
            <a:r>
              <a:rPr lang="en-US" sz="1900" dirty="0"/>
              <a:t>, – which betokened that he had dared to give interpretations of Holy Writ unsanctioned by the infallible judgment of the civil and religious rulers. His aspect showed no lack of zeal to maintain his heterodoxies, even at the stake. The woman wore a </a:t>
            </a:r>
            <a:r>
              <a:rPr lang="en-US" sz="1900" b="1" dirty="0">
                <a:solidFill>
                  <a:srgbClr val="FF0000"/>
                </a:solidFill>
              </a:rPr>
              <a:t>cleft stick on her tongue</a:t>
            </a:r>
            <a:r>
              <a:rPr lang="en-US" sz="1900" dirty="0"/>
              <a:t>, in appropriate retribution for having wagged that unruly member against the elders of the church; and her countenance and gestures gave much cause to apprehend that, the moment the stick should be removed, a repetition of the offence would demand new ingenuity in chastising it.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3200" b="1" dirty="0">
                <a:solidFill>
                  <a:schemeClr val="tx1"/>
                </a:solidFill>
              </a:rPr>
              <a:t>“ENDICOTT AND THE RED CROSS”</a:t>
            </a:r>
            <a:endParaRPr lang="en-US" sz="3200" dirty="0"/>
          </a:p>
        </p:txBody>
      </p:sp>
      <p:sp>
        <p:nvSpPr>
          <p:cNvPr id="3" name="Segnaposto contenuto 2"/>
          <p:cNvSpPr>
            <a:spLocks noGrp="1"/>
          </p:cNvSpPr>
          <p:nvPr>
            <p:ph idx="1"/>
          </p:nvPr>
        </p:nvSpPr>
        <p:spPr>
          <a:xfrm>
            <a:off x="1435608" y="1214422"/>
            <a:ext cx="7498080" cy="5357850"/>
          </a:xfrm>
        </p:spPr>
        <p:txBody>
          <a:bodyPr>
            <a:normAutofit fontScale="77500" lnSpcReduction="20000"/>
          </a:bodyPr>
          <a:lstStyle/>
          <a:p>
            <a:pPr>
              <a:buNone/>
            </a:pPr>
            <a:r>
              <a:rPr lang="en-US" dirty="0"/>
              <a:t>The above-mentioned individuals had been sentenced to undergo their various modes of </a:t>
            </a:r>
            <a:r>
              <a:rPr lang="en-US" b="1" dirty="0">
                <a:solidFill>
                  <a:srgbClr val="FF0000"/>
                </a:solidFill>
              </a:rPr>
              <a:t>ignominy</a:t>
            </a:r>
            <a:r>
              <a:rPr lang="en-US" dirty="0"/>
              <a:t>, for the space of one hour at noonday. But among the crowd were several </a:t>
            </a:r>
            <a:r>
              <a:rPr lang="en-US" b="1" dirty="0">
                <a:solidFill>
                  <a:srgbClr val="FF0000"/>
                </a:solidFill>
              </a:rPr>
              <a:t>whose punishment would be life-long</a:t>
            </a:r>
            <a:r>
              <a:rPr lang="en-US" dirty="0"/>
              <a:t>; some, whose </a:t>
            </a:r>
            <a:r>
              <a:rPr lang="en-US" b="1" dirty="0">
                <a:solidFill>
                  <a:srgbClr val="FF0000"/>
                </a:solidFill>
              </a:rPr>
              <a:t>ears had been cro</a:t>
            </a:r>
            <a:r>
              <a:rPr lang="en-US" dirty="0"/>
              <a:t>pped, like those of puppy dogs; others, whose </a:t>
            </a:r>
            <a:r>
              <a:rPr lang="en-US" b="1" dirty="0">
                <a:solidFill>
                  <a:srgbClr val="FF0000"/>
                </a:solidFill>
              </a:rPr>
              <a:t>cheeks had been branded with the initials of their misdemeanors</a:t>
            </a:r>
            <a:r>
              <a:rPr lang="en-US" dirty="0"/>
              <a:t>; one, with his </a:t>
            </a:r>
            <a:r>
              <a:rPr lang="en-US" b="1" dirty="0">
                <a:solidFill>
                  <a:srgbClr val="FF0000"/>
                </a:solidFill>
              </a:rPr>
              <a:t>nostrils slit and seared</a:t>
            </a:r>
            <a:r>
              <a:rPr lang="en-US" dirty="0"/>
              <a:t>; and another, with </a:t>
            </a:r>
            <a:r>
              <a:rPr lang="en-US" b="1" dirty="0">
                <a:solidFill>
                  <a:srgbClr val="FF0000"/>
                </a:solidFill>
              </a:rPr>
              <a:t>a halter about his neck</a:t>
            </a:r>
            <a:r>
              <a:rPr lang="en-US" dirty="0"/>
              <a:t>, which he was forbidden ever to take off, or to conceal beneath his garments. Methinks he must have been grievously tempted to affix the other end of the rope to some convenient beam or bough. There was likewise a young woman, with no mean share of beauty, whose doom it was to wear </a:t>
            </a:r>
            <a:r>
              <a:rPr lang="en-US" b="1" dirty="0">
                <a:solidFill>
                  <a:srgbClr val="FF0000"/>
                </a:solidFill>
              </a:rPr>
              <a:t>the letter A </a:t>
            </a:r>
            <a:r>
              <a:rPr lang="en-US" dirty="0"/>
              <a:t>on the breast of her gown, in the eyes of all the world and her own children.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DISTORTING MIRRORS</a:t>
            </a:r>
          </a:p>
        </p:txBody>
      </p:sp>
      <p:sp>
        <p:nvSpPr>
          <p:cNvPr id="3" name="Segnaposto contenuto 2"/>
          <p:cNvSpPr>
            <a:spLocks noGrp="1"/>
          </p:cNvSpPr>
          <p:nvPr>
            <p:ph idx="1"/>
          </p:nvPr>
        </p:nvSpPr>
        <p:spPr>
          <a:xfrm>
            <a:off x="1435608" y="1447800"/>
            <a:ext cx="7498080" cy="5124472"/>
          </a:xfrm>
        </p:spPr>
        <p:txBody>
          <a:bodyPr>
            <a:normAutofit fontScale="85000" lnSpcReduction="10000"/>
          </a:bodyPr>
          <a:lstStyle/>
          <a:p>
            <a:pPr>
              <a:buNone/>
            </a:pPr>
            <a:r>
              <a:rPr lang="en-US" dirty="0"/>
              <a:t>Nathaniel Hawthorne is one the main representatives of a long tradition, in American literature – that of questioning the basic tenets of dominant ideology, by showing, as in a distorting mirror, how the image of reality constructed by that ideology hides a </a:t>
            </a:r>
            <a:r>
              <a:rPr lang="en-US" b="1" dirty="0">
                <a:solidFill>
                  <a:srgbClr val="FF0000"/>
                </a:solidFill>
              </a:rPr>
              <a:t>dark side</a:t>
            </a:r>
            <a:r>
              <a:rPr lang="en-US" dirty="0"/>
              <a:t>. In order to make these aspects visible, authors in the Hawthorne tradition often use, like he did, not so much the narrative strategies of literary realism, but those of the </a:t>
            </a:r>
            <a:r>
              <a:rPr lang="en-US" b="1" dirty="0">
                <a:solidFill>
                  <a:srgbClr val="FF0000"/>
                </a:solidFill>
              </a:rPr>
              <a:t>fantastic</a:t>
            </a:r>
            <a:r>
              <a:rPr lang="en-US" dirty="0"/>
              <a:t>, because the better way to dismantle (at least partially false) dreams is, rather than comparing them to actual reality, to turn them into nightmares…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IMAGINING THE FUTURE</a:t>
            </a:r>
          </a:p>
        </p:txBody>
      </p:sp>
      <p:sp>
        <p:nvSpPr>
          <p:cNvPr id="3" name="Segnaposto contenuto 2"/>
          <p:cNvSpPr>
            <a:spLocks noGrp="1"/>
          </p:cNvSpPr>
          <p:nvPr>
            <p:ph idx="1"/>
          </p:nvPr>
        </p:nvSpPr>
        <p:spPr>
          <a:xfrm>
            <a:off x="1435608" y="1447800"/>
            <a:ext cx="7498080" cy="5124472"/>
          </a:xfrm>
        </p:spPr>
        <p:txBody>
          <a:bodyPr>
            <a:normAutofit/>
          </a:bodyPr>
          <a:lstStyle/>
          <a:p>
            <a:pPr>
              <a:buNone/>
            </a:pPr>
            <a:r>
              <a:rPr lang="en-US" sz="3600" dirty="0"/>
              <a:t>In his critical representation of America, Hawthorne mainly deals with the past (and its influence on the present), but being as it is the land of the future, America has also often been represented through the literary genre best suited to envision the things to come – </a:t>
            </a:r>
            <a:r>
              <a:rPr lang="en-US" sz="3600" b="1" dirty="0">
                <a:solidFill>
                  <a:srgbClr val="FF0000"/>
                </a:solidFill>
              </a:rPr>
              <a:t>science fiction</a:t>
            </a:r>
            <a:r>
              <a:rPr lang="en-US" sz="3600"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b="1" dirty="0"/>
              <a:t>THE PRECURSORS OF SCIENCE FICTION</a:t>
            </a:r>
          </a:p>
        </p:txBody>
      </p:sp>
      <p:sp>
        <p:nvSpPr>
          <p:cNvPr id="3" name="Segnaposto contenuto 2"/>
          <p:cNvSpPr>
            <a:spLocks noGrp="1"/>
          </p:cNvSpPr>
          <p:nvPr>
            <p:ph idx="1"/>
          </p:nvPr>
        </p:nvSpPr>
        <p:spPr>
          <a:xfrm>
            <a:off x="1435608" y="1447800"/>
            <a:ext cx="7498080" cy="5267348"/>
          </a:xfrm>
        </p:spPr>
        <p:txBody>
          <a:bodyPr>
            <a:normAutofit fontScale="70000" lnSpcReduction="20000"/>
          </a:bodyPr>
          <a:lstStyle/>
          <a:p>
            <a:pPr>
              <a:buNone/>
            </a:pPr>
            <a:r>
              <a:rPr lang="en-GB" sz="3400" dirty="0"/>
              <a:t>Before the official birth of what will be later called science fiction at the beginning of the 19</a:t>
            </a:r>
            <a:r>
              <a:rPr lang="en-GB" sz="3400" baseline="30000" dirty="0"/>
              <a:t>th</a:t>
            </a:r>
            <a:r>
              <a:rPr lang="en-GB" sz="3400" dirty="0"/>
              <a:t> century,  non-realistic literary texts(excluding the mythical narratives about gods and supernatural heroes) have often used the device of “</a:t>
            </a:r>
            <a:r>
              <a:rPr lang="en-GB" sz="3400" b="1" dirty="0">
                <a:solidFill>
                  <a:srgbClr val="FF0000"/>
                </a:solidFill>
              </a:rPr>
              <a:t>marvellous journeys</a:t>
            </a:r>
            <a:r>
              <a:rPr lang="en-GB" sz="3400" dirty="0"/>
              <a:t>” towards unknown lands.  An example might be </a:t>
            </a:r>
            <a:r>
              <a:rPr lang="en-GB" sz="3400" b="1" dirty="0">
                <a:solidFill>
                  <a:srgbClr val="FF0000"/>
                </a:solidFill>
              </a:rPr>
              <a:t>Homer</a:t>
            </a:r>
            <a:r>
              <a:rPr lang="en-GB" sz="3400" dirty="0">
                <a:solidFill>
                  <a:srgbClr val="FF0000"/>
                </a:solidFill>
              </a:rPr>
              <a:t>’s </a:t>
            </a:r>
            <a:r>
              <a:rPr lang="en-GB" sz="3400" b="1" i="1" dirty="0">
                <a:solidFill>
                  <a:srgbClr val="FF0000"/>
                </a:solidFill>
              </a:rPr>
              <a:t>Odyssey</a:t>
            </a:r>
            <a:r>
              <a:rPr lang="en-GB" sz="3400" dirty="0"/>
              <a:t>, but even more interesting is the </a:t>
            </a:r>
            <a:r>
              <a:rPr lang="en-GB" sz="3400" b="1" i="1" dirty="0">
                <a:solidFill>
                  <a:srgbClr val="FF0000"/>
                </a:solidFill>
              </a:rPr>
              <a:t>True History</a:t>
            </a:r>
            <a:r>
              <a:rPr lang="en-GB" sz="3400" dirty="0">
                <a:solidFill>
                  <a:srgbClr val="FF0000"/>
                </a:solidFill>
              </a:rPr>
              <a:t> </a:t>
            </a:r>
            <a:r>
              <a:rPr lang="en-GB" sz="3400" dirty="0"/>
              <a:t>(about 180</a:t>
            </a:r>
            <a:r>
              <a:rPr lang="en-GB" sz="3400" b="1" dirty="0"/>
              <a:t> </a:t>
            </a:r>
            <a:r>
              <a:rPr lang="en-GB" sz="3400" dirty="0"/>
              <a:t>AD)</a:t>
            </a:r>
            <a:r>
              <a:rPr lang="en-GB" sz="3400" b="1" dirty="0"/>
              <a:t> </a:t>
            </a:r>
            <a:r>
              <a:rPr lang="en-GB" sz="3400" dirty="0"/>
              <a:t>by philosopher and historiographer </a:t>
            </a:r>
            <a:r>
              <a:rPr lang="en-GB" sz="3400" b="1" dirty="0" err="1">
                <a:solidFill>
                  <a:srgbClr val="FF0000"/>
                </a:solidFill>
              </a:rPr>
              <a:t>Lucianus</a:t>
            </a:r>
            <a:r>
              <a:rPr lang="en-GB" sz="3400" dirty="0"/>
              <a:t> of </a:t>
            </a:r>
            <a:r>
              <a:rPr lang="en-GB" sz="3400" dirty="0" err="1"/>
              <a:t>Samosata</a:t>
            </a:r>
            <a:r>
              <a:rPr lang="en-GB" sz="3400" dirty="0"/>
              <a:t>, author of </a:t>
            </a:r>
            <a:r>
              <a:rPr lang="en-GB" sz="3400" b="1" i="1" dirty="0">
                <a:solidFill>
                  <a:srgbClr val="FF0000"/>
                </a:solidFill>
              </a:rPr>
              <a:t>How to Write History</a:t>
            </a:r>
            <a:r>
              <a:rPr lang="en-GB" sz="3400" dirty="0"/>
              <a:t>, an attempt to found historiography on detachment and objectivity. In </a:t>
            </a:r>
            <a:r>
              <a:rPr lang="en-GB" sz="3400" i="1" dirty="0"/>
              <a:t>True History</a:t>
            </a:r>
            <a:r>
              <a:rPr lang="en-GB" sz="3400" dirty="0"/>
              <a:t> the protagonists travel beyond the Pillars of Hercules and even through space, meeting an extra-terrestrial race.</a:t>
            </a:r>
            <a:r>
              <a:rPr lang="en-GB" sz="3400" b="1" i="1" dirty="0"/>
              <a:t> </a:t>
            </a:r>
            <a:r>
              <a:rPr lang="en-GB" sz="3400" dirty="0"/>
              <a:t>Other examples of space travelling are the </a:t>
            </a:r>
            <a:r>
              <a:rPr lang="en-GB" sz="3400" b="1" i="1" dirty="0" err="1">
                <a:solidFill>
                  <a:srgbClr val="FF0000"/>
                </a:solidFill>
              </a:rPr>
              <a:t>Somnium</a:t>
            </a:r>
            <a:r>
              <a:rPr lang="en-GB" sz="3400" b="1" dirty="0"/>
              <a:t> </a:t>
            </a:r>
            <a:r>
              <a:rPr lang="en-GB" sz="3400" dirty="0"/>
              <a:t>(1634) by </a:t>
            </a:r>
            <a:r>
              <a:rPr lang="en-GB" sz="3400" b="1" dirty="0">
                <a:solidFill>
                  <a:srgbClr val="FF0000"/>
                </a:solidFill>
              </a:rPr>
              <a:t>Johannes </a:t>
            </a:r>
            <a:r>
              <a:rPr lang="en-GB" sz="3400" b="1" dirty="0" err="1">
                <a:solidFill>
                  <a:srgbClr val="FF0000"/>
                </a:solidFill>
              </a:rPr>
              <a:t>Kepler</a:t>
            </a:r>
            <a:r>
              <a:rPr lang="en-GB" sz="3400" dirty="0"/>
              <a:t>, </a:t>
            </a:r>
            <a:r>
              <a:rPr lang="en-GB" sz="3400" b="1" i="1" dirty="0">
                <a:solidFill>
                  <a:srgbClr val="FF0000"/>
                </a:solidFill>
              </a:rPr>
              <a:t>The Man in the Moon</a:t>
            </a:r>
            <a:r>
              <a:rPr lang="en-GB" sz="3400" b="1" dirty="0">
                <a:solidFill>
                  <a:srgbClr val="FF0000"/>
                </a:solidFill>
              </a:rPr>
              <a:t> </a:t>
            </a:r>
            <a:r>
              <a:rPr lang="en-GB" sz="3400" dirty="0"/>
              <a:t>(1638) by </a:t>
            </a:r>
            <a:r>
              <a:rPr lang="en-GB" sz="3400" b="1" dirty="0">
                <a:solidFill>
                  <a:srgbClr val="FF0000"/>
                </a:solidFill>
              </a:rPr>
              <a:t>Francis Godwin</a:t>
            </a:r>
            <a:r>
              <a:rPr lang="en-GB" sz="3400" dirty="0">
                <a:solidFill>
                  <a:srgbClr val="FF0000"/>
                </a:solidFill>
              </a:rPr>
              <a:t>,</a:t>
            </a:r>
            <a:r>
              <a:rPr lang="en-GB" sz="3400" dirty="0"/>
              <a:t> and </a:t>
            </a:r>
            <a:r>
              <a:rPr lang="en-GB" sz="3400" b="1" i="1" dirty="0">
                <a:solidFill>
                  <a:srgbClr val="FF0000"/>
                </a:solidFill>
              </a:rPr>
              <a:t>Voyage to the Moon </a:t>
            </a:r>
            <a:r>
              <a:rPr lang="en-GB" sz="3400" dirty="0"/>
              <a:t>(1650) by </a:t>
            </a:r>
            <a:r>
              <a:rPr lang="en-GB" sz="3400" b="1" dirty="0">
                <a:solidFill>
                  <a:srgbClr val="FF0000"/>
                </a:solidFill>
              </a:rPr>
              <a:t>Cyrano de Bergerac</a:t>
            </a:r>
            <a:r>
              <a:rPr lang="en-GB" sz="3400" dirty="0"/>
              <a:t>. </a:t>
            </a:r>
            <a:endParaRPr lang="it-IT" sz="3400" dirty="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b="1" dirty="0"/>
              <a:t>UTOPIAS AND DYSTOPIAS</a:t>
            </a:r>
          </a:p>
        </p:txBody>
      </p:sp>
      <p:sp>
        <p:nvSpPr>
          <p:cNvPr id="3" name="Segnaposto contenuto 2"/>
          <p:cNvSpPr>
            <a:spLocks noGrp="1"/>
          </p:cNvSpPr>
          <p:nvPr>
            <p:ph idx="1"/>
          </p:nvPr>
        </p:nvSpPr>
        <p:spPr/>
        <p:txBody>
          <a:bodyPr>
            <a:normAutofit fontScale="62500" lnSpcReduction="20000"/>
          </a:bodyPr>
          <a:lstStyle/>
          <a:p>
            <a:pPr>
              <a:buNone/>
            </a:pPr>
            <a:r>
              <a:rPr lang="en-GB" dirty="0"/>
              <a:t>Other origins of science fiction are to be found in the tradition of </a:t>
            </a:r>
            <a:r>
              <a:rPr lang="en-GB" b="1" dirty="0">
                <a:solidFill>
                  <a:srgbClr val="FF0000"/>
                </a:solidFill>
              </a:rPr>
              <a:t>utopia</a:t>
            </a:r>
            <a:r>
              <a:rPr lang="en-GB" dirty="0"/>
              <a:t>. The Greek philosopher </a:t>
            </a:r>
            <a:r>
              <a:rPr lang="en-GB" b="1" dirty="0">
                <a:solidFill>
                  <a:srgbClr val="FF0000"/>
                </a:solidFill>
              </a:rPr>
              <a:t>Plato</a:t>
            </a:r>
            <a:r>
              <a:rPr lang="en-GB" b="1" dirty="0"/>
              <a:t> </a:t>
            </a:r>
            <a:r>
              <a:rPr lang="en-GB" dirty="0"/>
              <a:t>had already imagined “non-places” better than ours, such as </a:t>
            </a:r>
            <a:r>
              <a:rPr lang="en-GB" b="1" dirty="0">
                <a:solidFill>
                  <a:srgbClr val="FF0000"/>
                </a:solidFill>
              </a:rPr>
              <a:t>Atlantis</a:t>
            </a:r>
            <a:r>
              <a:rPr lang="en-GB" dirty="0"/>
              <a:t> in </a:t>
            </a:r>
            <a:r>
              <a:rPr lang="en-GB" b="1" i="1" dirty="0" err="1">
                <a:solidFill>
                  <a:srgbClr val="FF0000"/>
                </a:solidFill>
              </a:rPr>
              <a:t>Crito</a:t>
            </a:r>
            <a:r>
              <a:rPr lang="en-GB" b="1" i="1" dirty="0"/>
              <a:t> </a:t>
            </a:r>
            <a:r>
              <a:rPr lang="en-GB" dirty="0"/>
              <a:t>and </a:t>
            </a:r>
            <a:r>
              <a:rPr lang="en-GB" b="1" i="1" dirty="0" err="1">
                <a:solidFill>
                  <a:srgbClr val="FF0000"/>
                </a:solidFill>
              </a:rPr>
              <a:t>Timaeus</a:t>
            </a:r>
            <a:r>
              <a:rPr lang="en-GB" b="1" i="1" dirty="0"/>
              <a:t> </a:t>
            </a:r>
            <a:r>
              <a:rPr lang="en-GB" dirty="0"/>
              <a:t>(360 BC), and projected a perfect state in the earlier </a:t>
            </a:r>
            <a:r>
              <a:rPr lang="en-GB" b="1" i="1" dirty="0">
                <a:solidFill>
                  <a:srgbClr val="FF0000"/>
                </a:solidFill>
              </a:rPr>
              <a:t>Republic</a:t>
            </a:r>
            <a:r>
              <a:rPr lang="en-GB" b="1" i="1" dirty="0"/>
              <a:t> </a:t>
            </a:r>
            <a:r>
              <a:rPr lang="en-GB" dirty="0"/>
              <a:t>(380 BC). The term was officially invented by </a:t>
            </a:r>
            <a:r>
              <a:rPr lang="en-GB" b="1" dirty="0">
                <a:solidFill>
                  <a:srgbClr val="FF0000"/>
                </a:solidFill>
              </a:rPr>
              <a:t>Thomas More</a:t>
            </a:r>
            <a:r>
              <a:rPr lang="en-GB" dirty="0">
                <a:solidFill>
                  <a:srgbClr val="FF0000"/>
                </a:solidFill>
              </a:rPr>
              <a:t> </a:t>
            </a:r>
            <a:r>
              <a:rPr lang="en-GB" dirty="0"/>
              <a:t>with </a:t>
            </a:r>
            <a:r>
              <a:rPr lang="en-GB" b="1" i="1" dirty="0">
                <a:solidFill>
                  <a:srgbClr val="FF0000"/>
                </a:solidFill>
              </a:rPr>
              <a:t>Utopia</a:t>
            </a:r>
            <a:r>
              <a:rPr lang="en-GB" b="1" dirty="0"/>
              <a:t> </a:t>
            </a:r>
            <a:r>
              <a:rPr lang="en-GB" dirty="0"/>
              <a:t>(1515-16), but is applicable to earlier works such as </a:t>
            </a:r>
            <a:r>
              <a:rPr lang="en-GB" b="1" i="1" dirty="0">
                <a:solidFill>
                  <a:srgbClr val="FF0000"/>
                </a:solidFill>
              </a:rPr>
              <a:t>The City of God</a:t>
            </a:r>
            <a:r>
              <a:rPr lang="en-GB" dirty="0">
                <a:solidFill>
                  <a:srgbClr val="FF0000"/>
                </a:solidFill>
              </a:rPr>
              <a:t> </a:t>
            </a:r>
            <a:r>
              <a:rPr lang="en-GB" dirty="0"/>
              <a:t>(413-426 AD) by </a:t>
            </a:r>
            <a:r>
              <a:rPr lang="en-GB" b="1" dirty="0">
                <a:solidFill>
                  <a:srgbClr val="FF0000"/>
                </a:solidFill>
              </a:rPr>
              <a:t>St. Augustine</a:t>
            </a:r>
            <a:r>
              <a:rPr lang="en-GB" dirty="0">
                <a:solidFill>
                  <a:srgbClr val="FF0000"/>
                </a:solidFill>
              </a:rPr>
              <a:t>. </a:t>
            </a:r>
            <a:r>
              <a:rPr lang="en-GB" dirty="0"/>
              <a:t>Later examples </a:t>
            </a:r>
            <a:r>
              <a:rPr lang="en-GB" dirty="0" err="1"/>
              <a:t>are</a:t>
            </a:r>
            <a:r>
              <a:rPr lang="en-GB" b="1" i="1" dirty="0" err="1">
                <a:solidFill>
                  <a:srgbClr val="FF0000"/>
                </a:solidFill>
              </a:rPr>
              <a:t>The</a:t>
            </a:r>
            <a:r>
              <a:rPr lang="en-GB" b="1" i="1" dirty="0">
                <a:solidFill>
                  <a:srgbClr val="FF0000"/>
                </a:solidFill>
              </a:rPr>
              <a:t> City of the Sun</a:t>
            </a:r>
            <a:r>
              <a:rPr lang="en-GB" dirty="0">
                <a:solidFill>
                  <a:srgbClr val="FF0000"/>
                </a:solidFill>
              </a:rPr>
              <a:t> </a:t>
            </a:r>
            <a:r>
              <a:rPr lang="en-GB" dirty="0"/>
              <a:t>(1623) by </a:t>
            </a:r>
            <a:r>
              <a:rPr lang="en-GB" b="1" dirty="0">
                <a:solidFill>
                  <a:srgbClr val="FF0000"/>
                </a:solidFill>
              </a:rPr>
              <a:t>Tommaso </a:t>
            </a:r>
            <a:r>
              <a:rPr lang="en-GB" b="1" dirty="0" err="1">
                <a:solidFill>
                  <a:srgbClr val="FF0000"/>
                </a:solidFill>
              </a:rPr>
              <a:t>Campanella</a:t>
            </a:r>
            <a:r>
              <a:rPr lang="en-GB" dirty="0">
                <a:solidFill>
                  <a:srgbClr val="FF0000"/>
                </a:solidFill>
              </a:rPr>
              <a:t> </a:t>
            </a:r>
            <a:r>
              <a:rPr lang="en-GB" dirty="0"/>
              <a:t>and </a:t>
            </a:r>
            <a:r>
              <a:rPr lang="en-GB" b="1" i="1" dirty="0">
                <a:solidFill>
                  <a:srgbClr val="FF0000"/>
                </a:solidFill>
              </a:rPr>
              <a:t>New Atlantis</a:t>
            </a:r>
            <a:r>
              <a:rPr lang="en-GB" dirty="0">
                <a:solidFill>
                  <a:srgbClr val="FF0000"/>
                </a:solidFill>
              </a:rPr>
              <a:t> </a:t>
            </a:r>
            <a:r>
              <a:rPr lang="en-GB" dirty="0"/>
              <a:t>(1627) by </a:t>
            </a:r>
            <a:r>
              <a:rPr lang="en-GB" b="1" dirty="0">
                <a:solidFill>
                  <a:srgbClr val="FF0000"/>
                </a:solidFill>
              </a:rPr>
              <a:t>Francis Bacon</a:t>
            </a:r>
            <a:r>
              <a:rPr lang="en-GB" dirty="0"/>
              <a:t>. It is not a coincidence that the term was invented soon after the European </a:t>
            </a:r>
            <a:r>
              <a:rPr lang="en-GB" b="1" dirty="0">
                <a:solidFill>
                  <a:srgbClr val="FF0000"/>
                </a:solidFill>
              </a:rPr>
              <a:t>discovery of America</a:t>
            </a:r>
            <a:r>
              <a:rPr lang="en-GB" dirty="0"/>
              <a:t>. </a:t>
            </a:r>
          </a:p>
          <a:p>
            <a:pPr>
              <a:buNone/>
            </a:pPr>
            <a:r>
              <a:rPr lang="en-GB" dirty="0"/>
              <a:t>The reverse of utopia is </a:t>
            </a:r>
            <a:r>
              <a:rPr lang="en-GB" b="1" dirty="0">
                <a:solidFill>
                  <a:srgbClr val="FF0000"/>
                </a:solidFill>
              </a:rPr>
              <a:t>dystopia</a:t>
            </a:r>
            <a:r>
              <a:rPr lang="en-GB" dirty="0"/>
              <a:t>, the “bad place” our world is risking to turn into (the first example is maybe the last book of </a:t>
            </a:r>
            <a:r>
              <a:rPr lang="en-GB" b="1" i="1" dirty="0">
                <a:solidFill>
                  <a:srgbClr val="FF0000"/>
                </a:solidFill>
              </a:rPr>
              <a:t>Gulliver’s Travels</a:t>
            </a:r>
            <a:r>
              <a:rPr lang="en-GB" b="1" dirty="0">
                <a:solidFill>
                  <a:srgbClr val="FF0000"/>
                </a:solidFill>
              </a:rPr>
              <a:t> </a:t>
            </a:r>
            <a:r>
              <a:rPr lang="en-GB" dirty="0"/>
              <a:t>[1726] by </a:t>
            </a:r>
            <a:r>
              <a:rPr lang="en-GB" b="1" dirty="0">
                <a:solidFill>
                  <a:srgbClr val="FF0000"/>
                </a:solidFill>
              </a:rPr>
              <a:t>Jonathan Swift</a:t>
            </a:r>
            <a:r>
              <a:rPr lang="en-GB" b="1" dirty="0"/>
              <a:t>)</a:t>
            </a:r>
            <a:r>
              <a:rPr lang="en-GB" dirty="0"/>
              <a:t>, but also the </a:t>
            </a:r>
            <a:r>
              <a:rPr lang="en-GB" b="1" dirty="0">
                <a:solidFill>
                  <a:srgbClr val="FF0000"/>
                </a:solidFill>
              </a:rPr>
              <a:t>gothic novel </a:t>
            </a:r>
            <a:r>
              <a:rPr lang="en-GB" dirty="0"/>
              <a:t>(better, </a:t>
            </a:r>
            <a:r>
              <a:rPr lang="en-GB" b="1" i="1" dirty="0">
                <a:solidFill>
                  <a:srgbClr val="FF0000"/>
                </a:solidFill>
              </a:rPr>
              <a:t>romance</a:t>
            </a:r>
            <a:r>
              <a:rPr lang="en-GB" dirty="0"/>
              <a:t>), officially born in 1764 with </a:t>
            </a:r>
            <a:r>
              <a:rPr lang="en-GB" b="1" i="1" dirty="0">
                <a:solidFill>
                  <a:srgbClr val="FF0000"/>
                </a:solidFill>
              </a:rPr>
              <a:t>The Castle of Otranto</a:t>
            </a:r>
            <a:r>
              <a:rPr lang="en-GB" i="1" dirty="0">
                <a:solidFill>
                  <a:srgbClr val="FF0000"/>
                </a:solidFill>
              </a:rPr>
              <a:t> </a:t>
            </a:r>
            <a:r>
              <a:rPr lang="en-GB" dirty="0"/>
              <a:t>by </a:t>
            </a:r>
            <a:r>
              <a:rPr lang="en-GB" b="1" dirty="0">
                <a:solidFill>
                  <a:srgbClr val="FF0000"/>
                </a:solidFill>
              </a:rPr>
              <a:t>Horace Walpole</a:t>
            </a:r>
            <a:r>
              <a:rPr lang="en-GB" dirty="0">
                <a:solidFill>
                  <a:srgbClr val="FF0000"/>
                </a:solidFill>
              </a:rPr>
              <a:t> </a:t>
            </a:r>
            <a:r>
              <a:rPr lang="en-GB" dirty="0"/>
              <a:t>and characterized by a “revision”</a:t>
            </a:r>
            <a:r>
              <a:rPr lang="en-GB" b="1" dirty="0"/>
              <a:t> </a:t>
            </a:r>
            <a:r>
              <a:rPr lang="en-GB" dirty="0"/>
              <a:t>of a past haunted by horror and perversion, embodied in corrupt noblemen or monks, as in </a:t>
            </a:r>
            <a:r>
              <a:rPr lang="en-GB" b="1" i="1" dirty="0">
                <a:solidFill>
                  <a:srgbClr val="FF0000"/>
                </a:solidFill>
              </a:rPr>
              <a:t>The Monk</a:t>
            </a:r>
            <a:r>
              <a:rPr lang="en-GB" dirty="0">
                <a:solidFill>
                  <a:srgbClr val="FF0000"/>
                </a:solidFill>
              </a:rPr>
              <a:t> </a:t>
            </a:r>
            <a:r>
              <a:rPr lang="en-GB" dirty="0"/>
              <a:t>by </a:t>
            </a:r>
            <a:r>
              <a:rPr lang="en-GB" b="1" dirty="0">
                <a:solidFill>
                  <a:srgbClr val="FF0000"/>
                </a:solidFill>
              </a:rPr>
              <a:t>Matthew Gregory Lewis</a:t>
            </a:r>
            <a:r>
              <a:rPr lang="en-GB" dirty="0"/>
              <a:t> (1796).</a:t>
            </a:r>
            <a:endParaRPr lang="it-IT"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zio">
  <a:themeElements>
    <a:clrScheme name="Solstiz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z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z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148</TotalTime>
  <Words>2420</Words>
  <Application>Microsoft Office PowerPoint</Application>
  <PresentationFormat>Presentazione su schermo (4:3)</PresentationFormat>
  <Paragraphs>29</Paragraphs>
  <Slides>14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14</vt:i4>
      </vt:variant>
    </vt:vector>
  </HeadingPairs>
  <TitlesOfParts>
    <vt:vector size="19" baseType="lpstr">
      <vt:lpstr>Calibri</vt:lpstr>
      <vt:lpstr>Gill Sans MT</vt:lpstr>
      <vt:lpstr>Verdana</vt:lpstr>
      <vt:lpstr>Wingdings 2</vt:lpstr>
      <vt:lpstr>Solstizio</vt:lpstr>
      <vt:lpstr>            OTHER TIMES, OTHER WORLDS: DYSTOPIA AND UCHRONIA IN AMERICAN LITERATURE</vt:lpstr>
      <vt:lpstr>OLD FUTURES</vt:lpstr>
      <vt:lpstr>DREAMS AND NIGHTMARES</vt:lpstr>
      <vt:lpstr>“ENDICOTT AND THE RED CROSS”</vt:lpstr>
      <vt:lpstr>“ENDICOTT AND THE RED CROSS”</vt:lpstr>
      <vt:lpstr>DISTORTING MIRRORS</vt:lpstr>
      <vt:lpstr>IMAGINING THE FUTURE</vt:lpstr>
      <vt:lpstr>THE PRECURSORS OF SCIENCE FICTION</vt:lpstr>
      <vt:lpstr>UTOPIAS AND DYSTOPIAS</vt:lpstr>
      <vt:lpstr>THE BIRTH OF SCIENCE FICTION</vt:lpstr>
      <vt:lpstr>FROM THE LATE 19TH- TO THE MID-20TH-CENTURY</vt:lpstr>
      <vt:lpstr>POPULAR SCIENCE FICTION</vt:lpstr>
      <vt:lpstr>“NEW” SCIENCE FICTIONS</vt:lpstr>
      <vt:lpstr>THE NOVUM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BLACK MIRRORS: THE DYSTOPIAN IMAGINATION IN PHILIP K. DICK’S THE MAN IN THE HIGH CASTLE AND MARGARET ATWOOD’S THE HANDMAID’S TALE</dc:title>
  <dc:creator>Utente</dc:creator>
  <cp:lastModifiedBy>valerio.deangelis@unimc.it</cp:lastModifiedBy>
  <cp:revision>29</cp:revision>
  <dcterms:created xsi:type="dcterms:W3CDTF">2021-02-09T22:08:34Z</dcterms:created>
  <dcterms:modified xsi:type="dcterms:W3CDTF">2023-10-10T16:08:39Z</dcterms:modified>
</cp:coreProperties>
</file>