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8" r:id="rId3"/>
    <p:sldId id="259" r:id="rId4"/>
    <p:sldId id="260" r:id="rId5"/>
    <p:sldId id="261" r:id="rId6"/>
    <p:sldId id="262" r:id="rId7"/>
    <p:sldId id="263" r:id="rId8"/>
    <p:sldId id="266" r:id="rId9"/>
    <p:sldId id="267"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9E1F12C1-C851-4CF9-892A-1339C0F654AB}">
          <p14:sldIdLst>
            <p14:sldId id="256"/>
            <p14:sldId id="258"/>
            <p14:sldId id="259"/>
            <p14:sldId id="260"/>
            <p14:sldId id="261"/>
            <p14:sldId id="262"/>
            <p14:sldId id="263"/>
            <p14:sldId id="266"/>
            <p14:sldId id="267"/>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CC0000"/>
    <a:srgbClr val="660033"/>
    <a:srgbClr val="66665A"/>
    <a:srgbClr val="EED7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71CA6-B792-4B6C-9441-5377F065E3EE}" type="datetimeFigureOut">
              <a:rPr lang="it-IT" smtClean="0"/>
              <a:t>14/11/2023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50008-7A8A-4019-9068-10A1EC9EB7DC}" type="slidenum">
              <a:rPr lang="it-IT" smtClean="0"/>
              <a:t>‹N›</a:t>
            </a:fld>
            <a:endParaRPr lang="it-IT"/>
          </a:p>
        </p:txBody>
      </p:sp>
    </p:spTree>
    <p:extLst>
      <p:ext uri="{BB962C8B-B14F-4D97-AF65-F5344CB8AC3E}">
        <p14:creationId xmlns:p14="http://schemas.microsoft.com/office/powerpoint/2010/main" val="20049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CB931F3-A603-4453-AF1D-DD393C7F181E}" type="datetimeFigureOut">
              <a:rPr lang="it-IT" smtClean="0"/>
              <a:t>14/11/2023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4253649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B931F3-A603-4453-AF1D-DD393C7F181E}" type="datetimeFigureOut">
              <a:rPr lang="it-IT" smtClean="0"/>
              <a:t>14/11/2023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2601893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B931F3-A603-4453-AF1D-DD393C7F181E}" type="datetimeFigureOut">
              <a:rPr lang="it-IT" smtClean="0"/>
              <a:t>14/11/2023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1288745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B931F3-A603-4453-AF1D-DD393C7F181E}" type="datetimeFigureOut">
              <a:rPr lang="it-IT" smtClean="0"/>
              <a:t>14/11/2023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739E2C-26E4-4E70-8769-7D5A13529150}" type="slidenum">
              <a:rPr lang="it-IT" smtClean="0"/>
              <a:t>‹N›</a:t>
            </a:fld>
            <a:endParaRPr lang="it-IT"/>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28269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B931F3-A603-4453-AF1D-DD393C7F181E}" type="datetimeFigureOut">
              <a:rPr lang="it-IT" smtClean="0"/>
              <a:t>14/11/2023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325101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ECB931F3-A603-4453-AF1D-DD393C7F181E}" type="datetimeFigureOut">
              <a:rPr lang="it-IT" smtClean="0"/>
              <a:t>14/11/2023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2778984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ECB931F3-A603-4453-AF1D-DD393C7F181E}" type="datetimeFigureOut">
              <a:rPr lang="it-IT" smtClean="0"/>
              <a:t>14/11/2023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2741035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CB931F3-A603-4453-AF1D-DD393C7F181E}" type="datetimeFigureOut">
              <a:rPr lang="it-IT" smtClean="0"/>
              <a:t>14/11/2023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95975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CB931F3-A603-4453-AF1D-DD393C7F181E}" type="datetimeFigureOut">
              <a:rPr lang="it-IT" smtClean="0"/>
              <a:t>14/11/2023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26236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CB931F3-A603-4453-AF1D-DD393C7F181E}" type="datetimeFigureOut">
              <a:rPr lang="it-IT" smtClean="0"/>
              <a:t>14/11/2023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85834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CB931F3-A603-4453-AF1D-DD393C7F181E}" type="datetimeFigureOut">
              <a:rPr lang="it-IT" smtClean="0"/>
              <a:t>14/11/2023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1540420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CB931F3-A603-4453-AF1D-DD393C7F181E}" type="datetimeFigureOut">
              <a:rPr lang="it-IT" smtClean="0"/>
              <a:t>14/11/2023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416691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913795" y="2912232"/>
            <a:ext cx="5107208" cy="287896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912232"/>
            <a:ext cx="5095357" cy="287896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CB931F3-A603-4453-AF1D-DD393C7F181E}" type="datetimeFigureOut">
              <a:rPr lang="it-IT" smtClean="0"/>
              <a:t>14/11/2023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2779096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CB931F3-A603-4453-AF1D-DD393C7F181E}" type="datetimeFigureOut">
              <a:rPr lang="it-IT" smtClean="0"/>
              <a:t>14/11/2023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249804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931F3-A603-4453-AF1D-DD393C7F181E}" type="datetimeFigureOut">
              <a:rPr lang="it-IT" smtClean="0"/>
              <a:t>14/11/2023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69559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B931F3-A603-4453-AF1D-DD393C7F181E}" type="datetimeFigureOut">
              <a:rPr lang="it-IT" smtClean="0"/>
              <a:t>14/11/2023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215955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B931F3-A603-4453-AF1D-DD393C7F181E}" type="datetimeFigureOut">
              <a:rPr lang="it-IT" smtClean="0"/>
              <a:t>14/11/2023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1356337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CB931F3-A603-4453-AF1D-DD393C7F181E}" type="datetimeFigureOut">
              <a:rPr lang="it-IT" smtClean="0"/>
              <a:t>14/11/2023</a:t>
            </a:fld>
            <a:endParaRPr lang="it-IT"/>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9739E2C-26E4-4E70-8769-7D5A13529150}" type="slidenum">
              <a:rPr lang="it-IT" smtClean="0"/>
              <a:t>‹N›</a:t>
            </a:fld>
            <a:endParaRPr lang="it-IT"/>
          </a:p>
        </p:txBody>
      </p:sp>
    </p:spTree>
    <p:extLst>
      <p:ext uri="{BB962C8B-B14F-4D97-AF65-F5344CB8AC3E}">
        <p14:creationId xmlns:p14="http://schemas.microsoft.com/office/powerpoint/2010/main" val="39408376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poster, Carattere, tipografia">
            <a:extLst>
              <a:ext uri="{FF2B5EF4-FFF2-40B4-BE49-F238E27FC236}">
                <a16:creationId xmlns:a16="http://schemas.microsoft.com/office/drawing/2014/main" id="{87CE62D8-588B-2054-3631-DECD0C2A7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550" y="102466"/>
            <a:ext cx="4391025" cy="6653068"/>
          </a:xfrm>
          <a:prstGeom prst="rect">
            <a:avLst/>
          </a:prstGeom>
        </p:spPr>
      </p:pic>
    </p:spTree>
    <p:extLst>
      <p:ext uri="{BB962C8B-B14F-4D97-AF65-F5344CB8AC3E}">
        <p14:creationId xmlns:p14="http://schemas.microsoft.com/office/powerpoint/2010/main" val="3440250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998228-4DB2-0DC8-72AF-973A9DD3E4F6}"/>
              </a:ext>
            </a:extLst>
          </p:cNvPr>
          <p:cNvSpPr>
            <a:spLocks noGrp="1"/>
          </p:cNvSpPr>
          <p:nvPr>
            <p:ph type="title"/>
          </p:nvPr>
        </p:nvSpPr>
        <p:spPr>
          <a:xfrm>
            <a:off x="913795" y="149291"/>
            <a:ext cx="10353761" cy="1259632"/>
          </a:xfrm>
        </p:spPr>
        <p:txBody>
          <a:bodyPr>
            <a:normAutofit/>
          </a:bodyPr>
          <a:lstStyle/>
          <a:p>
            <a:r>
              <a:rPr lang="it-IT" sz="6000" dirty="0">
                <a:solidFill>
                  <a:srgbClr val="FF0000"/>
                </a:solidFill>
              </a:rPr>
              <a:t>NEVER A PROPERTY</a:t>
            </a:r>
          </a:p>
        </p:txBody>
      </p:sp>
      <p:sp>
        <p:nvSpPr>
          <p:cNvPr id="3" name="Segnaposto contenuto 2">
            <a:extLst>
              <a:ext uri="{FF2B5EF4-FFF2-40B4-BE49-F238E27FC236}">
                <a16:creationId xmlns:a16="http://schemas.microsoft.com/office/drawing/2014/main" id="{096E15AA-C1A6-198F-1359-8A750EFA49D7}"/>
              </a:ext>
            </a:extLst>
          </p:cNvPr>
          <p:cNvSpPr>
            <a:spLocks noGrp="1"/>
          </p:cNvSpPr>
          <p:nvPr>
            <p:ph idx="1"/>
          </p:nvPr>
        </p:nvSpPr>
        <p:spPr>
          <a:xfrm>
            <a:off x="345232" y="1604865"/>
            <a:ext cx="11513975" cy="5103845"/>
          </a:xfrm>
        </p:spPr>
        <p:txBody>
          <a:bodyPr>
            <a:noAutofit/>
          </a:bodyPr>
          <a:lstStyle/>
          <a:p>
            <a:pPr marL="0" indent="0">
              <a:spcBef>
                <a:spcPts val="0"/>
              </a:spcBef>
              <a:buNone/>
            </a:pPr>
            <a:r>
              <a:rPr lang="en-US" sz="2400" dirty="0"/>
              <a:t>At the beginning of each state chapter, the novel presents </a:t>
            </a:r>
            <a:r>
              <a:rPr lang="en-US" sz="2400" b="1" dirty="0">
                <a:solidFill>
                  <a:srgbClr val="FF0000"/>
                </a:solidFill>
              </a:rPr>
              <a:t>newspaper advertisements for runaway slaves</a:t>
            </a:r>
            <a:r>
              <a:rPr lang="en-US" sz="2400" dirty="0"/>
              <a:t>. They may appear as fictional as the rest, but the acknowledgements at the end of the novel reveal that “the slave advertisements come from the digital collections of the University of North Carolina at Greensboro.” Whitehead has said that even as a fiction writer he “couldn’t compete with the language of the slave ads. They say so much about the slave and also the master </a:t>
            </a:r>
            <a:r>
              <a:rPr lang="en-US" sz="2400" dirty="0">
                <a:cs typeface="Times New Roman" panose="02020603050405020304" pitchFamily="18" charset="0"/>
              </a:rPr>
              <a:t>‒</a:t>
            </a:r>
            <a:r>
              <a:rPr lang="en-US" sz="2400" dirty="0"/>
              <a:t> and the whole business of slavery.”</a:t>
            </a:r>
          </a:p>
          <a:p>
            <a:pPr marL="0" indent="0">
              <a:spcBef>
                <a:spcPts val="0"/>
              </a:spcBef>
              <a:buNone/>
            </a:pPr>
            <a:r>
              <a:rPr lang="en-US" sz="2400" b="0" i="0" u="none" strike="noStrike" baseline="0" dirty="0"/>
              <a:t>The sole fully-fictional advertisement is found in “The North,” the final chapter that contains only the ad. Unlike the other ads, there is no reward because the language of the advertisement hints that it was written by Cora, stating that “she was never property.”</a:t>
            </a:r>
            <a:endParaRPr lang="it-IT" sz="2400" dirty="0"/>
          </a:p>
        </p:txBody>
      </p:sp>
    </p:spTree>
    <p:extLst>
      <p:ext uri="{BB962C8B-B14F-4D97-AF65-F5344CB8AC3E}">
        <p14:creationId xmlns:p14="http://schemas.microsoft.com/office/powerpoint/2010/main" val="635207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B89561-1B3F-8EAA-64CF-B299BAC6F03C}"/>
              </a:ext>
            </a:extLst>
          </p:cNvPr>
          <p:cNvSpPr>
            <a:spLocks noGrp="1"/>
          </p:cNvSpPr>
          <p:nvPr>
            <p:ph type="title"/>
          </p:nvPr>
        </p:nvSpPr>
        <p:spPr>
          <a:xfrm>
            <a:off x="913795" y="149290"/>
            <a:ext cx="10353761" cy="1474237"/>
          </a:xfrm>
        </p:spPr>
        <p:txBody>
          <a:bodyPr>
            <a:normAutofit/>
          </a:bodyPr>
          <a:lstStyle/>
          <a:p>
            <a:r>
              <a:rPr lang="it-IT" sz="6000" dirty="0">
                <a:solidFill>
                  <a:srgbClr val="FF0000"/>
                </a:solidFill>
              </a:rPr>
              <a:t>THE POWER OF LEGEND</a:t>
            </a:r>
          </a:p>
        </p:txBody>
      </p:sp>
      <p:sp>
        <p:nvSpPr>
          <p:cNvPr id="3" name="Segnaposto contenuto 2">
            <a:extLst>
              <a:ext uri="{FF2B5EF4-FFF2-40B4-BE49-F238E27FC236}">
                <a16:creationId xmlns:a16="http://schemas.microsoft.com/office/drawing/2014/main" id="{09FC054A-7F2A-A5CD-BD4B-C2F9A5370D52}"/>
              </a:ext>
            </a:extLst>
          </p:cNvPr>
          <p:cNvSpPr>
            <a:spLocks noGrp="1"/>
          </p:cNvSpPr>
          <p:nvPr>
            <p:ph idx="1"/>
          </p:nvPr>
        </p:nvSpPr>
        <p:spPr>
          <a:xfrm>
            <a:off x="429208" y="1922107"/>
            <a:ext cx="11271380" cy="4609322"/>
          </a:xfrm>
        </p:spPr>
        <p:txBody>
          <a:bodyPr>
            <a:noAutofit/>
          </a:bodyPr>
          <a:lstStyle/>
          <a:p>
            <a:pPr marL="0" indent="0">
              <a:lnSpc>
                <a:spcPct val="100000"/>
              </a:lnSpc>
              <a:spcBef>
                <a:spcPts val="0"/>
              </a:spcBef>
              <a:buNone/>
            </a:pPr>
            <a:r>
              <a:rPr lang="en-US" sz="2400" dirty="0"/>
              <a:t>The final chapter close the circle opened by the first, “</a:t>
            </a:r>
            <a:r>
              <a:rPr lang="en-US" sz="2400" dirty="0" err="1"/>
              <a:t>Ajarry</a:t>
            </a:r>
            <a:r>
              <a:rPr lang="en-US" sz="2400" dirty="0"/>
              <a:t>,” which tells the story of the kidnapping of Cora’s grandmother in Africa and of her lifetime spent as property, sold and traded by various masters. Cora’s refusal to be victim of the same destiny of her grandmother suggests that history is finally moving on, with Cora maybe succeeding in the attempt that her mother, Mabel, also made, that of breaking free from slavery. Mabel is never found by the slavecatchers, and becomes a sort of </a:t>
            </a:r>
            <a:r>
              <a:rPr lang="en-US" sz="2400" b="1" dirty="0">
                <a:solidFill>
                  <a:srgbClr val="FF0000"/>
                </a:solidFill>
              </a:rPr>
              <a:t>legend</a:t>
            </a:r>
            <a:r>
              <a:rPr lang="en-US" sz="2400" dirty="0"/>
              <a:t>, inspiring Cora (who on the other hand hates her because she left her alone) as the </a:t>
            </a:r>
            <a:r>
              <a:rPr lang="en-US" sz="2400" b="1" dirty="0">
                <a:solidFill>
                  <a:srgbClr val="FF0000"/>
                </a:solidFill>
              </a:rPr>
              <a:t>embodiment of possibility and hope</a:t>
            </a:r>
            <a:r>
              <a:rPr lang="en-US" sz="2400" dirty="0"/>
              <a:t>. At the end the reader comes to know that Mable actually tried to come back for her daughter, but was bitten by a snake and died. Nonetheless, even if her attempt failed, the fiction that tells the story of her finally getting free has </a:t>
            </a:r>
            <a:r>
              <a:rPr lang="en-US" sz="2400" i="1" dirty="0"/>
              <a:t>real </a:t>
            </a:r>
            <a:r>
              <a:rPr lang="en-US" sz="2400" dirty="0"/>
              <a:t>effects on the lives of black people, and especially Cora’s…</a:t>
            </a:r>
            <a:endParaRPr lang="it-IT" sz="2400" dirty="0"/>
          </a:p>
        </p:txBody>
      </p:sp>
    </p:spTree>
    <p:extLst>
      <p:ext uri="{BB962C8B-B14F-4D97-AF65-F5344CB8AC3E}">
        <p14:creationId xmlns:p14="http://schemas.microsoft.com/office/powerpoint/2010/main" val="340349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9917" y="116632"/>
            <a:ext cx="11383347" cy="936104"/>
          </a:xfrm>
        </p:spPr>
        <p:txBody>
          <a:bodyPr>
            <a:normAutofit/>
          </a:bodyPr>
          <a:lstStyle/>
          <a:p>
            <a:pPr algn="ctr"/>
            <a:r>
              <a:rPr lang="it-IT" sz="6000" dirty="0">
                <a:solidFill>
                  <a:srgbClr val="FF0000"/>
                </a:solidFill>
                <a:effectLst>
                  <a:outerShdw blurRad="38100" dist="38100" dir="2700000" algn="tl">
                    <a:srgbClr val="000000">
                      <a:alpha val="43137"/>
                    </a:srgbClr>
                  </a:outerShdw>
                </a:effectLst>
              </a:rPr>
              <a:t>COLSON WHITEHEAD</a:t>
            </a:r>
          </a:p>
        </p:txBody>
      </p:sp>
      <p:sp>
        <p:nvSpPr>
          <p:cNvPr id="3" name="Segnaposto contenuto 2"/>
          <p:cNvSpPr>
            <a:spLocks noGrp="1"/>
          </p:cNvSpPr>
          <p:nvPr>
            <p:ph idx="1"/>
          </p:nvPr>
        </p:nvSpPr>
        <p:spPr>
          <a:xfrm>
            <a:off x="3069771" y="1399592"/>
            <a:ext cx="8705462" cy="5197760"/>
          </a:xfrm>
        </p:spPr>
        <p:txBody>
          <a:bodyPr>
            <a:normAutofit fontScale="85000" lnSpcReduction="20000"/>
          </a:bodyPr>
          <a:lstStyle/>
          <a:p>
            <a:pPr marL="82296" indent="0">
              <a:lnSpc>
                <a:spcPct val="100000"/>
              </a:lnSpc>
              <a:spcBef>
                <a:spcPts val="0"/>
              </a:spcBef>
              <a:buNone/>
            </a:pPr>
            <a:r>
              <a:rPr lang="en-US" sz="2800" dirty="0"/>
              <a:t>Born in New York, 1969.</a:t>
            </a:r>
          </a:p>
          <a:p>
            <a:pPr marL="82296" indent="0">
              <a:lnSpc>
                <a:spcPct val="100000"/>
              </a:lnSpc>
              <a:spcBef>
                <a:spcPts val="0"/>
              </a:spcBef>
              <a:buNone/>
            </a:pPr>
            <a:r>
              <a:rPr lang="en-US" sz="2800" dirty="0"/>
              <a:t>Author of nine novels: </a:t>
            </a:r>
            <a:r>
              <a:rPr lang="en-US" sz="2800" i="1" dirty="0">
                <a:solidFill>
                  <a:srgbClr val="FF0000"/>
                </a:solidFill>
              </a:rPr>
              <a:t>The Intuitionist </a:t>
            </a:r>
            <a:r>
              <a:rPr lang="en-US" sz="2800" dirty="0"/>
              <a:t>(1999), a speculative fiction centered on the symbol of the elevator as a way to reach the city of the future; </a:t>
            </a:r>
            <a:r>
              <a:rPr lang="en-US" sz="2800" b="1" i="1" dirty="0">
                <a:solidFill>
                  <a:srgbClr val="FF0000"/>
                </a:solidFill>
              </a:rPr>
              <a:t>John Henry Days </a:t>
            </a:r>
            <a:r>
              <a:rPr lang="en-US" sz="2800" dirty="0"/>
              <a:t>(2001), about the legendary </a:t>
            </a:r>
            <a:r>
              <a:rPr lang="en-US" sz="2800" dirty="0" err="1"/>
              <a:t>Joihn</a:t>
            </a:r>
            <a:r>
              <a:rPr lang="en-US" sz="2800" dirty="0"/>
              <a:t> Henry, the black </a:t>
            </a:r>
            <a:r>
              <a:rPr lang="en-US" sz="2800" dirty="0" err="1"/>
              <a:t>railoard</a:t>
            </a:r>
            <a:r>
              <a:rPr lang="en-US" sz="2800" dirty="0"/>
              <a:t> worker stronger than a train; </a:t>
            </a:r>
            <a:r>
              <a:rPr lang="en-US" sz="2800" b="1" i="1" dirty="0">
                <a:solidFill>
                  <a:srgbClr val="FF0000"/>
                </a:solidFill>
              </a:rPr>
              <a:t>Apex Hides the Hurt </a:t>
            </a:r>
            <a:r>
              <a:rPr lang="en-US" sz="2800" dirty="0"/>
              <a:t>(2006), a satire of American consumerism; </a:t>
            </a:r>
            <a:r>
              <a:rPr lang="en-US" sz="2800" b="1" i="1" dirty="0">
                <a:solidFill>
                  <a:srgbClr val="FF0000"/>
                </a:solidFill>
              </a:rPr>
              <a:t>Sag Harbor </a:t>
            </a:r>
            <a:r>
              <a:rPr lang="en-US" sz="2800" dirty="0"/>
              <a:t>(2009), about an African American teenager spending the summer in a black enclave of his predominantly white town; 2011's </a:t>
            </a:r>
            <a:r>
              <a:rPr lang="en-US" sz="2800" b="1" i="1" dirty="0">
                <a:solidFill>
                  <a:srgbClr val="FF0000"/>
                </a:solidFill>
              </a:rPr>
              <a:t>Zone One</a:t>
            </a:r>
            <a:r>
              <a:rPr lang="en-US" sz="2800" dirty="0"/>
              <a:t>, on the consequences of a zombie apocalypse; </a:t>
            </a:r>
            <a:r>
              <a:rPr lang="en-US" sz="2800" b="1" i="1" dirty="0">
                <a:solidFill>
                  <a:srgbClr val="FF0000"/>
                </a:solidFill>
              </a:rPr>
              <a:t>The Underground Railroad</a:t>
            </a:r>
            <a:r>
              <a:rPr lang="en-US" sz="2800" dirty="0"/>
              <a:t> </a:t>
            </a:r>
            <a:r>
              <a:rPr lang="en-US" sz="2800"/>
              <a:t>(2016, </a:t>
            </a:r>
            <a:r>
              <a:rPr lang="en-US" sz="2800" dirty="0"/>
              <a:t>winner of the Pulitzer Prize); </a:t>
            </a:r>
            <a:r>
              <a:rPr lang="en-US" sz="2800" b="1" i="1" dirty="0">
                <a:solidFill>
                  <a:srgbClr val="FF0000"/>
                </a:solidFill>
              </a:rPr>
              <a:t>The Nickel Boys </a:t>
            </a:r>
            <a:r>
              <a:rPr lang="en-US" sz="2800"/>
              <a:t>(2019, another Pulitzer Prize winner), </a:t>
            </a:r>
            <a:r>
              <a:rPr lang="en-US" sz="2800" dirty="0"/>
              <a:t>based on the story of a reform school in Florida that operated for more than a century and was later revealed as highly abusive; </a:t>
            </a:r>
            <a:r>
              <a:rPr lang="en-US" sz="2800" b="1" i="1" dirty="0">
                <a:solidFill>
                  <a:srgbClr val="FF0000"/>
                </a:solidFill>
              </a:rPr>
              <a:t>Harlem Shuffle </a:t>
            </a:r>
            <a:r>
              <a:rPr lang="en-US" sz="2800"/>
              <a:t>(2021) </a:t>
            </a:r>
            <a:r>
              <a:rPr lang="en-US" sz="2800" dirty="0"/>
              <a:t>and </a:t>
            </a:r>
            <a:r>
              <a:rPr lang="en-US" sz="2800" b="1" i="1" dirty="0">
                <a:solidFill>
                  <a:srgbClr val="FF0000"/>
                </a:solidFill>
              </a:rPr>
              <a:t>Crook Manifesto</a:t>
            </a:r>
            <a:r>
              <a:rPr lang="en-US" sz="2800" dirty="0"/>
              <a:t> (2023), crime novels set in Harlem.</a:t>
            </a:r>
          </a:p>
        </p:txBody>
      </p:sp>
      <p:pic>
        <p:nvPicPr>
          <p:cNvPr id="5" name="Immagine 4" descr="Immagine che contiene Viso umano, persona, occhiali, vestiti">
            <a:extLst>
              <a:ext uri="{FF2B5EF4-FFF2-40B4-BE49-F238E27FC236}">
                <a16:creationId xmlns:a16="http://schemas.microsoft.com/office/drawing/2014/main" id="{CCFBD92B-CF25-370A-4F5B-ED724CF54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29" y="1809751"/>
            <a:ext cx="2556985" cy="3838574"/>
          </a:xfrm>
          <a:prstGeom prst="rect">
            <a:avLst/>
          </a:prstGeom>
        </p:spPr>
      </p:pic>
    </p:spTree>
    <p:extLst>
      <p:ext uri="{BB962C8B-B14F-4D97-AF65-F5344CB8AC3E}">
        <p14:creationId xmlns:p14="http://schemas.microsoft.com/office/powerpoint/2010/main" val="1570581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C7326E-E51A-34D0-5CD8-5A5CE7CA46CC}"/>
              </a:ext>
            </a:extLst>
          </p:cNvPr>
          <p:cNvSpPr>
            <a:spLocks noGrp="1"/>
          </p:cNvSpPr>
          <p:nvPr>
            <p:ph type="title"/>
          </p:nvPr>
        </p:nvSpPr>
        <p:spPr>
          <a:xfrm>
            <a:off x="913795" y="233265"/>
            <a:ext cx="10353761" cy="1222312"/>
          </a:xfrm>
        </p:spPr>
        <p:txBody>
          <a:bodyPr>
            <a:noAutofit/>
          </a:bodyPr>
          <a:lstStyle/>
          <a:p>
            <a:r>
              <a:rPr lang="it-IT" sz="4800" dirty="0">
                <a:solidFill>
                  <a:srgbClr val="FF0000"/>
                </a:solidFill>
              </a:rPr>
              <a:t>SLAVERY AND SCIENCE FICTION</a:t>
            </a:r>
          </a:p>
        </p:txBody>
      </p:sp>
      <p:sp>
        <p:nvSpPr>
          <p:cNvPr id="3" name="Segnaposto contenuto 2">
            <a:extLst>
              <a:ext uri="{FF2B5EF4-FFF2-40B4-BE49-F238E27FC236}">
                <a16:creationId xmlns:a16="http://schemas.microsoft.com/office/drawing/2014/main" id="{030D9821-3D02-8B58-2728-924F964DF08F}"/>
              </a:ext>
            </a:extLst>
          </p:cNvPr>
          <p:cNvSpPr>
            <a:spLocks noGrp="1"/>
          </p:cNvSpPr>
          <p:nvPr>
            <p:ph idx="1"/>
          </p:nvPr>
        </p:nvSpPr>
        <p:spPr>
          <a:xfrm>
            <a:off x="587829" y="1455577"/>
            <a:ext cx="10982130" cy="5234472"/>
          </a:xfrm>
        </p:spPr>
        <p:txBody>
          <a:bodyPr>
            <a:noAutofit/>
          </a:bodyPr>
          <a:lstStyle/>
          <a:p>
            <a:pPr marL="0" indent="0">
              <a:lnSpc>
                <a:spcPct val="100000"/>
              </a:lnSpc>
              <a:spcBef>
                <a:spcPts val="0"/>
              </a:spcBef>
              <a:buNone/>
            </a:pPr>
            <a:r>
              <a:rPr lang="en-US" sz="2400" i="1" dirty="0"/>
              <a:t>The Underground Railroad</a:t>
            </a:r>
            <a:r>
              <a:rPr lang="en-US" sz="2400" dirty="0"/>
              <a:t>:</a:t>
            </a:r>
            <a:r>
              <a:rPr lang="en-US" sz="2400" i="1" dirty="0"/>
              <a:t> </a:t>
            </a:r>
            <a:r>
              <a:rPr lang="en-US" sz="2400" dirty="0"/>
              <a:t>combination of a slavery-centered narrative with science fiction. Many Black writers have used SF </a:t>
            </a:r>
            <a:r>
              <a:rPr lang="en-US" sz="2400" b="1" dirty="0">
                <a:solidFill>
                  <a:srgbClr val="FF0000"/>
                </a:solidFill>
              </a:rPr>
              <a:t>narrative devices such as time travel (Butler’s </a:t>
            </a:r>
            <a:r>
              <a:rPr lang="en-US" sz="2400" b="1" i="1" dirty="0">
                <a:solidFill>
                  <a:srgbClr val="FF0000"/>
                </a:solidFill>
              </a:rPr>
              <a:t>Kindred</a:t>
            </a:r>
            <a:r>
              <a:rPr lang="en-US" sz="2400" b="1" dirty="0">
                <a:solidFill>
                  <a:srgbClr val="FF0000"/>
                </a:solidFill>
              </a:rPr>
              <a:t>, for example)</a:t>
            </a:r>
            <a:r>
              <a:rPr lang="en-US" sz="2400" b="1" i="1" dirty="0">
                <a:solidFill>
                  <a:srgbClr val="FF0000"/>
                </a:solidFill>
              </a:rPr>
              <a:t> </a:t>
            </a:r>
            <a:r>
              <a:rPr lang="en-US" sz="2400" b="1" dirty="0">
                <a:solidFill>
                  <a:srgbClr val="FF0000"/>
                </a:solidFill>
              </a:rPr>
              <a:t>and </a:t>
            </a:r>
            <a:r>
              <a:rPr lang="en-US" sz="2400" dirty="0"/>
              <a:t>alternate universes, so as to make readers question the idea that the United States have solved most of the problems related to race.</a:t>
            </a:r>
          </a:p>
          <a:p>
            <a:pPr marL="0" indent="0">
              <a:lnSpc>
                <a:spcPct val="100000"/>
              </a:lnSpc>
              <a:spcBef>
                <a:spcPts val="0"/>
              </a:spcBef>
              <a:buNone/>
            </a:pPr>
            <a:r>
              <a:rPr lang="en-US" sz="2400" b="1" dirty="0">
                <a:solidFill>
                  <a:srgbClr val="FF0000"/>
                </a:solidFill>
              </a:rPr>
              <a:t>Madhu Dubey</a:t>
            </a:r>
            <a:r>
              <a:rPr lang="en-US" sz="2400" dirty="0"/>
              <a:t>: in order to make readers aware of how the slavery era still influences the  present, Black science fiction authors transport contemporary Black characters to the United States’ slavery era or blur the linear barrier of time to deliver the atrocities of slavery to the present.</a:t>
            </a:r>
          </a:p>
          <a:p>
            <a:pPr marL="0" indent="0">
              <a:lnSpc>
                <a:spcPct val="100000"/>
              </a:lnSpc>
              <a:spcBef>
                <a:spcPts val="0"/>
              </a:spcBef>
              <a:buNone/>
            </a:pPr>
            <a:r>
              <a:rPr lang="en-US" sz="2400" dirty="0"/>
              <a:t>Unlike in </a:t>
            </a:r>
            <a:r>
              <a:rPr lang="en-US" sz="2400" i="1" dirty="0"/>
              <a:t>Kindred</a:t>
            </a:r>
            <a:r>
              <a:rPr lang="en-US" sz="2400" dirty="0"/>
              <a:t> and in James McBride’s </a:t>
            </a:r>
            <a:r>
              <a:rPr lang="en-US" sz="2400" i="1" dirty="0"/>
              <a:t>Song Yet Sung </a:t>
            </a:r>
            <a:r>
              <a:rPr lang="en-US" sz="2400" dirty="0"/>
              <a:t>(2008), Whitehead’s protagonist is not aware that historical time has been altered </a:t>
            </a:r>
            <a:r>
              <a:rPr lang="en-US" sz="2400" dirty="0">
                <a:latin typeface="Times New Roman" panose="02020603050405020304" pitchFamily="18" charset="0"/>
                <a:cs typeface="Times New Roman" panose="02020603050405020304" pitchFamily="18" charset="0"/>
              </a:rPr>
              <a:t>‒</a:t>
            </a:r>
            <a:r>
              <a:rPr lang="en-US" sz="2400" dirty="0"/>
              <a:t> it is the reader that must make this inference thanks to his/her </a:t>
            </a:r>
            <a:r>
              <a:rPr lang="en-US" sz="2400" b="1" dirty="0">
                <a:solidFill>
                  <a:srgbClr val="FF0000"/>
                </a:solidFill>
              </a:rPr>
              <a:t>knowledge of Black history</a:t>
            </a:r>
            <a:r>
              <a:rPr lang="en-US" sz="2400" dirty="0"/>
              <a:t>, like in the case of the presence of a literal underground railroad.</a:t>
            </a:r>
            <a:endParaRPr lang="it-IT" sz="2400" dirty="0"/>
          </a:p>
        </p:txBody>
      </p:sp>
    </p:spTree>
    <p:extLst>
      <p:ext uri="{BB962C8B-B14F-4D97-AF65-F5344CB8AC3E}">
        <p14:creationId xmlns:p14="http://schemas.microsoft.com/office/powerpoint/2010/main" val="2670654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3645F5-3891-4741-8FB0-6CFE3C1BAF10}"/>
              </a:ext>
            </a:extLst>
          </p:cNvPr>
          <p:cNvSpPr>
            <a:spLocks noGrp="1"/>
          </p:cNvSpPr>
          <p:nvPr>
            <p:ph type="title"/>
          </p:nvPr>
        </p:nvSpPr>
        <p:spPr>
          <a:xfrm>
            <a:off x="913795" y="242596"/>
            <a:ext cx="10353761" cy="1693325"/>
          </a:xfrm>
        </p:spPr>
        <p:txBody>
          <a:bodyPr>
            <a:normAutofit/>
          </a:bodyPr>
          <a:lstStyle/>
          <a:p>
            <a:r>
              <a:rPr lang="it-IT" sz="6600" dirty="0">
                <a:solidFill>
                  <a:srgbClr val="FF0000"/>
                </a:solidFill>
              </a:rPr>
              <a:t>A POST-RACIAL ERA?</a:t>
            </a:r>
          </a:p>
        </p:txBody>
      </p:sp>
      <p:sp>
        <p:nvSpPr>
          <p:cNvPr id="3" name="Segnaposto contenuto 2">
            <a:extLst>
              <a:ext uri="{FF2B5EF4-FFF2-40B4-BE49-F238E27FC236}">
                <a16:creationId xmlns:a16="http://schemas.microsoft.com/office/drawing/2014/main" id="{57CC4796-8AA9-AF7E-04C3-8A4243C6EA11}"/>
              </a:ext>
            </a:extLst>
          </p:cNvPr>
          <p:cNvSpPr>
            <a:spLocks noGrp="1"/>
          </p:cNvSpPr>
          <p:nvPr>
            <p:ph idx="1"/>
          </p:nvPr>
        </p:nvSpPr>
        <p:spPr>
          <a:xfrm>
            <a:off x="913795" y="2096064"/>
            <a:ext cx="10353762" cy="4342058"/>
          </a:xfrm>
        </p:spPr>
        <p:txBody>
          <a:bodyPr>
            <a:noAutofit/>
          </a:bodyPr>
          <a:lstStyle/>
          <a:p>
            <a:pPr marL="0" indent="0">
              <a:lnSpc>
                <a:spcPct val="100000"/>
              </a:lnSpc>
              <a:spcBef>
                <a:spcPts val="0"/>
              </a:spcBef>
              <a:buNone/>
            </a:pPr>
            <a:r>
              <a:rPr lang="en-US" sz="3200" dirty="0"/>
              <a:t>Whitehead is critical of the idea that the 21</a:t>
            </a:r>
            <a:r>
              <a:rPr lang="en-US" sz="3200" baseline="30000" dirty="0"/>
              <a:t>st</a:t>
            </a:r>
            <a:r>
              <a:rPr lang="en-US" sz="3200" dirty="0"/>
              <a:t> century has turned the USA into a post-racial country, following two major events: the terrorist attacks of 9.11.2001 and the 2008 and 2012 elections of Barack Obama, which supposedly brought about the </a:t>
            </a:r>
            <a:r>
              <a:rPr lang="en-US" sz="3200" b="1" dirty="0">
                <a:solidFill>
                  <a:srgbClr val="FF0000"/>
                </a:solidFill>
              </a:rPr>
              <a:t>erasure of racial identity</a:t>
            </a:r>
            <a:r>
              <a:rPr lang="en-US" sz="3200" dirty="0"/>
              <a:t> in favor of a national identity in order to fight terrorism and the elevation of an African American to the highest level of power.</a:t>
            </a:r>
            <a:endParaRPr lang="it-IT" sz="3200" dirty="0"/>
          </a:p>
        </p:txBody>
      </p:sp>
    </p:spTree>
    <p:extLst>
      <p:ext uri="{BB962C8B-B14F-4D97-AF65-F5344CB8AC3E}">
        <p14:creationId xmlns:p14="http://schemas.microsoft.com/office/powerpoint/2010/main" val="629638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E3E19A-982F-0B13-CAD7-BD7E9E36E55E}"/>
              </a:ext>
            </a:extLst>
          </p:cNvPr>
          <p:cNvSpPr>
            <a:spLocks noGrp="1"/>
          </p:cNvSpPr>
          <p:nvPr>
            <p:ph type="title"/>
          </p:nvPr>
        </p:nvSpPr>
        <p:spPr>
          <a:xfrm>
            <a:off x="913795" y="111968"/>
            <a:ext cx="10353761" cy="1558212"/>
          </a:xfrm>
        </p:spPr>
        <p:txBody>
          <a:bodyPr>
            <a:normAutofit fontScale="90000"/>
          </a:bodyPr>
          <a:lstStyle/>
          <a:p>
            <a:r>
              <a:rPr lang="it-IT" sz="5400" dirty="0">
                <a:solidFill>
                  <a:srgbClr val="FF0000"/>
                </a:solidFill>
              </a:rPr>
              <a:t>A COMPRESSION OF HISTORICAL TIMES</a:t>
            </a:r>
          </a:p>
        </p:txBody>
      </p:sp>
      <p:sp>
        <p:nvSpPr>
          <p:cNvPr id="3" name="Segnaposto contenuto 2">
            <a:extLst>
              <a:ext uri="{FF2B5EF4-FFF2-40B4-BE49-F238E27FC236}">
                <a16:creationId xmlns:a16="http://schemas.microsoft.com/office/drawing/2014/main" id="{0347B2EF-E036-175F-2044-2191C21AAC5E}"/>
              </a:ext>
            </a:extLst>
          </p:cNvPr>
          <p:cNvSpPr>
            <a:spLocks noGrp="1"/>
          </p:cNvSpPr>
          <p:nvPr>
            <p:ph idx="1"/>
          </p:nvPr>
        </p:nvSpPr>
        <p:spPr>
          <a:xfrm>
            <a:off x="466532" y="1968759"/>
            <a:ext cx="11327362" cy="4534677"/>
          </a:xfrm>
        </p:spPr>
        <p:txBody>
          <a:bodyPr>
            <a:noAutofit/>
          </a:bodyPr>
          <a:lstStyle/>
          <a:p>
            <a:pPr marL="0" indent="0">
              <a:lnSpc>
                <a:spcPct val="110000"/>
              </a:lnSpc>
              <a:spcBef>
                <a:spcPts val="0"/>
              </a:spcBef>
              <a:buNone/>
            </a:pPr>
            <a:r>
              <a:rPr lang="en-US" sz="2500" dirty="0"/>
              <a:t>To more effectively show how past history is never really past and can always come back (also with a vengeance), in the novel significant historical events from long after Cora’s era in US history, such as the </a:t>
            </a:r>
            <a:r>
              <a:rPr lang="en-US" sz="2500" b="1" dirty="0">
                <a:solidFill>
                  <a:srgbClr val="FF0000"/>
                </a:solidFill>
              </a:rPr>
              <a:t>Tuskegee Project </a:t>
            </a:r>
            <a:r>
              <a:rPr lang="en-US" sz="2500" dirty="0"/>
              <a:t>(a clinical study on syphilis in the African Americans) and the American </a:t>
            </a:r>
            <a:r>
              <a:rPr lang="en-US" sz="2500" b="1" dirty="0">
                <a:solidFill>
                  <a:srgbClr val="FF0000"/>
                </a:solidFill>
              </a:rPr>
              <a:t>eugenics</a:t>
            </a:r>
            <a:r>
              <a:rPr lang="en-US" sz="2500" dirty="0"/>
              <a:t> program of the early 20</a:t>
            </a:r>
            <a:r>
              <a:rPr lang="en-US" sz="2500" baseline="30000" dirty="0"/>
              <a:t>th</a:t>
            </a:r>
            <a:r>
              <a:rPr lang="en-US" sz="2500" dirty="0"/>
              <a:t> century, are shown as representative of phases in US history when Black people have served as bodies for medical experimentation.</a:t>
            </a:r>
          </a:p>
          <a:p>
            <a:pPr marL="0" indent="0">
              <a:lnSpc>
                <a:spcPct val="110000"/>
              </a:lnSpc>
              <a:spcBef>
                <a:spcPts val="0"/>
              </a:spcBef>
              <a:buNone/>
            </a:pPr>
            <a:r>
              <a:rPr lang="en-US" sz="2500" dirty="0"/>
              <a:t>Whitehead also creates a </a:t>
            </a:r>
            <a:r>
              <a:rPr lang="en-US" sz="2500" b="1" dirty="0">
                <a:solidFill>
                  <a:srgbClr val="FF0000"/>
                </a:solidFill>
              </a:rPr>
              <a:t>temporal nowhere-space</a:t>
            </a:r>
            <a:r>
              <a:rPr lang="en-US" sz="2500" dirty="0"/>
              <a:t> (a “</a:t>
            </a:r>
            <a:r>
              <a:rPr lang="en-US" sz="2500" dirty="0" err="1"/>
              <a:t>uchronian</a:t>
            </a:r>
            <a:r>
              <a:rPr lang="en-US" sz="2500" dirty="0"/>
              <a:t> utopia”</a:t>
            </a:r>
            <a:r>
              <a:rPr lang="en-US" sz="2500" dirty="0">
                <a:latin typeface="Times New Roman" panose="02020603050405020304" pitchFamily="18" charset="0"/>
                <a:cs typeface="Times New Roman" panose="02020603050405020304" pitchFamily="18" charset="0"/>
              </a:rPr>
              <a:t>‒ </a:t>
            </a:r>
            <a:r>
              <a:rPr lang="en-US" sz="2500" dirty="0"/>
              <a:t>for the whites </a:t>
            </a:r>
            <a:r>
              <a:rPr lang="en-US" sz="2500" dirty="0">
                <a:latin typeface="Times New Roman" panose="02020603050405020304" pitchFamily="18" charset="0"/>
                <a:cs typeface="Times New Roman" panose="02020603050405020304" pitchFamily="18" charset="0"/>
              </a:rPr>
              <a:t>‒ </a:t>
            </a:r>
            <a:r>
              <a:rPr lang="en-US" sz="2500" dirty="0"/>
              <a:t>which is actually the worst possible dystopia), “North Carolina,” to explore the possible consequences of unchecked racism.</a:t>
            </a:r>
            <a:endParaRPr lang="it-IT" sz="2500" dirty="0"/>
          </a:p>
        </p:txBody>
      </p:sp>
    </p:spTree>
    <p:extLst>
      <p:ext uri="{BB962C8B-B14F-4D97-AF65-F5344CB8AC3E}">
        <p14:creationId xmlns:p14="http://schemas.microsoft.com/office/powerpoint/2010/main" val="84781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7E8061-B575-E113-2203-73E029C7DC5F}"/>
              </a:ext>
            </a:extLst>
          </p:cNvPr>
          <p:cNvSpPr>
            <a:spLocks noGrp="1"/>
          </p:cNvSpPr>
          <p:nvPr>
            <p:ph type="title"/>
          </p:nvPr>
        </p:nvSpPr>
        <p:spPr>
          <a:xfrm>
            <a:off x="913795" y="609601"/>
            <a:ext cx="10353761" cy="1004596"/>
          </a:xfrm>
        </p:spPr>
        <p:txBody>
          <a:bodyPr>
            <a:normAutofit/>
          </a:bodyPr>
          <a:lstStyle/>
          <a:p>
            <a:r>
              <a:rPr lang="it-IT" sz="6000" dirty="0">
                <a:solidFill>
                  <a:srgbClr val="FF0000"/>
                </a:solidFill>
              </a:rPr>
              <a:t>CORA’S JOURNEY</a:t>
            </a:r>
          </a:p>
        </p:txBody>
      </p:sp>
      <p:sp>
        <p:nvSpPr>
          <p:cNvPr id="3" name="Segnaposto contenuto 2">
            <a:extLst>
              <a:ext uri="{FF2B5EF4-FFF2-40B4-BE49-F238E27FC236}">
                <a16:creationId xmlns:a16="http://schemas.microsoft.com/office/drawing/2014/main" id="{8BCDA30B-6339-46D8-F139-89BD4C03D254}"/>
              </a:ext>
            </a:extLst>
          </p:cNvPr>
          <p:cNvSpPr>
            <a:spLocks noGrp="1"/>
          </p:cNvSpPr>
          <p:nvPr>
            <p:ph idx="1"/>
          </p:nvPr>
        </p:nvSpPr>
        <p:spPr>
          <a:xfrm>
            <a:off x="457200" y="1782147"/>
            <a:ext cx="11178073" cy="4795935"/>
          </a:xfrm>
        </p:spPr>
        <p:txBody>
          <a:bodyPr>
            <a:noAutofit/>
          </a:bodyPr>
          <a:lstStyle/>
          <a:p>
            <a:pPr marL="0" indent="0">
              <a:lnSpc>
                <a:spcPct val="110000"/>
              </a:lnSpc>
              <a:spcBef>
                <a:spcPts val="0"/>
              </a:spcBef>
              <a:buNone/>
            </a:pPr>
            <a:r>
              <a:rPr lang="en-US" sz="2400" dirty="0"/>
              <a:t>The novel follows the series of movements that Cora makes in her </a:t>
            </a:r>
            <a:r>
              <a:rPr lang="en-US" sz="2400" b="1" dirty="0">
                <a:solidFill>
                  <a:srgbClr val="FF0000"/>
                </a:solidFill>
              </a:rPr>
              <a:t>journey towards freedom</a:t>
            </a:r>
            <a:r>
              <a:rPr lang="en-US" sz="2400" dirty="0"/>
              <a:t>. The novel references Homer’s </a:t>
            </a:r>
            <a:r>
              <a:rPr lang="en-US" sz="2400" i="1" dirty="0"/>
              <a:t>Odyssey</a:t>
            </a:r>
            <a:r>
              <a:rPr lang="en-US" sz="2400" dirty="0"/>
              <a:t> and Jonathan Swift’s </a:t>
            </a:r>
            <a:r>
              <a:rPr lang="en-US" sz="2400" i="1" dirty="0"/>
              <a:t>Gulliver’s Travels</a:t>
            </a:r>
            <a:r>
              <a:rPr lang="en-US" sz="2400" dirty="0"/>
              <a:t>, both narratives of fantastic journeys. Much like Gulliver’s, Cora’s travels across the southern United States, brings her to experience different </a:t>
            </a:r>
            <a:r>
              <a:rPr lang="en-US" sz="2400" b="1" dirty="0">
                <a:solidFill>
                  <a:srgbClr val="FF0000"/>
                </a:solidFill>
              </a:rPr>
              <a:t>manifestations of racism</a:t>
            </a:r>
            <a:r>
              <a:rPr lang="en-US" sz="2400" dirty="0"/>
              <a:t>, and also specific </a:t>
            </a:r>
            <a:r>
              <a:rPr lang="en-US" sz="2400" b="1" dirty="0">
                <a:solidFill>
                  <a:srgbClr val="FF0000"/>
                </a:solidFill>
                <a:effectLst>
                  <a:outerShdw blurRad="38100" dist="38100" dir="2700000" algn="tl">
                    <a:srgbClr val="000000">
                      <a:alpha val="43137"/>
                    </a:srgbClr>
                  </a:outerShdw>
                </a:effectLst>
              </a:rPr>
              <a:t>historical moments in Black American history</a:t>
            </a:r>
            <a:r>
              <a:rPr lang="en-US" sz="2400" dirty="0"/>
              <a:t>, as </a:t>
            </a:r>
            <a:r>
              <a:rPr lang="en-US" sz="2400" dirty="0" err="1"/>
              <a:t>Lumbly</a:t>
            </a:r>
            <a:r>
              <a:rPr lang="en-US" sz="2400" dirty="0"/>
              <a:t> (a blacksmith who is at the same time an agent of the Underground Railroad and, ironically, the father of the main white antagonist, the slavecatcher </a:t>
            </a:r>
            <a:r>
              <a:rPr lang="en-US" sz="2400" dirty="0" err="1"/>
              <a:t>Rigeway</a:t>
            </a:r>
            <a:r>
              <a:rPr lang="en-US" sz="2400" dirty="0"/>
              <a:t>) tells Cora and Caesar, her fellow escapee: “Every state is different. […] Each one </a:t>
            </a:r>
            <a:r>
              <a:rPr lang="en-US" sz="2400" b="1" dirty="0">
                <a:solidFill>
                  <a:srgbClr val="FF0000"/>
                </a:solidFill>
              </a:rPr>
              <a:t>a state of possibility</a:t>
            </a:r>
            <a:r>
              <a:rPr lang="en-US" sz="2400" dirty="0"/>
              <a:t>, with its own customs and way of doing things. Moving through </a:t>
            </a:r>
            <a:r>
              <a:rPr lang="en-US" sz="2400" dirty="0" err="1"/>
              <a:t>them,you’ll</a:t>
            </a:r>
            <a:r>
              <a:rPr lang="en-US" sz="2400" dirty="0"/>
              <a:t> see the breadth of the country before you reach your final stop.”</a:t>
            </a:r>
            <a:endParaRPr lang="it-IT" sz="2400" dirty="0"/>
          </a:p>
        </p:txBody>
      </p:sp>
    </p:spTree>
    <p:extLst>
      <p:ext uri="{BB962C8B-B14F-4D97-AF65-F5344CB8AC3E}">
        <p14:creationId xmlns:p14="http://schemas.microsoft.com/office/powerpoint/2010/main" val="48470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CF5ABD-1719-77C9-48F9-30B789671D23}"/>
              </a:ext>
            </a:extLst>
          </p:cNvPr>
          <p:cNvSpPr>
            <a:spLocks noGrp="1"/>
          </p:cNvSpPr>
          <p:nvPr>
            <p:ph type="title"/>
          </p:nvPr>
        </p:nvSpPr>
        <p:spPr>
          <a:xfrm>
            <a:off x="913795" y="111967"/>
            <a:ext cx="10353761" cy="1026368"/>
          </a:xfrm>
        </p:spPr>
        <p:txBody>
          <a:bodyPr>
            <a:normAutofit/>
          </a:bodyPr>
          <a:lstStyle/>
          <a:p>
            <a:r>
              <a:rPr lang="it-IT" sz="6000" dirty="0">
                <a:solidFill>
                  <a:srgbClr val="FF0000"/>
                </a:solidFill>
              </a:rPr>
              <a:t>AN APOCALYPTIC EPIC</a:t>
            </a:r>
          </a:p>
        </p:txBody>
      </p:sp>
      <p:sp>
        <p:nvSpPr>
          <p:cNvPr id="3" name="Segnaposto contenuto 2">
            <a:extLst>
              <a:ext uri="{FF2B5EF4-FFF2-40B4-BE49-F238E27FC236}">
                <a16:creationId xmlns:a16="http://schemas.microsoft.com/office/drawing/2014/main" id="{B20AC81D-294B-B0FF-AFCE-A267F86955D2}"/>
              </a:ext>
            </a:extLst>
          </p:cNvPr>
          <p:cNvSpPr>
            <a:spLocks noGrp="1"/>
          </p:cNvSpPr>
          <p:nvPr>
            <p:ph idx="1"/>
          </p:nvPr>
        </p:nvSpPr>
        <p:spPr>
          <a:xfrm>
            <a:off x="466531" y="1446245"/>
            <a:ext cx="11103428" cy="5038531"/>
          </a:xfrm>
        </p:spPr>
        <p:txBody>
          <a:bodyPr>
            <a:normAutofit fontScale="92500" lnSpcReduction="20000"/>
          </a:bodyPr>
          <a:lstStyle/>
          <a:p>
            <a:pPr marL="0" indent="0">
              <a:spcBef>
                <a:spcPts val="0"/>
              </a:spcBef>
              <a:buNone/>
            </a:pPr>
            <a:r>
              <a:rPr lang="en-US" dirty="0"/>
              <a:t>The chapter “Tennessee” is the most “</a:t>
            </a:r>
            <a:r>
              <a:rPr lang="en-US" b="1" dirty="0">
                <a:solidFill>
                  <a:srgbClr val="FF0000"/>
                </a:solidFill>
              </a:rPr>
              <a:t>supernatural</a:t>
            </a:r>
            <a:r>
              <a:rPr lang="en-US" dirty="0"/>
              <a:t>” and apocalyptic in the novel, with explicit influences from the </a:t>
            </a:r>
            <a:r>
              <a:rPr lang="en-US" i="1" dirty="0"/>
              <a:t>Odyssey</a:t>
            </a:r>
            <a:r>
              <a:rPr lang="en-US" dirty="0"/>
              <a:t>, but also analogies with T.S. Eliot’s </a:t>
            </a:r>
            <a:r>
              <a:rPr lang="en-US" i="1" dirty="0"/>
              <a:t>The Waste Land.</a:t>
            </a:r>
          </a:p>
          <a:p>
            <a:pPr marL="0" indent="0">
              <a:spcBef>
                <a:spcPts val="0"/>
              </a:spcBef>
              <a:buNone/>
            </a:pPr>
            <a:r>
              <a:rPr lang="en-US" dirty="0"/>
              <a:t>The state is full of images of death, and the disease which is plaguing it has forced its residents to burn and abandon entire towns. The skies are red and full of ash, a “fantastic beast […] twisting in a volcano.” In this chapter, Cora’s journey becomes epic, while she is forces to cross this </a:t>
            </a:r>
            <a:r>
              <a:rPr lang="en-US" b="1" dirty="0">
                <a:solidFill>
                  <a:srgbClr val="FF0000"/>
                </a:solidFill>
              </a:rPr>
              <a:t>devastated land</a:t>
            </a:r>
            <a:r>
              <a:rPr lang="en-US" dirty="0"/>
              <a:t>: “The world was scorched and harrowed as far as they could see, a sea of ash and char from the flat planes of the fields up to the hills and mountain. Black trees tilted, stunted black arms pointing as if to a distant place untouched by </a:t>
            </a:r>
            <a:r>
              <a:rPr lang="en-US" dirty="0" err="1"/>
              <a:t>flame.”Crows</a:t>
            </a:r>
            <a:r>
              <a:rPr lang="en-US" dirty="0"/>
              <a:t> are present, to signal, like in the </a:t>
            </a:r>
            <a:r>
              <a:rPr lang="en-US" i="1" dirty="0"/>
              <a:t>Odyssey</a:t>
            </a:r>
            <a:r>
              <a:rPr lang="en-US" dirty="0"/>
              <a:t>, bad luck and death, which are made a concrete possibility for Cora at the end of the chapter, when Ridgeway’s Black assistant, “Homer,” is introduced, but are also the harbingers of </a:t>
            </a:r>
            <a:r>
              <a:rPr lang="en-US" b="1" dirty="0">
                <a:solidFill>
                  <a:srgbClr val="FF0000"/>
                </a:solidFill>
              </a:rPr>
              <a:t>God’s punishment </a:t>
            </a:r>
            <a:r>
              <a:rPr lang="en-US" dirty="0"/>
              <a:t>for the (white) population of Tennessee, who participated in both the slave trade and the 1830’s Trail of Tears, the forced deportation of Native American tribes to the reservations in the Great Plains west of the Mississippi river (Cherokees driven from their homes in Georgia and North Carolina arrived in Tennessee, where they waited to be organized into “detachments” to take them to Indian Territory, present-day Oklahoma, a home they never wanted).</a:t>
            </a:r>
            <a:endParaRPr lang="it-IT" dirty="0"/>
          </a:p>
        </p:txBody>
      </p:sp>
    </p:spTree>
    <p:extLst>
      <p:ext uri="{BB962C8B-B14F-4D97-AF65-F5344CB8AC3E}">
        <p14:creationId xmlns:p14="http://schemas.microsoft.com/office/powerpoint/2010/main" val="4226246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034521-B43B-B163-01E5-A7C9A51F43F7}"/>
              </a:ext>
            </a:extLst>
          </p:cNvPr>
          <p:cNvSpPr>
            <a:spLocks noGrp="1"/>
          </p:cNvSpPr>
          <p:nvPr>
            <p:ph type="title"/>
          </p:nvPr>
        </p:nvSpPr>
        <p:spPr>
          <a:xfrm>
            <a:off x="913795" y="130630"/>
            <a:ext cx="10353761" cy="1287623"/>
          </a:xfrm>
        </p:spPr>
        <p:txBody>
          <a:bodyPr>
            <a:noAutofit/>
          </a:bodyPr>
          <a:lstStyle/>
          <a:p>
            <a:r>
              <a:rPr lang="it-IT" sz="5400" dirty="0">
                <a:solidFill>
                  <a:srgbClr val="FF0000"/>
                </a:solidFill>
              </a:rPr>
              <a:t>A DYSTOPIA TO END</a:t>
            </a:r>
            <a:br>
              <a:rPr lang="it-IT" sz="5400" dirty="0">
                <a:solidFill>
                  <a:srgbClr val="FF0000"/>
                </a:solidFill>
              </a:rPr>
            </a:br>
            <a:r>
              <a:rPr lang="it-IT" sz="5400" dirty="0">
                <a:solidFill>
                  <a:srgbClr val="FF0000"/>
                </a:solidFill>
              </a:rPr>
              <a:t>ALL DYSTOPIAS </a:t>
            </a:r>
          </a:p>
        </p:txBody>
      </p:sp>
      <p:sp>
        <p:nvSpPr>
          <p:cNvPr id="3" name="Segnaposto contenuto 2">
            <a:extLst>
              <a:ext uri="{FF2B5EF4-FFF2-40B4-BE49-F238E27FC236}">
                <a16:creationId xmlns:a16="http://schemas.microsoft.com/office/drawing/2014/main" id="{BD444F76-26BE-AA09-F7A7-8E83E76A9174}"/>
              </a:ext>
            </a:extLst>
          </p:cNvPr>
          <p:cNvSpPr>
            <a:spLocks noGrp="1"/>
          </p:cNvSpPr>
          <p:nvPr>
            <p:ph idx="1"/>
          </p:nvPr>
        </p:nvSpPr>
        <p:spPr>
          <a:xfrm>
            <a:off x="391886" y="1660849"/>
            <a:ext cx="11252717" cy="4935893"/>
          </a:xfrm>
        </p:spPr>
        <p:txBody>
          <a:bodyPr>
            <a:noAutofit/>
          </a:bodyPr>
          <a:lstStyle/>
          <a:p>
            <a:pPr marL="0" indent="0">
              <a:lnSpc>
                <a:spcPct val="110000"/>
              </a:lnSpc>
              <a:spcBef>
                <a:spcPts val="0"/>
              </a:spcBef>
              <a:buNone/>
            </a:pPr>
            <a:r>
              <a:rPr lang="en-US" dirty="0"/>
              <a:t>The most dystopian chapter is “North Carolina,” where the whites have chosen a </a:t>
            </a:r>
            <a:r>
              <a:rPr lang="en-US" b="1" dirty="0">
                <a:solidFill>
                  <a:srgbClr val="FF0000"/>
                </a:solidFill>
              </a:rPr>
              <a:t>final solution </a:t>
            </a:r>
            <a:r>
              <a:rPr lang="en-US" dirty="0"/>
              <a:t>for the “Negro problem” </a:t>
            </a:r>
            <a:r>
              <a:rPr lang="en-US" dirty="0">
                <a:cs typeface="Times New Roman" panose="02020603050405020304" pitchFamily="18" charset="0"/>
              </a:rPr>
              <a:t>‒</a:t>
            </a:r>
            <a:r>
              <a:rPr lang="en-US" dirty="0"/>
              <a:t> </a:t>
            </a:r>
            <a:r>
              <a:rPr lang="en-US" b="1" dirty="0">
                <a:solidFill>
                  <a:srgbClr val="FF0000"/>
                </a:solidFill>
              </a:rPr>
              <a:t>genocide</a:t>
            </a:r>
            <a:r>
              <a:rPr lang="en-US" dirty="0"/>
              <a:t>. A state senator explains the choice in this way: “We have each of us made sacrifices for this new North Carolina and its rights […] For this separate nation we have forged, free from northern interference and the </a:t>
            </a:r>
            <a:r>
              <a:rPr lang="en-US" b="1" dirty="0">
                <a:solidFill>
                  <a:srgbClr val="FF0000"/>
                </a:solidFill>
              </a:rPr>
              <a:t>contamination of a lesser race</a:t>
            </a:r>
            <a:r>
              <a:rPr lang="en-US" dirty="0"/>
              <a:t>. The black horde has been beaten back, correcting the mistake made years ago at this nation’s nativity. Some, like our brothers just over the state line, have embraced the absurd notion of nigger uplift. Easier to teach a donkey arithmetic.” To have an (almost) free labor, they substituted the Blacks with the </a:t>
            </a:r>
            <a:r>
              <a:rPr lang="en-US" b="1" dirty="0">
                <a:solidFill>
                  <a:srgbClr val="FF0000"/>
                </a:solidFill>
              </a:rPr>
              <a:t>Irish</a:t>
            </a:r>
            <a:r>
              <a:rPr lang="en-US" dirty="0"/>
              <a:t>: “True, you couldn’t treat an Irishman like an African, </a:t>
            </a:r>
            <a:r>
              <a:rPr lang="en-US" b="1" dirty="0">
                <a:solidFill>
                  <a:srgbClr val="FF0000"/>
                </a:solidFill>
              </a:rPr>
              <a:t>white nigger </a:t>
            </a:r>
            <a:r>
              <a:rPr lang="en-US" dirty="0"/>
              <a:t>or no. There was the cost of buying slaves and their upkeep on one hand and paying white workers meager but livable wages on the other. The reality of </a:t>
            </a:r>
            <a:r>
              <a:rPr lang="en-US" b="1" dirty="0">
                <a:solidFill>
                  <a:srgbClr val="FF0000"/>
                </a:solidFill>
              </a:rPr>
              <a:t>slave violence versus stability </a:t>
            </a:r>
            <a:r>
              <a:rPr lang="en-US" dirty="0"/>
              <a:t>in the long term. […] Once the immigrants finished their contracts (having paid back travel, tools, and lodging) and took their place in American society, they would be </a:t>
            </a:r>
            <a:r>
              <a:rPr lang="en-US" b="1" dirty="0">
                <a:solidFill>
                  <a:srgbClr val="FF0000"/>
                </a:solidFill>
              </a:rPr>
              <a:t>allies of the southern system </a:t>
            </a:r>
            <a:r>
              <a:rPr lang="en-US" dirty="0"/>
              <a:t>that had nurtured them. On Election Day when they took their turn at the ballot box, theirs would be a full vote, not three fifths.”</a:t>
            </a:r>
            <a:endParaRPr lang="it-IT" dirty="0"/>
          </a:p>
        </p:txBody>
      </p:sp>
    </p:spTree>
    <p:extLst>
      <p:ext uri="{BB962C8B-B14F-4D97-AF65-F5344CB8AC3E}">
        <p14:creationId xmlns:p14="http://schemas.microsoft.com/office/powerpoint/2010/main" val="128935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394AC6-76E2-058B-9BF2-AE8C8C593379}"/>
              </a:ext>
            </a:extLst>
          </p:cNvPr>
          <p:cNvSpPr>
            <a:spLocks noGrp="1"/>
          </p:cNvSpPr>
          <p:nvPr>
            <p:ph type="title"/>
          </p:nvPr>
        </p:nvSpPr>
        <p:spPr>
          <a:xfrm>
            <a:off x="913795" y="158621"/>
            <a:ext cx="10353761" cy="1250302"/>
          </a:xfrm>
        </p:spPr>
        <p:txBody>
          <a:bodyPr>
            <a:normAutofit/>
          </a:bodyPr>
          <a:lstStyle/>
          <a:p>
            <a:r>
              <a:rPr lang="it-IT" sz="5400" dirty="0">
                <a:solidFill>
                  <a:srgbClr val="FF0000"/>
                </a:solidFill>
              </a:rPr>
              <a:t>A(N) (</a:t>
            </a:r>
            <a:r>
              <a:rPr lang="it-IT" sz="5400" dirty="0" err="1">
                <a:solidFill>
                  <a:srgbClr val="FF0000"/>
                </a:solidFill>
              </a:rPr>
              <a:t>im</a:t>
            </a:r>
            <a:r>
              <a:rPr lang="it-IT" sz="5400" dirty="0">
                <a:solidFill>
                  <a:srgbClr val="FF0000"/>
                </a:solidFill>
              </a:rPr>
              <a:t>)POSSIBLE UTOPIA</a:t>
            </a:r>
          </a:p>
        </p:txBody>
      </p:sp>
      <p:sp>
        <p:nvSpPr>
          <p:cNvPr id="3" name="Segnaposto contenuto 2">
            <a:extLst>
              <a:ext uri="{FF2B5EF4-FFF2-40B4-BE49-F238E27FC236}">
                <a16:creationId xmlns:a16="http://schemas.microsoft.com/office/drawing/2014/main" id="{4871396B-42E0-6390-07CA-C0278BEE4999}"/>
              </a:ext>
            </a:extLst>
          </p:cNvPr>
          <p:cNvSpPr>
            <a:spLocks noGrp="1"/>
          </p:cNvSpPr>
          <p:nvPr>
            <p:ph idx="1"/>
          </p:nvPr>
        </p:nvSpPr>
        <p:spPr>
          <a:xfrm>
            <a:off x="578498" y="1343607"/>
            <a:ext cx="10916816" cy="5262465"/>
          </a:xfrm>
        </p:spPr>
        <p:txBody>
          <a:bodyPr>
            <a:normAutofit/>
          </a:bodyPr>
          <a:lstStyle/>
          <a:p>
            <a:pPr marL="0" indent="0">
              <a:lnSpc>
                <a:spcPct val="100000"/>
              </a:lnSpc>
              <a:spcBef>
                <a:spcPts val="0"/>
              </a:spcBef>
              <a:buNone/>
            </a:pPr>
            <a:r>
              <a:rPr lang="en-US" sz="2400" dirty="0"/>
              <a:t>In the next-to last chapter (“The North” features only the ad, with no narration) Cora arrives to a town of free and escaped Black people who have built a self-sufficient community without the injustices of racism. The town has created its own </a:t>
            </a:r>
            <a:r>
              <a:rPr lang="en-US" sz="2400" b="1" dirty="0">
                <a:solidFill>
                  <a:srgbClr val="FF0000"/>
                </a:solidFill>
              </a:rPr>
              <a:t>self-sustaining economy</a:t>
            </a:r>
            <a:r>
              <a:rPr lang="en-US" sz="2400" dirty="0"/>
              <a:t> and educated those who arrived through the Underground Railroad. “Indiana” recapitulates various moments from post-emancipation history. In 1896, the Supreme Court declared the legality of </a:t>
            </a:r>
            <a:r>
              <a:rPr lang="en-US" sz="2400" b="1" dirty="0">
                <a:solidFill>
                  <a:srgbClr val="FF0000"/>
                </a:solidFill>
              </a:rPr>
              <a:t>segregation</a:t>
            </a:r>
            <a:r>
              <a:rPr lang="en-US" sz="2400" dirty="0"/>
              <a:t> with </a:t>
            </a:r>
            <a:r>
              <a:rPr lang="en-US" sz="2400" b="1" dirty="0">
                <a:solidFill>
                  <a:srgbClr val="FF0000"/>
                </a:solidFill>
              </a:rPr>
              <a:t>Plessy v. Ferguson</a:t>
            </a:r>
            <a:r>
              <a:rPr lang="en-US" sz="2400" dirty="0"/>
              <a:t>, establishing the practice of “</a:t>
            </a:r>
            <a:r>
              <a:rPr lang="en-US" sz="2400" b="1" dirty="0">
                <a:solidFill>
                  <a:srgbClr val="FF0000"/>
                </a:solidFill>
              </a:rPr>
              <a:t>separate, but equal</a:t>
            </a:r>
            <a:r>
              <a:rPr lang="en-US" sz="2400" dirty="0"/>
              <a:t>.” The institutional exclusion of Black people in workplaces, schools and public offices made all-Black self-sufficient towns or neighborhood a necessity </a:t>
            </a:r>
            <a:r>
              <a:rPr lang="en-US" sz="2400" dirty="0">
                <a:cs typeface="Times New Roman" panose="02020603050405020304" pitchFamily="18" charset="0"/>
              </a:rPr>
              <a:t>‒ but, as the historical </a:t>
            </a:r>
            <a:r>
              <a:rPr lang="en-US" sz="2400" b="1" dirty="0">
                <a:solidFill>
                  <a:srgbClr val="FF0000"/>
                </a:solidFill>
                <a:cs typeface="Times New Roman" panose="02020603050405020304" pitchFamily="18" charset="0"/>
              </a:rPr>
              <a:t>Tulsa Massacre of 1921 </a:t>
            </a:r>
            <a:r>
              <a:rPr lang="en-US" sz="2400" dirty="0">
                <a:cs typeface="Times New Roman" panose="02020603050405020304" pitchFamily="18" charset="0"/>
              </a:rPr>
              <a:t>reminds us, white society has never been able to really accept independent black communities (except in explicitly impossible narrative landscapes like Black Panther’s Wakanda)</a:t>
            </a:r>
            <a:r>
              <a:rPr lang="en-US" sz="2400" dirty="0"/>
              <a:t>. The Indiana experiment will be finally destroyed</a:t>
            </a:r>
            <a:r>
              <a:rPr lang="en-US" dirty="0"/>
              <a:t>. </a:t>
            </a:r>
            <a:endParaRPr lang="it-IT" dirty="0"/>
          </a:p>
        </p:txBody>
      </p:sp>
    </p:spTree>
    <p:extLst>
      <p:ext uri="{BB962C8B-B14F-4D97-AF65-F5344CB8AC3E}">
        <p14:creationId xmlns:p14="http://schemas.microsoft.com/office/powerpoint/2010/main" val="3389043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Rosso arancion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Damascato</Template>
  <TotalTime>193</TotalTime>
  <Words>1756</Words>
  <Application>Microsoft Office PowerPoint</Application>
  <PresentationFormat>Widescreen</PresentationFormat>
  <Paragraphs>26</Paragraphs>
  <Slides>11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11</vt:i4>
      </vt:variant>
    </vt:vector>
  </HeadingPairs>
  <TitlesOfParts>
    <vt:vector size="17" baseType="lpstr">
      <vt:lpstr>Arial</vt:lpstr>
      <vt:lpstr>Calibri</vt:lpstr>
      <vt:lpstr>Garamond</vt:lpstr>
      <vt:lpstr>Times New Roman</vt:lpstr>
      <vt:lpstr>Trebuchet MS</vt:lpstr>
      <vt:lpstr>Damask</vt:lpstr>
      <vt:lpstr>Presentazione standard di PowerPoint</vt:lpstr>
      <vt:lpstr>COLSON WHITEHEAD</vt:lpstr>
      <vt:lpstr>SLAVERY AND SCIENCE FICTION</vt:lpstr>
      <vt:lpstr>A POST-RACIAL ERA?</vt:lpstr>
      <vt:lpstr>A COMPRESSION OF HISTORICAL TIMES</vt:lpstr>
      <vt:lpstr>CORA’S JOURNEY</vt:lpstr>
      <vt:lpstr>AN APOCALYPTIC EPIC</vt:lpstr>
      <vt:lpstr>A DYSTOPIA TO END ALL DYSTOPIAS </vt:lpstr>
      <vt:lpstr>A(N) (im)POSSIBLE UTOPIA</vt:lpstr>
      <vt:lpstr>NEVER A PROPERTY</vt:lpstr>
      <vt:lpstr>THE POWER OF LEGEND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valerio.deangelis@unimc.it</dc:creator>
  <cp:lastModifiedBy>valerio.deangelis@unimc.it</cp:lastModifiedBy>
  <cp:revision>11</cp:revision>
  <dcterms:created xsi:type="dcterms:W3CDTF">2023-11-13T21:53:51Z</dcterms:created>
  <dcterms:modified xsi:type="dcterms:W3CDTF">2023-11-14T22:54:06Z</dcterms:modified>
</cp:coreProperties>
</file>