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6" r:id="rId2"/>
    <p:sldId id="257" r:id="rId3"/>
    <p:sldId id="284" r:id="rId4"/>
    <p:sldId id="282" r:id="rId5"/>
    <p:sldId id="286" r:id="rId6"/>
    <p:sldId id="287" r:id="rId7"/>
    <p:sldId id="291" r:id="rId8"/>
    <p:sldId id="292" r:id="rId9"/>
    <p:sldId id="293" r:id="rId10"/>
    <p:sldId id="294" r:id="rId11"/>
    <p:sldId id="295" r:id="rId12"/>
    <p:sldId id="299" r:id="rId13"/>
    <p:sldId id="298" r:id="rId14"/>
    <p:sldId id="301" r:id="rId15"/>
    <p:sldId id="302" r:id="rId16"/>
    <p:sldId id="303" r:id="rId17"/>
    <p:sldId id="305" r:id="rId18"/>
    <p:sldId id="306" r:id="rId19"/>
    <p:sldId id="308" r:id="rId20"/>
    <p:sldId id="310" r:id="rId21"/>
    <p:sldId id="307" r:id="rId22"/>
    <p:sldId id="311" r:id="rId23"/>
    <p:sldId id="309" r:id="rId24"/>
    <p:sldId id="323" r:id="rId25"/>
    <p:sldId id="312" r:id="rId26"/>
    <p:sldId id="313" r:id="rId27"/>
    <p:sldId id="304" r:id="rId28"/>
    <p:sldId id="270" r:id="rId29"/>
    <p:sldId id="272" r:id="rId30"/>
    <p:sldId id="275" r:id="rId31"/>
    <p:sldId id="324" r:id="rId32"/>
    <p:sldId id="325" r:id="rId33"/>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78" d="100"/>
          <a:sy n="78" d="100"/>
        </p:scale>
        <p:origin x="157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2087D8-054E-4C6C-A22F-2C725C4BCB29}" type="datetimeFigureOut">
              <a:rPr lang="it-IT"/>
              <a:pPr>
                <a:defRPr/>
              </a:pPr>
              <a:t>11/10/2023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A47668-085D-497B-B566-DD59966F124E}"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2C01E-AE12-4926-97E3-1F94BBBC09B0}" type="slidenum">
              <a:rPr lang="en-US" smtClean="0"/>
              <a:pPr/>
              <a:t>12</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charset="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B837C3-39D8-4113-A400-7BADE8ED732A}" type="slidenum">
              <a:rPr lang="en-US" smtClean="0"/>
              <a:pPr/>
              <a:t>13</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en-US" altLang="zh-TW"/>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ltLang="zh-TW"/>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CEC9E8E9-5AF4-44AD-8FD5-45067189C86D}" type="slidenum">
              <a:rPr lang="en-US" altLang="zh-TW"/>
              <a:pPr>
                <a:defRPr/>
              </a:pPr>
              <a:t>‹N›</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8CD6807-0D2B-422D-912E-9252B0F38C02}" type="slidenum">
              <a:rPr lang="en-US" altLang="zh-TW"/>
              <a:pPr>
                <a:defRPr/>
              </a:pPr>
              <a:t>‹N›</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C91664A-D45D-4EA3-87A9-3D07DD7F3C44}" type="slidenum">
              <a:rPr lang="en-US" altLang="zh-TW"/>
              <a:pPr>
                <a:defRPr/>
              </a:pPr>
              <a:t>‹N›</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6599" y="275333"/>
            <a:ext cx="8230802" cy="585043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B22EDE4-B065-483F-97FD-7B69889A9A0A}" type="slidenum">
              <a:rPr lang="en-US" altLang="zh-TW"/>
              <a:pPr>
                <a:defRPr/>
              </a:pPr>
              <a:t>‹N›</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8CCF879-2013-4B99-A715-7F293B526336}" type="slidenum">
              <a:rPr lang="en-US" altLang="zh-TW"/>
              <a:pPr>
                <a:defRPr/>
              </a:pPr>
              <a:t>‹N›</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TW"/>
          </a:p>
        </p:txBody>
      </p:sp>
      <p:sp>
        <p:nvSpPr>
          <p:cNvPr id="6" name="Footer Placeholder 4"/>
          <p:cNvSpPr>
            <a:spLocks noGrp="1"/>
          </p:cNvSpPr>
          <p:nvPr>
            <p:ph type="ftr" sz="quarter" idx="16"/>
          </p:nvPr>
        </p:nvSpPr>
        <p:spPr/>
        <p:txBody>
          <a:bodyPr/>
          <a:lstStyle>
            <a:lvl1pPr>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vl1pPr>
          </a:lstStyle>
          <a:p>
            <a:pPr>
              <a:defRPr/>
            </a:pPr>
            <a:fld id="{9B01C638-30E2-481A-B313-DD5A51B5F6B7}" type="slidenum">
              <a:rPr lang="en-US" altLang="zh-TW"/>
              <a:pPr>
                <a:defRPr/>
              </a:pPr>
              <a:t>‹N›</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1" name="Content Placeholder 10"/>
          <p:cNvSpPr>
            <a:spLocks noGrp="1"/>
          </p:cNvSpPr>
          <p:nvPr>
            <p:ph sz="quarter" idx="13"/>
          </p:nvPr>
        </p:nvSpPr>
        <p:spPr>
          <a:xfrm>
            <a:off x="1298448" y="2944368"/>
            <a:ext cx="3227832" cy="277977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3"/>
          <p:cNvSpPr>
            <a:spLocks noGrp="1"/>
          </p:cNvSpPr>
          <p:nvPr>
            <p:ph type="dt" sz="half" idx="15"/>
          </p:nvPr>
        </p:nvSpPr>
        <p:spPr/>
        <p:txBody>
          <a:bodyPr/>
          <a:lstStyle>
            <a:lvl1pPr>
              <a:defRPr/>
            </a:lvl1pPr>
          </a:lstStyle>
          <a:p>
            <a:pPr>
              <a:defRPr/>
            </a:pPr>
            <a:endParaRPr lang="en-US" altLang="zh-TW"/>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9" name="Slide Number Placeholder 5"/>
          <p:cNvSpPr>
            <a:spLocks noGrp="1"/>
          </p:cNvSpPr>
          <p:nvPr>
            <p:ph type="sldNum" sz="quarter" idx="17"/>
          </p:nvPr>
        </p:nvSpPr>
        <p:spPr/>
        <p:txBody>
          <a:bodyPr/>
          <a:lstStyle>
            <a:lvl1pPr>
              <a:defRPr/>
            </a:lvl1pPr>
          </a:lstStyle>
          <a:p>
            <a:pPr>
              <a:defRPr/>
            </a:pPr>
            <a:fld id="{54DC403B-D1F8-4027-9995-AC3F6A006983}" type="slidenum">
              <a:rPr lang="en-US" altLang="zh-TW"/>
              <a:pPr>
                <a:defRPr/>
              </a:pPr>
              <a:t>‹N›</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C3D9053E-717A-4F9E-81D1-96385D6AFF29}" type="slidenum">
              <a:rPr lang="en-US" altLang="zh-TW"/>
              <a:pPr>
                <a:defRPr/>
              </a:pPr>
              <a:t>‹N›</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9B09CEE9-9350-4A40-B7FC-C42FBD8CD1E2}" type="slidenum">
              <a:rPr lang="en-US" altLang="zh-TW"/>
              <a:pPr>
                <a:defRPr/>
              </a:pPr>
              <a:t>‹N›</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8881922A-8254-42FA-AC0E-3F0119AF725C}" type="slidenum">
              <a:rPr lang="en-US" altLang="zh-TW"/>
              <a:pPr>
                <a:defRPr/>
              </a:pPr>
              <a:t>‹N›</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16ECE87D-9E6B-46F8-A59D-D98EDBD8BEB8}" type="slidenum">
              <a:rPr lang="en-US" altLang="zh-TW"/>
              <a:pPr>
                <a:defRPr/>
              </a:pPr>
              <a:t>‹N›</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31838" y="576263"/>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2" descr="C:\Users\Administrator\Desktop\Pushpin Dev\Assets\pushpinLeft.png"/>
          <p:cNvPicPr>
            <a:picLocks noChangeAspect="1" noChangeArrowheads="1"/>
          </p:cNvPicPr>
          <p:nvPr/>
        </p:nvPicPr>
        <p:blipFill>
          <a:blip r:embed="rId16"/>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6"/>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defRPr>
            </a:lvl1pPr>
          </a:lstStyle>
          <a:p>
            <a:pPr>
              <a:defRPr/>
            </a:pPr>
            <a:endParaRPr lang="en-US" altLang="zh-TW"/>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defRPr>
            </a:lvl1pPr>
          </a:lstStyle>
          <a:p>
            <a:pPr>
              <a:defRPr/>
            </a:pPr>
            <a:endParaRPr lang="en-US" altLang="zh-TW"/>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Rage Italic" pitchFamily="66" charset="0"/>
              </a:defRPr>
            </a:lvl1pPr>
          </a:lstStyle>
          <a:p>
            <a:pPr>
              <a:defRPr/>
            </a:pPr>
            <a:fld id="{CC315BFA-B904-4984-9A9E-022EE880CBCD}" type="slidenum">
              <a:rPr lang="en-US" altLang="zh-TW"/>
              <a:pPr>
                <a:defRPr/>
              </a:pPr>
              <a:t>‹N›</a:t>
            </a:fld>
            <a:endParaRPr lang="en-US" altLang="zh-TW"/>
          </a:p>
        </p:txBody>
      </p:sp>
    </p:spTree>
  </p:cSld>
  <p:clrMap bg1="lt1" tx1="dk1" bg2="lt2" tx2="dk2" accent1="accent1" accent2="accent2" accent3="accent3" accent4="accent4" accent5="accent5" accent6="accent6" hlink="hlink" folHlink="folHlink"/>
  <p:sldLayoutIdLst>
    <p:sldLayoutId id="2147483880" r:id="rId1"/>
    <p:sldLayoutId id="2147483872" r:id="rId2"/>
    <p:sldLayoutId id="2147483873" r:id="rId3"/>
    <p:sldLayoutId id="2147483874" r:id="rId4"/>
    <p:sldLayoutId id="2147483875" r:id="rId5"/>
    <p:sldLayoutId id="2147483876" r:id="rId6"/>
    <p:sldLayoutId id="2147483877" r:id="rId7"/>
    <p:sldLayoutId id="2147483881" r:id="rId8"/>
    <p:sldLayoutId id="2147483882" r:id="rId9"/>
    <p:sldLayoutId id="2147483878" r:id="rId10"/>
    <p:sldLayoutId id="2147483879" r:id="rId11"/>
    <p:sldLayoutId id="21474838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ea typeface="新細明體" pitchFamily="18" charset="-120"/>
        </a:defRPr>
      </a:lvl2pPr>
      <a:lvl3pPr algn="ctr" rtl="0" eaLnBrk="0" fontAlgn="base" hangingPunct="0">
        <a:spcBef>
          <a:spcPct val="0"/>
        </a:spcBef>
        <a:spcAft>
          <a:spcPct val="0"/>
        </a:spcAft>
        <a:defRPr sz="4400">
          <a:solidFill>
            <a:schemeClr val="tx1"/>
          </a:solidFill>
          <a:latin typeface="Constantia" pitchFamily="18" charset="0"/>
          <a:ea typeface="新細明體" pitchFamily="18" charset="-120"/>
        </a:defRPr>
      </a:lvl3pPr>
      <a:lvl4pPr algn="ctr" rtl="0" eaLnBrk="0" fontAlgn="base" hangingPunct="0">
        <a:spcBef>
          <a:spcPct val="0"/>
        </a:spcBef>
        <a:spcAft>
          <a:spcPct val="0"/>
        </a:spcAft>
        <a:defRPr sz="4400">
          <a:solidFill>
            <a:schemeClr val="tx1"/>
          </a:solidFill>
          <a:latin typeface="Constantia" pitchFamily="18" charset="0"/>
          <a:ea typeface="新細明體" pitchFamily="18" charset="-120"/>
        </a:defRPr>
      </a:lvl4pPr>
      <a:lvl5pPr algn="ctr" rtl="0" eaLnBrk="0" fontAlgn="base" hangingPunct="0">
        <a:spcBef>
          <a:spcPct val="0"/>
        </a:spcBef>
        <a:spcAft>
          <a:spcPct val="0"/>
        </a:spcAft>
        <a:defRPr sz="4400">
          <a:solidFill>
            <a:schemeClr val="tx1"/>
          </a:solidFill>
          <a:latin typeface="Constantia" pitchFamily="18" charset="0"/>
          <a:ea typeface="新細明體" pitchFamily="18"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icrosoft JhengHei" pitchFamily="34" charset="-120"/>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icrosoft JhengHei" pitchFamily="34" charset="-120"/>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icrosoft JhengHei" pitchFamily="34" charset="-120"/>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icrosoft JhengHei" pitchFamily="34" charset="-120"/>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icrosoft JhengHei" pitchFamily="34" charset="-120"/>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hebulletin.org/doomsday-clock/current-ti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27200" y="1196975"/>
            <a:ext cx="5722938" cy="936625"/>
          </a:xfrm>
        </p:spPr>
        <p:txBody>
          <a:bodyPr>
            <a:normAutofit/>
          </a:bodyPr>
          <a:lstStyle/>
          <a:p>
            <a:pPr eaLnBrk="1" hangingPunct="1">
              <a:defRPr/>
            </a:pPr>
            <a:r>
              <a:rPr lang="en-US" altLang="zh-TW" sz="3200" b="1" dirty="0" err="1"/>
              <a:t>P</a:t>
            </a:r>
            <a:r>
              <a:rPr lang="en-US" altLang="zh-TW" sz="3200" b="1" dirty="0" err="1">
                <a:solidFill>
                  <a:srgbClr val="FF0000"/>
                </a:solidFill>
              </a:rPr>
              <a:t>a</a:t>
            </a:r>
            <a:r>
              <a:rPr lang="en-US" altLang="zh-TW" sz="3200" b="1" dirty="0" err="1"/>
              <a:t>stmodernism</a:t>
            </a:r>
            <a:endParaRPr lang="en-US" altLang="zh-TW" sz="3200" b="1" dirty="0"/>
          </a:p>
        </p:txBody>
      </p:sp>
      <p:sp>
        <p:nvSpPr>
          <p:cNvPr id="6147" name="Rectangle 3"/>
          <p:cNvSpPr>
            <a:spLocks noGrp="1" noChangeArrowheads="1"/>
          </p:cNvSpPr>
          <p:nvPr>
            <p:ph type="subTitle" idx="1"/>
          </p:nvPr>
        </p:nvSpPr>
        <p:spPr>
          <a:xfrm>
            <a:off x="1727200" y="3736975"/>
            <a:ext cx="5711825" cy="1524000"/>
          </a:xfrm>
        </p:spPr>
        <p:txBody>
          <a:bodyPr/>
          <a:lstStyle/>
          <a:p>
            <a:pPr eaLnBrk="1" hangingPunct="1"/>
            <a:endParaRPr lang="en-US" altLang="zh-TW" dirty="0"/>
          </a:p>
        </p:txBody>
      </p:sp>
      <p:pic>
        <p:nvPicPr>
          <p:cNvPr id="6149" name="Picture 5" descr="C:\Users\Utente\Downloads\original.jpg"/>
          <p:cNvPicPr>
            <a:picLocks noChangeAspect="1" noChangeArrowheads="1"/>
          </p:cNvPicPr>
          <p:nvPr/>
        </p:nvPicPr>
        <p:blipFill>
          <a:blip r:embed="rId2" cstate="print"/>
          <a:srcRect/>
          <a:stretch>
            <a:fillRect/>
          </a:stretch>
        </p:blipFill>
        <p:spPr bwMode="auto">
          <a:xfrm>
            <a:off x="1857356" y="2428868"/>
            <a:ext cx="5715000" cy="3214688"/>
          </a:xfrm>
          <a:prstGeom prst="rect">
            <a:avLst/>
          </a:prstGeom>
          <a:no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sz="2800" dirty="0" err="1">
                <a:ea typeface="新細明體" pitchFamily="18" charset="-120"/>
              </a:rPr>
              <a:t>Bonaventure</a:t>
            </a:r>
            <a:r>
              <a:rPr lang="it-IT" sz="2800" dirty="0">
                <a:ea typeface="新細明體" pitchFamily="18" charset="-120"/>
              </a:rPr>
              <a:t> Hotel (Los Angeles) and </a:t>
            </a:r>
            <a:r>
              <a:rPr lang="en-US" sz="2800" dirty="0"/>
              <a:t>Ambassador Grill at One United Nations Plaza (New York)</a:t>
            </a:r>
            <a:endParaRPr lang="it-IT" sz="2800" dirty="0">
              <a:ea typeface="新細明體" pitchFamily="18" charset="-120"/>
            </a:endParaRPr>
          </a:p>
        </p:txBody>
      </p:sp>
      <p:pic>
        <p:nvPicPr>
          <p:cNvPr id="18435" name="Picture 2" descr="C:\Users\Utente\Downloads\Westin_Bonaventure_Hotel.jpg"/>
          <p:cNvPicPr>
            <a:picLocks noGrp="1" noChangeAspect="1" noChangeArrowheads="1"/>
          </p:cNvPicPr>
          <p:nvPr>
            <p:ph idx="1"/>
          </p:nvPr>
        </p:nvPicPr>
        <p:blipFill>
          <a:blip r:embed="rId2"/>
          <a:srcRect/>
          <a:stretch>
            <a:fillRect/>
          </a:stretch>
        </p:blipFill>
        <p:spPr>
          <a:xfrm>
            <a:off x="928662" y="2143116"/>
            <a:ext cx="2701925" cy="3603625"/>
          </a:xfrm>
          <a:noFill/>
        </p:spPr>
      </p:pic>
      <p:pic>
        <p:nvPicPr>
          <p:cNvPr id="18436" name="Picture 3" descr="C:\Users\Utente\Downloads\Postmodern-Architecture4-e1562328075536.jpg"/>
          <p:cNvPicPr>
            <a:picLocks noChangeAspect="1" noChangeArrowheads="1"/>
          </p:cNvPicPr>
          <p:nvPr/>
        </p:nvPicPr>
        <p:blipFill>
          <a:blip r:embed="rId3"/>
          <a:srcRect/>
          <a:stretch>
            <a:fillRect/>
          </a:stretch>
        </p:blipFill>
        <p:spPr bwMode="auto">
          <a:xfrm>
            <a:off x="4071938" y="2571750"/>
            <a:ext cx="4294187" cy="2835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1095375" y="817563"/>
            <a:ext cx="6964363" cy="539735"/>
          </a:xfrm>
        </p:spPr>
        <p:txBody>
          <a:bodyPr/>
          <a:lstStyle/>
          <a:p>
            <a:r>
              <a:rPr lang="it-IT" dirty="0">
                <a:ea typeface="新細明體" pitchFamily="18" charset="-120"/>
              </a:rPr>
              <a:t>Flight </a:t>
            </a:r>
            <a:r>
              <a:rPr lang="it-IT" dirty="0" err="1">
                <a:ea typeface="新細明體" pitchFamily="18" charset="-120"/>
              </a:rPr>
              <a:t>from</a:t>
            </a:r>
            <a:r>
              <a:rPr lang="it-IT" dirty="0">
                <a:ea typeface="新細明體" pitchFamily="18" charset="-120"/>
              </a:rPr>
              <a:t> Reality</a:t>
            </a:r>
          </a:p>
        </p:txBody>
      </p:sp>
      <p:sp>
        <p:nvSpPr>
          <p:cNvPr id="19459" name="Segnaposto contenuto 2"/>
          <p:cNvSpPr>
            <a:spLocks noGrp="1"/>
          </p:cNvSpPr>
          <p:nvPr>
            <p:ph idx="1"/>
          </p:nvPr>
        </p:nvSpPr>
        <p:spPr>
          <a:xfrm>
            <a:off x="1143000" y="1500175"/>
            <a:ext cx="6858000" cy="4643470"/>
          </a:xfrm>
        </p:spPr>
        <p:txBody>
          <a:bodyPr/>
          <a:lstStyle/>
          <a:p>
            <a:pPr>
              <a:buFont typeface="Brush Script MT" pitchFamily="66" charset="0"/>
              <a:buNone/>
            </a:pPr>
            <a:r>
              <a:rPr lang="en-US" sz="2100" dirty="0"/>
              <a:t>In Western culture, the advent of the Postmodern coincides with the triumph of </a:t>
            </a:r>
            <a:r>
              <a:rPr lang="en-US" sz="2100" b="1" dirty="0">
                <a:solidFill>
                  <a:schemeClr val="accent2">
                    <a:lumMod val="75000"/>
                  </a:schemeClr>
                </a:solidFill>
              </a:rPr>
              <a:t>mass society</a:t>
            </a:r>
            <a:r>
              <a:rPr lang="en-US" sz="2100" dirty="0"/>
              <a:t>, dominated by a system of images which aims at controlling and “anesthetizing” potentially subversive impulses.</a:t>
            </a:r>
          </a:p>
          <a:p>
            <a:pPr>
              <a:buNone/>
            </a:pPr>
            <a:r>
              <a:rPr lang="en-US" sz="2100" dirty="0"/>
              <a:t>1950s: widespread penetration of </a:t>
            </a:r>
            <a:r>
              <a:rPr lang="en-US" sz="2100" b="1" dirty="0">
                <a:solidFill>
                  <a:schemeClr val="accent2">
                    <a:lumMod val="75000"/>
                  </a:schemeClr>
                </a:solidFill>
              </a:rPr>
              <a:t>household appliances</a:t>
            </a:r>
            <a:r>
              <a:rPr lang="en-US" sz="2100" dirty="0"/>
              <a:t>, which turn the ideal of a perfectly organized society into a </a:t>
            </a:r>
            <a:r>
              <a:rPr lang="en-US" sz="2100" b="1" dirty="0">
                <a:solidFill>
                  <a:schemeClr val="accent2">
                    <a:lumMod val="75000"/>
                  </a:schemeClr>
                </a:solidFill>
              </a:rPr>
              <a:t>domestic utopia</a:t>
            </a:r>
            <a:r>
              <a:rPr lang="en-US" sz="2100" dirty="0"/>
              <a:t>, “liberating” the human (especially female) subject from the burden of manual work.</a:t>
            </a:r>
          </a:p>
          <a:p>
            <a:pPr>
              <a:buNone/>
            </a:pPr>
            <a:r>
              <a:rPr lang="en-US" sz="2100" dirty="0"/>
              <a:t>The “Real” is expelled from everyday life, ruled by the television screen, which substitutes the Real with the </a:t>
            </a:r>
            <a:r>
              <a:rPr lang="en-US" sz="2100" b="1" dirty="0">
                <a:solidFill>
                  <a:schemeClr val="accent2">
                    <a:lumMod val="75000"/>
                  </a:schemeClr>
                </a:solidFill>
              </a:rPr>
              <a:t>Imaginary</a:t>
            </a:r>
            <a:r>
              <a:rPr lang="en-US" sz="2100" dirty="0"/>
              <a:t>. Families on the sitting-room couch watch other families on the sitting-room couch in the </a:t>
            </a:r>
            <a:r>
              <a:rPr lang="en-US" sz="2100" b="1" dirty="0">
                <a:solidFill>
                  <a:schemeClr val="accent2">
                    <a:lumMod val="75000"/>
                  </a:schemeClr>
                </a:solidFill>
              </a:rPr>
              <a:t>sit-coms</a:t>
            </a:r>
            <a:r>
              <a:rPr lang="en-US" sz="2100" dirty="0"/>
              <a:t>.</a:t>
            </a:r>
          </a:p>
          <a:p>
            <a:pPr>
              <a:buNone/>
            </a:pPr>
            <a:r>
              <a:rPr lang="en-US" sz="2100" dirty="0"/>
              <a:t>Birth of </a:t>
            </a:r>
            <a:r>
              <a:rPr lang="en-US" sz="2100" b="1" dirty="0">
                <a:solidFill>
                  <a:schemeClr val="accent2">
                    <a:lumMod val="75000"/>
                  </a:schemeClr>
                </a:solidFill>
              </a:rPr>
              <a:t>consumerism</a:t>
            </a:r>
            <a:r>
              <a:rPr lang="en-US" sz="2100" dirty="0"/>
              <a:t>, promoted by TV advertising.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3" name="Picture 3" descr="IronCurtainLook-Life-1952"/>
          <p:cNvPicPr>
            <a:picLocks noChangeAspect="1" noChangeArrowheads="1"/>
          </p:cNvPicPr>
          <p:nvPr/>
        </p:nvPicPr>
        <p:blipFill>
          <a:blip r:embed="rId3">
            <a:lum contrast="24000"/>
          </a:blip>
          <a:srcRect/>
          <a:stretch>
            <a:fillRect/>
          </a:stretch>
        </p:blipFill>
        <p:spPr bwMode="auto">
          <a:xfrm>
            <a:off x="899592" y="836712"/>
            <a:ext cx="2543175" cy="3024187"/>
          </a:xfrm>
          <a:prstGeom prst="rect">
            <a:avLst/>
          </a:prstGeom>
          <a:noFill/>
          <a:ln w="19050">
            <a:solidFill>
              <a:srgbClr val="000000"/>
            </a:solidFill>
            <a:miter lim="800000"/>
            <a:headEnd/>
            <a:tailEnd/>
          </a:ln>
        </p:spPr>
      </p:pic>
      <p:pic>
        <p:nvPicPr>
          <p:cNvPr id="107524" name="Picture 4" descr="TV_Ad"/>
          <p:cNvPicPr>
            <a:picLocks noChangeAspect="1" noChangeArrowheads="1"/>
          </p:cNvPicPr>
          <p:nvPr/>
        </p:nvPicPr>
        <p:blipFill>
          <a:blip r:embed="rId4">
            <a:lum bright="6000" contrast="12000"/>
          </a:blip>
          <a:srcRect l="2467" t="1666"/>
          <a:stretch>
            <a:fillRect/>
          </a:stretch>
        </p:blipFill>
        <p:spPr bwMode="auto">
          <a:xfrm>
            <a:off x="5701232" y="1803499"/>
            <a:ext cx="2757488" cy="4114800"/>
          </a:xfrm>
          <a:prstGeom prst="rect">
            <a:avLst/>
          </a:prstGeom>
          <a:noFill/>
          <a:ln w="19050">
            <a:solidFill>
              <a:srgbClr val="000000"/>
            </a:solidFill>
            <a:miter lim="800000"/>
            <a:headEnd/>
            <a:tailEnd/>
          </a:ln>
        </p:spPr>
      </p:pic>
      <p:pic>
        <p:nvPicPr>
          <p:cNvPr id="107525" name="Picture 5" descr="Tupperware"/>
          <p:cNvPicPr>
            <a:picLocks noChangeAspect="1" noChangeArrowheads="1"/>
          </p:cNvPicPr>
          <p:nvPr/>
        </p:nvPicPr>
        <p:blipFill>
          <a:blip r:embed="rId5"/>
          <a:srcRect r="8974"/>
          <a:stretch>
            <a:fillRect/>
          </a:stretch>
        </p:blipFill>
        <p:spPr bwMode="auto">
          <a:xfrm>
            <a:off x="3760787" y="1360586"/>
            <a:ext cx="1622425" cy="2500313"/>
          </a:xfrm>
          <a:prstGeom prst="rect">
            <a:avLst/>
          </a:prstGeom>
          <a:noFill/>
          <a:ln w="19050">
            <a:solidFill>
              <a:srgbClr val="000000"/>
            </a:solidFill>
            <a:miter lim="800000"/>
            <a:headEnd/>
            <a:tailEnd/>
          </a:ln>
        </p:spPr>
      </p:pic>
      <p:pic>
        <p:nvPicPr>
          <p:cNvPr id="107526" name="Picture 6" descr="TransistorRadio"/>
          <p:cNvPicPr>
            <a:picLocks noChangeAspect="1" noChangeArrowheads="1"/>
          </p:cNvPicPr>
          <p:nvPr/>
        </p:nvPicPr>
        <p:blipFill>
          <a:blip r:embed="rId6"/>
          <a:srcRect/>
          <a:stretch>
            <a:fillRect/>
          </a:stretch>
        </p:blipFill>
        <p:spPr bwMode="auto">
          <a:xfrm>
            <a:off x="1177925" y="4286250"/>
            <a:ext cx="2732088" cy="1560513"/>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linds(vertical)">
                                      <p:cBhvr>
                                        <p:cTn id="7" dur="500"/>
                                        <p:tgtEl>
                                          <p:spTgt spid="10752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7524"/>
                                        </p:tgtEl>
                                        <p:attrNameLst>
                                          <p:attrName>style.visibility</p:attrName>
                                        </p:attrNameLst>
                                      </p:cBhvr>
                                      <p:to>
                                        <p:strVal val="visible"/>
                                      </p:to>
                                    </p:set>
                                    <p:animEffect transition="in" filter="blinds(horizontal)">
                                      <p:cBhvr>
                                        <p:cTn id="11" dur="500"/>
                                        <p:tgtEl>
                                          <p:spTgt spid="107524"/>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07526"/>
                                        </p:tgtEl>
                                        <p:attrNameLst>
                                          <p:attrName>style.visibility</p:attrName>
                                        </p:attrNameLst>
                                      </p:cBhvr>
                                      <p:to>
                                        <p:strVal val="visible"/>
                                      </p:to>
                                    </p:set>
                                    <p:anim calcmode="lin" valueType="num">
                                      <p:cBhvr>
                                        <p:cTn id="15" dur="1000" fill="hold"/>
                                        <p:tgtEl>
                                          <p:spTgt spid="107526"/>
                                        </p:tgtEl>
                                        <p:attrNameLst>
                                          <p:attrName>ppt_w</p:attrName>
                                        </p:attrNameLst>
                                      </p:cBhvr>
                                      <p:tavLst>
                                        <p:tav tm="0">
                                          <p:val>
                                            <p:fltVal val="0"/>
                                          </p:val>
                                        </p:tav>
                                        <p:tav tm="100000">
                                          <p:val>
                                            <p:strVal val="#ppt_w"/>
                                          </p:val>
                                        </p:tav>
                                      </p:tavLst>
                                    </p:anim>
                                    <p:anim calcmode="lin" valueType="num">
                                      <p:cBhvr>
                                        <p:cTn id="16" dur="1000" fill="hold"/>
                                        <p:tgtEl>
                                          <p:spTgt spid="107526"/>
                                        </p:tgtEl>
                                        <p:attrNameLst>
                                          <p:attrName>ppt_h</p:attrName>
                                        </p:attrNameLst>
                                      </p:cBhvr>
                                      <p:tavLst>
                                        <p:tav tm="0">
                                          <p:val>
                                            <p:fltVal val="0"/>
                                          </p:val>
                                        </p:tav>
                                        <p:tav tm="100000">
                                          <p:val>
                                            <p:strVal val="#ppt_h"/>
                                          </p:val>
                                        </p:tav>
                                      </p:tavLst>
                                    </p:anim>
                                    <p:anim calcmode="lin" valueType="num">
                                      <p:cBhvr>
                                        <p:cTn id="17" dur="1000" fill="hold"/>
                                        <p:tgtEl>
                                          <p:spTgt spid="1075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752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07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1" name="Picture 9" descr="DonnaReed-1958-66"/>
          <p:cNvPicPr>
            <a:picLocks noChangeAspect="1" noChangeArrowheads="1"/>
          </p:cNvPicPr>
          <p:nvPr/>
        </p:nvPicPr>
        <p:blipFill>
          <a:blip r:embed="rId3"/>
          <a:srcRect/>
          <a:stretch>
            <a:fillRect/>
          </a:stretch>
        </p:blipFill>
        <p:spPr bwMode="auto">
          <a:xfrm>
            <a:off x="979488" y="1220788"/>
            <a:ext cx="2235200" cy="1509712"/>
          </a:xfrm>
          <a:prstGeom prst="rect">
            <a:avLst/>
          </a:prstGeom>
          <a:noFill/>
          <a:ln w="9525">
            <a:solidFill>
              <a:srgbClr val="000000"/>
            </a:solidFill>
            <a:miter lim="800000"/>
            <a:headEnd/>
            <a:tailEnd/>
          </a:ln>
        </p:spPr>
      </p:pic>
      <p:pic>
        <p:nvPicPr>
          <p:cNvPr id="23562" name="Picture 10" descr="FatherKnowsBest"/>
          <p:cNvPicPr>
            <a:picLocks noChangeAspect="1" noChangeArrowheads="1"/>
          </p:cNvPicPr>
          <p:nvPr/>
        </p:nvPicPr>
        <p:blipFill>
          <a:blip r:embed="rId4"/>
          <a:srcRect b="2676"/>
          <a:stretch>
            <a:fillRect/>
          </a:stretch>
        </p:blipFill>
        <p:spPr bwMode="auto">
          <a:xfrm>
            <a:off x="1675429" y="3128963"/>
            <a:ext cx="2614612" cy="1905000"/>
          </a:xfrm>
          <a:prstGeom prst="rect">
            <a:avLst/>
          </a:prstGeom>
          <a:noFill/>
          <a:ln w="9525">
            <a:solidFill>
              <a:srgbClr val="000000"/>
            </a:solidFill>
            <a:miter lim="800000"/>
            <a:headEnd/>
            <a:tailEnd/>
          </a:ln>
        </p:spPr>
      </p:pic>
      <p:pic>
        <p:nvPicPr>
          <p:cNvPr id="23563" name="Picture 11" descr="Beaver-1957-63"/>
          <p:cNvPicPr>
            <a:picLocks noChangeAspect="1" noChangeArrowheads="1"/>
          </p:cNvPicPr>
          <p:nvPr/>
        </p:nvPicPr>
        <p:blipFill>
          <a:blip r:embed="rId5"/>
          <a:srcRect r="2299" b="2263"/>
          <a:stretch>
            <a:fillRect/>
          </a:stretch>
        </p:blipFill>
        <p:spPr bwMode="auto">
          <a:xfrm>
            <a:off x="5017064" y="1069975"/>
            <a:ext cx="1619250" cy="2058988"/>
          </a:xfrm>
          <a:prstGeom prst="rect">
            <a:avLst/>
          </a:prstGeom>
          <a:noFill/>
          <a:ln w="9525">
            <a:solidFill>
              <a:srgbClr val="000000"/>
            </a:solidFill>
            <a:miter lim="800000"/>
            <a:headEnd/>
            <a:tailEnd/>
          </a:ln>
        </p:spPr>
      </p:pic>
      <p:pic>
        <p:nvPicPr>
          <p:cNvPr id="23564" name="Picture 12" descr="Ozzie&amp;Harriet-1952-66"/>
          <p:cNvPicPr>
            <a:picLocks noChangeAspect="1" noChangeArrowheads="1"/>
          </p:cNvPicPr>
          <p:nvPr/>
        </p:nvPicPr>
        <p:blipFill>
          <a:blip r:embed="rId6">
            <a:lum contrast="12000"/>
          </a:blip>
          <a:srcRect/>
          <a:stretch>
            <a:fillRect/>
          </a:stretch>
        </p:blipFill>
        <p:spPr bwMode="auto">
          <a:xfrm>
            <a:off x="5207564" y="3490913"/>
            <a:ext cx="2857500" cy="1647825"/>
          </a:xfrm>
          <a:prstGeom prst="rect">
            <a:avLst/>
          </a:prstGeom>
          <a:noFill/>
          <a:ln w="9525">
            <a:solidFill>
              <a:srgbClr val="000000"/>
            </a:solidFill>
            <a:miter lim="800000"/>
            <a:headEnd/>
            <a:tailEnd/>
          </a:ln>
        </p:spPr>
      </p:pic>
      <p:sp>
        <p:nvSpPr>
          <p:cNvPr id="23565" name="Text Box 13"/>
          <p:cNvSpPr txBox="1">
            <a:spLocks noChangeArrowheads="1"/>
          </p:cNvSpPr>
          <p:nvPr/>
        </p:nvSpPr>
        <p:spPr bwMode="auto">
          <a:xfrm>
            <a:off x="3214688" y="1467644"/>
            <a:ext cx="1585912" cy="1016000"/>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rgbClr val="FF559A"/>
                </a:solidFill>
                <a:effectLst>
                  <a:outerShdw blurRad="38100" dist="38100" dir="2700000" algn="tl">
                    <a:srgbClr val="C0C0C0"/>
                  </a:outerShdw>
                </a:effectLst>
                <a:latin typeface="Comic Sans MS" pitchFamily="66" charset="0"/>
              </a:rPr>
              <a:t>The Donna Reed Show</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1958-1966</a:t>
            </a:r>
          </a:p>
        </p:txBody>
      </p:sp>
      <p:sp>
        <p:nvSpPr>
          <p:cNvPr id="23566" name="Text Box 14"/>
          <p:cNvSpPr txBox="1">
            <a:spLocks noChangeArrowheads="1"/>
          </p:cNvSpPr>
          <p:nvPr/>
        </p:nvSpPr>
        <p:spPr bwMode="auto">
          <a:xfrm>
            <a:off x="6704012" y="1584325"/>
            <a:ext cx="1760538" cy="1030287"/>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rgbClr val="FF559A"/>
                </a:solidFill>
                <a:effectLst>
                  <a:outerShdw blurRad="38100" dist="38100" dir="2700000" algn="tl">
                    <a:srgbClr val="C0C0C0"/>
                  </a:outerShdw>
                </a:effectLst>
                <a:latin typeface="Comic Sans MS" pitchFamily="66" charset="0"/>
              </a:rPr>
              <a:t>Leave It </a:t>
            </a:r>
            <a:br>
              <a:rPr lang="en-US" sz="2000" b="1" i="1" dirty="0">
                <a:solidFill>
                  <a:srgbClr val="FF559A"/>
                </a:solidFill>
                <a:effectLst>
                  <a:outerShdw blurRad="38100" dist="38100" dir="2700000" algn="tl">
                    <a:srgbClr val="C0C0C0"/>
                  </a:outerShdw>
                </a:effectLst>
                <a:latin typeface="Comic Sans MS" pitchFamily="66" charset="0"/>
              </a:rPr>
            </a:br>
            <a:r>
              <a:rPr lang="en-US" sz="2000" b="1" i="1" dirty="0">
                <a:solidFill>
                  <a:srgbClr val="FF559A"/>
                </a:solidFill>
                <a:effectLst>
                  <a:outerShdw blurRad="38100" dist="38100" dir="2700000" algn="tl">
                    <a:srgbClr val="C0C0C0"/>
                  </a:outerShdw>
                </a:effectLst>
                <a:latin typeface="Comic Sans MS" pitchFamily="66" charset="0"/>
              </a:rPr>
              <a:t>to Beaver</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1957-1963</a:t>
            </a:r>
          </a:p>
        </p:txBody>
      </p:sp>
      <p:sp>
        <p:nvSpPr>
          <p:cNvPr id="23567" name="Text Box 15"/>
          <p:cNvSpPr txBox="1">
            <a:spLocks noChangeArrowheads="1"/>
          </p:cNvSpPr>
          <p:nvPr/>
        </p:nvSpPr>
        <p:spPr bwMode="auto">
          <a:xfrm>
            <a:off x="1675429" y="5291138"/>
            <a:ext cx="2689225" cy="708025"/>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u="sng" dirty="0">
                <a:solidFill>
                  <a:srgbClr val="FF559A"/>
                </a:solidFill>
                <a:effectLst>
                  <a:outerShdw blurRad="38100" dist="38100" dir="2700000" algn="tl">
                    <a:srgbClr val="C0C0C0"/>
                  </a:outerShdw>
                </a:effectLst>
                <a:latin typeface="Comic Sans MS" pitchFamily="66" charset="0"/>
              </a:rPr>
              <a:t>Father</a:t>
            </a:r>
            <a:r>
              <a:rPr lang="en-US" sz="2000" b="1" i="1" dirty="0">
                <a:solidFill>
                  <a:srgbClr val="FF559A"/>
                </a:solidFill>
                <a:effectLst>
                  <a:outerShdw blurRad="38100" dist="38100" dir="2700000" algn="tl">
                    <a:srgbClr val="C0C0C0"/>
                  </a:outerShdw>
                </a:effectLst>
                <a:latin typeface="Comic Sans MS" pitchFamily="66" charset="0"/>
              </a:rPr>
              <a:t> Knows Best</a:t>
            </a:r>
            <a:br>
              <a:rPr lang="en-US" sz="2000" b="1" i="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1954-1958</a:t>
            </a:r>
          </a:p>
        </p:txBody>
      </p:sp>
      <p:sp>
        <p:nvSpPr>
          <p:cNvPr id="23568" name="Text Box 16"/>
          <p:cNvSpPr txBox="1">
            <a:spLocks noChangeArrowheads="1"/>
          </p:cNvSpPr>
          <p:nvPr/>
        </p:nvSpPr>
        <p:spPr bwMode="auto">
          <a:xfrm>
            <a:off x="4767516" y="5305427"/>
            <a:ext cx="3535362" cy="723900"/>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rgbClr val="FF559A"/>
                </a:solidFill>
                <a:effectLst>
                  <a:outerShdw blurRad="38100" dist="38100" dir="2700000" algn="tl">
                    <a:srgbClr val="C0C0C0"/>
                  </a:outerShdw>
                </a:effectLst>
                <a:latin typeface="Comic Sans MS" pitchFamily="66" charset="0"/>
              </a:rPr>
              <a:t>The Ozzie &amp; Harriet Show</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1952-1966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3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3563"/>
                                        </p:tgtEl>
                                        <p:attrNameLst>
                                          <p:attrName>style.visibility</p:attrName>
                                        </p:attrNameLst>
                                      </p:cBhvr>
                                      <p:to>
                                        <p:strVal val="visible"/>
                                      </p:to>
                                    </p:set>
                                    <p:anim calcmode="lin" valueType="num">
                                      <p:cBhvr>
                                        <p:cTn id="15" dur="500" fill="hold"/>
                                        <p:tgtEl>
                                          <p:spTgt spid="23563"/>
                                        </p:tgtEl>
                                        <p:attrNameLst>
                                          <p:attrName>ppt_w</p:attrName>
                                        </p:attrNameLst>
                                      </p:cBhvr>
                                      <p:tavLst>
                                        <p:tav tm="0">
                                          <p:val>
                                            <p:fltVal val="0"/>
                                          </p:val>
                                        </p:tav>
                                        <p:tav tm="100000">
                                          <p:val>
                                            <p:strVal val="#ppt_w"/>
                                          </p:val>
                                        </p:tav>
                                      </p:tavLst>
                                    </p:anim>
                                    <p:anim calcmode="lin" valueType="num">
                                      <p:cBhvr>
                                        <p:cTn id="16" dur="500" fill="hold"/>
                                        <p:tgtEl>
                                          <p:spTgt spid="23563"/>
                                        </p:tgtEl>
                                        <p:attrNameLst>
                                          <p:attrName>ppt_h</p:attrName>
                                        </p:attrNameLst>
                                      </p:cBhvr>
                                      <p:tavLst>
                                        <p:tav tm="0">
                                          <p:val>
                                            <p:fltVal val="0"/>
                                          </p:val>
                                        </p:tav>
                                        <p:tav tm="100000">
                                          <p:val>
                                            <p:strVal val="#ppt_h"/>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35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3562"/>
                                        </p:tgtEl>
                                        <p:attrNameLst>
                                          <p:attrName>style.visibility</p:attrName>
                                        </p:attrNameLst>
                                      </p:cBhvr>
                                      <p:to>
                                        <p:strVal val="visible"/>
                                      </p:to>
                                    </p:set>
                                    <p:anim calcmode="lin" valueType="num">
                                      <p:cBhvr>
                                        <p:cTn id="23" dur="500" fill="hold"/>
                                        <p:tgtEl>
                                          <p:spTgt spid="23562"/>
                                        </p:tgtEl>
                                        <p:attrNameLst>
                                          <p:attrName>ppt_w</p:attrName>
                                        </p:attrNameLst>
                                      </p:cBhvr>
                                      <p:tavLst>
                                        <p:tav tm="0">
                                          <p:val>
                                            <p:fltVal val="0"/>
                                          </p:val>
                                        </p:tav>
                                        <p:tav tm="100000">
                                          <p:val>
                                            <p:strVal val="#ppt_w"/>
                                          </p:val>
                                        </p:tav>
                                      </p:tavLst>
                                    </p:anim>
                                    <p:anim calcmode="lin" valueType="num">
                                      <p:cBhvr>
                                        <p:cTn id="24" dur="500" fill="hold"/>
                                        <p:tgtEl>
                                          <p:spTgt spid="23562"/>
                                        </p:tgtEl>
                                        <p:attrNameLst>
                                          <p:attrName>ppt_h</p:attrName>
                                        </p:attrNameLst>
                                      </p:cBhvr>
                                      <p:tavLst>
                                        <p:tav tm="0">
                                          <p:val>
                                            <p:fltVal val="0"/>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499"/>
                                          </p:stCondLst>
                                        </p:cTn>
                                        <p:tgtEl>
                                          <p:spTgt spid="235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3564"/>
                                        </p:tgtEl>
                                        <p:attrNameLst>
                                          <p:attrName>style.visibility</p:attrName>
                                        </p:attrNameLst>
                                      </p:cBhvr>
                                      <p:to>
                                        <p:strVal val="visible"/>
                                      </p:to>
                                    </p:set>
                                    <p:anim calcmode="lin" valueType="num">
                                      <p:cBhvr additive="base">
                                        <p:cTn id="31" dur="500" fill="hold"/>
                                        <p:tgtEl>
                                          <p:spTgt spid="23564"/>
                                        </p:tgtEl>
                                        <p:attrNameLst>
                                          <p:attrName>ppt_x</p:attrName>
                                        </p:attrNameLst>
                                      </p:cBhvr>
                                      <p:tavLst>
                                        <p:tav tm="0">
                                          <p:val>
                                            <p:strVal val="1+#ppt_w/2"/>
                                          </p:val>
                                        </p:tav>
                                        <p:tav tm="100000">
                                          <p:val>
                                            <p:strVal val="#ppt_x"/>
                                          </p:val>
                                        </p:tav>
                                      </p:tavLst>
                                    </p:anim>
                                    <p:anim calcmode="lin" valueType="num">
                                      <p:cBhvr additive="base">
                                        <p:cTn id="32" dur="500" fill="hold"/>
                                        <p:tgtEl>
                                          <p:spTgt spid="23564"/>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499"/>
                                          </p:stCondLst>
                                        </p:cTn>
                                        <p:tgtEl>
                                          <p:spTgt spid="23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utoUpdateAnimBg="0"/>
      <p:bldP spid="23566" grpId="0" autoUpdateAnimBg="0"/>
      <p:bldP spid="23567" grpId="0" autoUpdateAnimBg="0"/>
      <p:bldP spid="2356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1095375" y="642938"/>
            <a:ext cx="6964363" cy="714375"/>
          </a:xfrm>
        </p:spPr>
        <p:txBody>
          <a:bodyPr/>
          <a:lstStyle/>
          <a:p>
            <a:r>
              <a:rPr lang="it-IT" sz="3200" dirty="0">
                <a:ea typeface="新細明體" pitchFamily="18" charset="-120"/>
              </a:rPr>
              <a:t>A </a:t>
            </a:r>
            <a:r>
              <a:rPr lang="it-IT" sz="3200" dirty="0" err="1">
                <a:ea typeface="新細明體" pitchFamily="18" charset="-120"/>
              </a:rPr>
              <a:t>Suburban</a:t>
            </a:r>
            <a:r>
              <a:rPr lang="it-IT" sz="3200" dirty="0">
                <a:ea typeface="新細明體" pitchFamily="18" charset="-120"/>
              </a:rPr>
              <a:t> Utopia (or </a:t>
            </a:r>
            <a:r>
              <a:rPr lang="it-IT" sz="3200" dirty="0" err="1">
                <a:ea typeface="新細明體" pitchFamily="18" charset="-120"/>
              </a:rPr>
              <a:t>Dystopia</a:t>
            </a:r>
            <a:r>
              <a:rPr lang="it-IT" sz="3200" dirty="0">
                <a:ea typeface="新細明體" pitchFamily="18" charset="-120"/>
              </a:rPr>
              <a:t>?)</a:t>
            </a:r>
          </a:p>
        </p:txBody>
      </p:sp>
      <p:sp>
        <p:nvSpPr>
          <p:cNvPr id="22531" name="Segnaposto contenuto 2"/>
          <p:cNvSpPr>
            <a:spLocks noGrp="1"/>
          </p:cNvSpPr>
          <p:nvPr>
            <p:ph idx="1"/>
          </p:nvPr>
        </p:nvSpPr>
        <p:spPr>
          <a:xfrm>
            <a:off x="1143000" y="1643050"/>
            <a:ext cx="6858000" cy="4357700"/>
          </a:xfrm>
        </p:spPr>
        <p:txBody>
          <a:bodyPr/>
          <a:lstStyle/>
          <a:p>
            <a:pPr>
              <a:buNone/>
            </a:pPr>
            <a:r>
              <a:rPr lang="en-US" sz="1900" dirty="0"/>
              <a:t>If American modernity is characterized by urbanization, postmodernity is marked by “</a:t>
            </a:r>
            <a:r>
              <a:rPr lang="en-US" sz="1900" b="1" dirty="0">
                <a:solidFill>
                  <a:schemeClr val="accent2">
                    <a:lumMod val="75000"/>
                  </a:schemeClr>
                </a:solidFill>
              </a:rPr>
              <a:t>suburbanization</a:t>
            </a:r>
            <a:r>
              <a:rPr lang="en-US" sz="1900" b="1" dirty="0"/>
              <a:t>.</a:t>
            </a:r>
            <a:r>
              <a:rPr lang="en-US" sz="1900" dirty="0"/>
              <a:t>” The families of the </a:t>
            </a:r>
            <a:r>
              <a:rPr lang="en-US" sz="1900" b="1" dirty="0">
                <a:solidFill>
                  <a:schemeClr val="accent2">
                    <a:lumMod val="75000"/>
                  </a:schemeClr>
                </a:solidFill>
              </a:rPr>
              <a:t>middle class</a:t>
            </a:r>
            <a:r>
              <a:rPr lang="en-US" sz="1900" dirty="0"/>
              <a:t>, celebrated as the </a:t>
            </a:r>
            <a:r>
              <a:rPr lang="en-US" sz="1900" i="1" dirty="0"/>
              <a:t>only </a:t>
            </a:r>
            <a:r>
              <a:rPr lang="en-US" sz="1900" dirty="0"/>
              <a:t>American social class, move away from the </a:t>
            </a:r>
            <a:r>
              <a:rPr lang="en-US" sz="1900" b="1" dirty="0">
                <a:solidFill>
                  <a:schemeClr val="accent2">
                    <a:lumMod val="75000"/>
                  </a:schemeClr>
                </a:solidFill>
              </a:rPr>
              <a:t>downtowns</a:t>
            </a:r>
            <a:r>
              <a:rPr lang="en-US" sz="1900" dirty="0"/>
              <a:t>, crowded and chaotic, to the new Arcadia of the suburbs, to live in single-family homes with all comforts. Suburban reality is de-centered, both because it is far from the city centers, but also because it has </a:t>
            </a:r>
            <a:r>
              <a:rPr lang="en-US" sz="1900" b="1" i="1" dirty="0">
                <a:solidFill>
                  <a:schemeClr val="accent2">
                    <a:lumMod val="75000"/>
                  </a:schemeClr>
                </a:solidFill>
              </a:rPr>
              <a:t>no center</a:t>
            </a:r>
            <a:r>
              <a:rPr lang="en-US" sz="1900" dirty="0"/>
              <a:t>, no “downtown” – it is an undifferentiated agglomerate of housing units which are all alike, sprawled in spirals that do not converge anywhere, like a literal u-</a:t>
            </a:r>
            <a:r>
              <a:rPr lang="en-US" sz="1900" dirty="0" err="1"/>
              <a:t>topia</a:t>
            </a:r>
            <a:r>
              <a:rPr lang="en-US" sz="1900" dirty="0"/>
              <a:t> (a </a:t>
            </a:r>
            <a:r>
              <a:rPr lang="en-US" sz="1900" b="1" dirty="0">
                <a:solidFill>
                  <a:schemeClr val="accent2">
                    <a:lumMod val="75000"/>
                  </a:schemeClr>
                </a:solidFill>
              </a:rPr>
              <a:t>non-place</a:t>
            </a:r>
            <a:r>
              <a:rPr lang="en-US" sz="1900" dirty="0"/>
              <a:t>). In some sense, postmodernity creates a “tranquilized” version of the dystopian nightmare  announced da </a:t>
            </a:r>
            <a:r>
              <a:rPr lang="en-US" sz="1900" b="1" dirty="0">
                <a:solidFill>
                  <a:schemeClr val="accent2">
                    <a:lumMod val="75000"/>
                  </a:schemeClr>
                </a:solidFill>
              </a:rPr>
              <a:t>W.B. Yeats</a:t>
            </a:r>
            <a:r>
              <a:rPr lang="en-US" sz="1900" dirty="0">
                <a:solidFill>
                  <a:schemeClr val="accent2">
                    <a:lumMod val="75000"/>
                  </a:schemeClr>
                </a:solidFill>
              </a:rPr>
              <a:t> </a:t>
            </a:r>
            <a:r>
              <a:rPr lang="en-US" sz="1900" dirty="0"/>
              <a:t>in </a:t>
            </a:r>
            <a:r>
              <a:rPr lang="en-US" sz="1900" b="1" dirty="0">
                <a:solidFill>
                  <a:schemeClr val="accent2">
                    <a:lumMod val="75000"/>
                  </a:schemeClr>
                </a:solidFill>
              </a:rPr>
              <a:t>“The Second Coming”</a:t>
            </a:r>
            <a:r>
              <a:rPr lang="en-US" sz="1900" b="1" dirty="0"/>
              <a:t> </a:t>
            </a:r>
            <a:r>
              <a:rPr lang="en-US" sz="1900" dirty="0"/>
              <a:t>(1920): “The center cannot hold” (and “Things fall apart” – “Mere anarchy is loosed on the world”…).</a:t>
            </a:r>
            <a:endParaRPr lang="en-US" sz="19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4607004" y="2852936"/>
            <a:ext cx="3800925" cy="3073524"/>
          </a:xfrm>
          <a:prstGeom prst="rect">
            <a:avLst/>
          </a:prstGeom>
          <a:noFill/>
          <a:ln w="9525">
            <a:noFill/>
            <a:miter lim="800000"/>
            <a:headEnd/>
            <a:tailEnd/>
          </a:ln>
        </p:spPr>
      </p:pic>
      <p:pic>
        <p:nvPicPr>
          <p:cNvPr id="23557" name="Picture 4" descr="C:\Users\Utente\Downloads\77038828ec023ed1d73f0f50d8c63406b78f95e2.jpg"/>
          <p:cNvPicPr>
            <a:picLocks noChangeAspect="1" noChangeArrowheads="1"/>
          </p:cNvPicPr>
          <p:nvPr/>
        </p:nvPicPr>
        <p:blipFill>
          <a:blip r:embed="rId3"/>
          <a:srcRect/>
          <a:stretch>
            <a:fillRect/>
          </a:stretch>
        </p:blipFill>
        <p:spPr bwMode="auto">
          <a:xfrm>
            <a:off x="837602" y="1000125"/>
            <a:ext cx="3739162" cy="26448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dirty="0">
                <a:ea typeface="新細明體" pitchFamily="18" charset="-120"/>
              </a:rPr>
              <a:t>“</a:t>
            </a:r>
            <a:r>
              <a:rPr lang="it-IT" dirty="0" err="1">
                <a:ea typeface="新細明體" pitchFamily="18" charset="-120"/>
              </a:rPr>
              <a:t>Tranquilized</a:t>
            </a:r>
            <a:r>
              <a:rPr lang="it-IT" dirty="0">
                <a:ea typeface="新細明體" pitchFamily="18" charset="-120"/>
              </a:rPr>
              <a:t>” America</a:t>
            </a:r>
          </a:p>
        </p:txBody>
      </p:sp>
      <p:sp>
        <p:nvSpPr>
          <p:cNvPr id="24579" name="Segnaposto contenuto 2"/>
          <p:cNvSpPr>
            <a:spLocks noGrp="1"/>
          </p:cNvSpPr>
          <p:nvPr>
            <p:ph idx="1"/>
          </p:nvPr>
        </p:nvSpPr>
        <p:spPr>
          <a:xfrm>
            <a:off x="1463675" y="1857364"/>
            <a:ext cx="6196013" cy="4214841"/>
          </a:xfrm>
        </p:spPr>
        <p:txBody>
          <a:bodyPr/>
          <a:lstStyle/>
          <a:p>
            <a:pPr>
              <a:buFont typeface="Brush Script MT" pitchFamily="66" charset="0"/>
              <a:buNone/>
            </a:pPr>
            <a:r>
              <a:rPr lang="en-US" sz="2800" dirty="0"/>
              <a:t>In the 1950s the USA are </a:t>
            </a:r>
            <a:r>
              <a:rPr lang="en-US" sz="2800" i="1" dirty="0"/>
              <a:t>literally </a:t>
            </a:r>
            <a:r>
              <a:rPr lang="en-US" sz="2800" dirty="0"/>
              <a:t>“tranquilized.” In a letter, poet </a:t>
            </a:r>
            <a:r>
              <a:rPr lang="en-US" sz="2800" b="1" dirty="0">
                <a:solidFill>
                  <a:schemeClr val="accent2">
                    <a:lumMod val="75000"/>
                  </a:schemeClr>
                </a:solidFill>
              </a:rPr>
              <a:t>Robert Lowell</a:t>
            </a:r>
            <a:r>
              <a:rPr lang="en-US" sz="2800" dirty="0"/>
              <a:t> uses the expression “</a:t>
            </a:r>
            <a:r>
              <a:rPr lang="en-US" sz="2800" b="1" dirty="0">
                <a:solidFill>
                  <a:schemeClr val="accent2">
                    <a:lumMod val="75000"/>
                  </a:schemeClr>
                </a:solidFill>
              </a:rPr>
              <a:t>tranquilized Fifties</a:t>
            </a:r>
            <a:r>
              <a:rPr lang="en-US" sz="2800" dirty="0"/>
              <a:t>,” but it is not only a metaphor: especially women, secluded in their “</a:t>
            </a:r>
            <a:r>
              <a:rPr lang="en-US" sz="2800" b="1" dirty="0">
                <a:solidFill>
                  <a:schemeClr val="accent2">
                    <a:lumMod val="75000"/>
                  </a:schemeClr>
                </a:solidFill>
              </a:rPr>
              <a:t>dream houses</a:t>
            </a:r>
            <a:r>
              <a:rPr lang="en-US" sz="2800" dirty="0"/>
              <a:t>,” feel that they are somehow living in a nightmare, and become massively dependent on </a:t>
            </a:r>
            <a:r>
              <a:rPr lang="en-US" sz="2800" i="1" dirty="0"/>
              <a:t>tranquilizers</a:t>
            </a:r>
            <a:r>
              <a:rPr lang="en-US"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095375" y="642938"/>
            <a:ext cx="6964363" cy="714375"/>
          </a:xfrm>
        </p:spPr>
        <p:txBody>
          <a:bodyPr/>
          <a:lstStyle/>
          <a:p>
            <a:r>
              <a:rPr lang="it-IT" dirty="0">
                <a:ea typeface="新細明體" pitchFamily="18" charset="-120"/>
              </a:rPr>
              <a:t>The </a:t>
            </a:r>
            <a:r>
              <a:rPr lang="it-IT" dirty="0" err="1">
                <a:ea typeface="新細明體" pitchFamily="18" charset="-120"/>
              </a:rPr>
              <a:t>Cold</a:t>
            </a:r>
            <a:r>
              <a:rPr lang="it-IT" dirty="0">
                <a:ea typeface="新細明體" pitchFamily="18" charset="-120"/>
              </a:rPr>
              <a:t> War</a:t>
            </a:r>
          </a:p>
        </p:txBody>
      </p:sp>
      <p:sp>
        <p:nvSpPr>
          <p:cNvPr id="25603" name="Segnaposto contenuto 2"/>
          <p:cNvSpPr>
            <a:spLocks noGrp="1"/>
          </p:cNvSpPr>
          <p:nvPr>
            <p:ph idx="1"/>
          </p:nvPr>
        </p:nvSpPr>
        <p:spPr>
          <a:xfrm>
            <a:off x="785813" y="1571612"/>
            <a:ext cx="7500937" cy="4786326"/>
          </a:xfrm>
        </p:spPr>
        <p:txBody>
          <a:bodyPr/>
          <a:lstStyle/>
          <a:p>
            <a:pPr>
              <a:buNone/>
            </a:pPr>
            <a:r>
              <a:rPr lang="en-US" sz="2000" dirty="0"/>
              <a:t>In the 1950s the USA are involved in the Cold War, the ideological, political economic and cultural conflict between the Western “liberal” world and the Communist bloc dominated by the USSR. The Commission for Anti-American Activities chaired by </a:t>
            </a:r>
            <a:r>
              <a:rPr lang="it-IT" sz="2000" dirty="0"/>
              <a:t>Senator </a:t>
            </a:r>
            <a:r>
              <a:rPr lang="it-IT" sz="2000" b="1" dirty="0">
                <a:solidFill>
                  <a:schemeClr val="accent2">
                    <a:lumMod val="75000"/>
                  </a:schemeClr>
                </a:solidFill>
              </a:rPr>
              <a:t>Joseph </a:t>
            </a:r>
            <a:r>
              <a:rPr lang="en-US" sz="2000" b="1" dirty="0">
                <a:solidFill>
                  <a:schemeClr val="accent2">
                    <a:lumMod val="75000"/>
                  </a:schemeClr>
                </a:solidFill>
              </a:rPr>
              <a:t>McCarthy </a:t>
            </a:r>
            <a:r>
              <a:rPr lang="en-US" sz="2000" dirty="0"/>
              <a:t>persecutes anyone suspected of Communist sympathies in a new </a:t>
            </a:r>
            <a:r>
              <a:rPr lang="en-US" sz="2000" b="1" dirty="0">
                <a:solidFill>
                  <a:schemeClr val="accent2">
                    <a:lumMod val="75000"/>
                  </a:schemeClr>
                </a:solidFill>
              </a:rPr>
              <a:t>Witch Hunt</a:t>
            </a:r>
            <a:r>
              <a:rPr lang="en-US" sz="2000" dirty="0"/>
              <a:t>. In 1953 </a:t>
            </a:r>
            <a:r>
              <a:rPr lang="en-US" sz="2000" b="1" dirty="0">
                <a:solidFill>
                  <a:schemeClr val="accent2">
                    <a:lumMod val="75000"/>
                  </a:schemeClr>
                </a:solidFill>
              </a:rPr>
              <a:t>Julius and Ethel Rosenberg</a:t>
            </a:r>
            <a:r>
              <a:rPr lang="en-US" sz="2000" dirty="0"/>
              <a:t>, accused of espionage for the USSR, are executed. In 1961 the Soviet Union builds the </a:t>
            </a:r>
            <a:r>
              <a:rPr lang="en-US" sz="2000" b="1" dirty="0">
                <a:solidFill>
                  <a:schemeClr val="accent2">
                    <a:lumMod val="75000"/>
                  </a:schemeClr>
                </a:solidFill>
              </a:rPr>
              <a:t>Berlin Wall</a:t>
            </a:r>
            <a:r>
              <a:rPr lang="en-US" sz="2000" dirty="0"/>
              <a:t>, to separate the “communist” section from those controlled by the Western countries, and anti-Castro forces try and fail a </a:t>
            </a:r>
            <a:r>
              <a:rPr lang="en-US" sz="2000" i="1" dirty="0"/>
              <a:t>coup d’état</a:t>
            </a:r>
            <a:r>
              <a:rPr lang="en-US" sz="2000" dirty="0"/>
              <a:t> in Cuba. In 1962 the </a:t>
            </a:r>
            <a:r>
              <a:rPr lang="en-US" sz="2000" b="1" dirty="0">
                <a:solidFill>
                  <a:schemeClr val="accent2">
                    <a:lumMod val="75000"/>
                  </a:schemeClr>
                </a:solidFill>
              </a:rPr>
              <a:t>Cuban missile crisis</a:t>
            </a:r>
            <a:r>
              <a:rPr lang="en-US" sz="2000" dirty="0">
                <a:solidFill>
                  <a:schemeClr val="accent2">
                    <a:lumMod val="75000"/>
                  </a:schemeClr>
                </a:solidFill>
              </a:rPr>
              <a:t> </a:t>
            </a:r>
            <a:r>
              <a:rPr lang="en-US" sz="2000" dirty="0"/>
              <a:t>brings the world on the verge of a </a:t>
            </a:r>
            <a:r>
              <a:rPr lang="en-US" sz="2000" b="1" dirty="0">
                <a:solidFill>
                  <a:schemeClr val="accent2">
                    <a:lumMod val="75000"/>
                  </a:schemeClr>
                </a:solidFill>
              </a:rPr>
              <a:t>nuclear war</a:t>
            </a:r>
            <a:r>
              <a:rPr lang="en-US" sz="2000" dirty="0"/>
              <a:t>, finally averted after frantic diplomatic efforts. In1947 the </a:t>
            </a:r>
            <a:r>
              <a:rPr lang="en-US" sz="2000" i="1" dirty="0"/>
              <a:t>Bulletin of the Atomic Scientists </a:t>
            </a:r>
            <a:r>
              <a:rPr lang="en-US" sz="2000" dirty="0"/>
              <a:t>begins to monitor the </a:t>
            </a:r>
            <a:r>
              <a:rPr lang="en-US" sz="2000" b="1" dirty="0">
                <a:solidFill>
                  <a:schemeClr val="accent2">
                    <a:lumMod val="75000"/>
                  </a:schemeClr>
                </a:solidFill>
                <a:hlinkClick r:id="rId2"/>
              </a:rPr>
              <a:t>Doomsday Clock</a:t>
            </a:r>
            <a:r>
              <a:rPr lang="en-US" sz="2000" dirty="0"/>
              <a:t>, that measures the time remaining before the end of the world…</a:t>
            </a:r>
            <a:endParaRPr lang="it-IT"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Utente\Downloads\_99752187_mediaitem99752186.jpg"/>
          <p:cNvPicPr>
            <a:picLocks noGrp="1" noChangeAspect="1" noChangeArrowheads="1"/>
          </p:cNvPicPr>
          <p:nvPr>
            <p:ph idx="1"/>
          </p:nvPr>
        </p:nvPicPr>
        <p:blipFill>
          <a:blip r:embed="rId2"/>
          <a:srcRect/>
          <a:stretch>
            <a:fillRect/>
          </a:stretch>
        </p:blipFill>
        <p:spPr>
          <a:xfrm>
            <a:off x="1366838" y="928670"/>
            <a:ext cx="6481762" cy="521495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1095375" y="714375"/>
            <a:ext cx="6964363" cy="571500"/>
          </a:xfrm>
        </p:spPr>
        <p:txBody>
          <a:bodyPr/>
          <a:lstStyle/>
          <a:p>
            <a:r>
              <a:rPr lang="it-IT" sz="3600" dirty="0">
                <a:ea typeface="新細明體" pitchFamily="18" charset="-120"/>
              </a:rPr>
              <a:t>The (</a:t>
            </a:r>
            <a:r>
              <a:rPr lang="it-IT" sz="3600" dirty="0" err="1">
                <a:ea typeface="新細明體" pitchFamily="18" charset="-120"/>
              </a:rPr>
              <a:t>Brief</a:t>
            </a:r>
            <a:r>
              <a:rPr lang="it-IT" sz="3600" dirty="0">
                <a:ea typeface="新細明體" pitchFamily="18" charset="-120"/>
              </a:rPr>
              <a:t>) Kennedy Era</a:t>
            </a:r>
            <a:endParaRPr lang="it-IT" sz="3600" b="1" dirty="0">
              <a:ea typeface="新細明體" pitchFamily="18" charset="-120"/>
            </a:endParaRPr>
          </a:p>
        </p:txBody>
      </p:sp>
      <p:sp>
        <p:nvSpPr>
          <p:cNvPr id="27651" name="Segnaposto contenuto 2"/>
          <p:cNvSpPr>
            <a:spLocks noGrp="1"/>
          </p:cNvSpPr>
          <p:nvPr>
            <p:ph idx="1"/>
          </p:nvPr>
        </p:nvSpPr>
        <p:spPr>
          <a:xfrm>
            <a:off x="1000125" y="1357298"/>
            <a:ext cx="7143750" cy="4786327"/>
          </a:xfrm>
        </p:spPr>
        <p:txBody>
          <a:bodyPr/>
          <a:lstStyle/>
          <a:p>
            <a:pPr>
              <a:buFont typeface="Brush Script MT" pitchFamily="66" charset="0"/>
              <a:buNone/>
            </a:pPr>
            <a:r>
              <a:rPr lang="it-IT" dirty="0"/>
              <a:t>In 1960 </a:t>
            </a:r>
            <a:r>
              <a:rPr lang="it-IT" b="1" dirty="0">
                <a:solidFill>
                  <a:schemeClr val="accent2">
                    <a:lumMod val="75000"/>
                  </a:schemeClr>
                </a:solidFill>
              </a:rPr>
              <a:t>John Fitzgerald Kennedy </a:t>
            </a:r>
            <a:r>
              <a:rPr lang="en-US" dirty="0"/>
              <a:t>is elected US President and inaugurates a new “</a:t>
            </a:r>
            <a:r>
              <a:rPr lang="en-US" dirty="0" err="1"/>
              <a:t>era,”characterized</a:t>
            </a:r>
            <a:r>
              <a:rPr lang="en-US" dirty="0"/>
              <a:t> by faith in the future and the target of reaching and overcoming a </a:t>
            </a:r>
            <a:r>
              <a:rPr lang="en-US" b="1" dirty="0">
                <a:solidFill>
                  <a:schemeClr val="accent2">
                    <a:lumMod val="75000"/>
                  </a:schemeClr>
                </a:solidFill>
              </a:rPr>
              <a:t>New Frontier </a:t>
            </a:r>
            <a:r>
              <a:rPr lang="en-US" dirty="0"/>
              <a:t>that is the final sum of a series of frontiers – social and economic, cultural, racial, and even </a:t>
            </a:r>
            <a:r>
              <a:rPr lang="en-US" i="1" dirty="0"/>
              <a:t>space </a:t>
            </a:r>
            <a:r>
              <a:rPr lang="en-US" dirty="0"/>
              <a:t>frontiers (the </a:t>
            </a:r>
            <a:r>
              <a:rPr lang="en-US" b="1" dirty="0">
                <a:solidFill>
                  <a:schemeClr val="accent2">
                    <a:lumMod val="75000"/>
                  </a:schemeClr>
                </a:solidFill>
              </a:rPr>
              <a:t>space race</a:t>
            </a:r>
            <a:r>
              <a:rPr lang="en-US" dirty="0">
                <a:solidFill>
                  <a:schemeClr val="accent2">
                    <a:lumMod val="75000"/>
                  </a:schemeClr>
                </a:solidFill>
              </a:rPr>
              <a:t> </a:t>
            </a:r>
            <a:r>
              <a:rPr lang="en-US" dirty="0"/>
              <a:t>becomes one of the ways the Cold War is fought without weapons). On 11.23.1963 Kennedy is murdered in Dallas, opening an era of major political killings –  in 1965 </a:t>
            </a:r>
            <a:r>
              <a:rPr lang="en-US" b="1" dirty="0">
                <a:solidFill>
                  <a:schemeClr val="accent2">
                    <a:lumMod val="75000"/>
                  </a:schemeClr>
                </a:solidFill>
              </a:rPr>
              <a:t>Malcolm X</a:t>
            </a:r>
            <a:r>
              <a:rPr lang="en-US" dirty="0">
                <a:solidFill>
                  <a:schemeClr val="accent2">
                    <a:lumMod val="75000"/>
                  </a:schemeClr>
                </a:solidFill>
              </a:rPr>
              <a:t> </a:t>
            </a:r>
            <a:r>
              <a:rPr lang="en-US" dirty="0"/>
              <a:t>is assassinated, followed by John’s brother, </a:t>
            </a:r>
            <a:r>
              <a:rPr lang="en-US" b="1" dirty="0">
                <a:solidFill>
                  <a:schemeClr val="accent2">
                    <a:lumMod val="75000"/>
                  </a:schemeClr>
                </a:solidFill>
              </a:rPr>
              <a:t>Bob Kennedy</a:t>
            </a:r>
            <a:r>
              <a:rPr lang="en-US" dirty="0"/>
              <a:t>, and </a:t>
            </a:r>
            <a:r>
              <a:rPr lang="en-US" b="1" dirty="0">
                <a:solidFill>
                  <a:schemeClr val="accent2">
                    <a:lumMod val="75000"/>
                  </a:schemeClr>
                </a:solidFill>
              </a:rPr>
              <a:t>Martin</a:t>
            </a:r>
            <a:r>
              <a:rPr lang="en-US" dirty="0">
                <a:solidFill>
                  <a:schemeClr val="accent2">
                    <a:lumMod val="75000"/>
                  </a:schemeClr>
                </a:solidFill>
              </a:rPr>
              <a:t> </a:t>
            </a:r>
            <a:r>
              <a:rPr lang="en-US" b="1" dirty="0">
                <a:solidFill>
                  <a:schemeClr val="accent2">
                    <a:lumMod val="75000"/>
                  </a:schemeClr>
                </a:solidFill>
              </a:rPr>
              <a:t>Luther King</a:t>
            </a:r>
            <a:r>
              <a:rPr lang="en-US" dirty="0">
                <a:solidFill>
                  <a:schemeClr val="accent2">
                    <a:lumMod val="75000"/>
                  </a:schemeClr>
                </a:solidFill>
              </a:rPr>
              <a:t> </a:t>
            </a:r>
            <a:r>
              <a:rPr lang="en-US" dirty="0"/>
              <a:t>in 1968.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75" y="817563"/>
            <a:ext cx="6964363" cy="896925"/>
          </a:xfrm>
        </p:spPr>
        <p:txBody>
          <a:bodyPr rtlCol="0">
            <a:normAutofit/>
          </a:bodyPr>
          <a:lstStyle/>
          <a:p>
            <a:pPr eaLnBrk="1" fontAlgn="auto" hangingPunct="1">
              <a:spcAft>
                <a:spcPts val="0"/>
              </a:spcAft>
              <a:defRPr/>
            </a:pPr>
            <a:r>
              <a:rPr lang="en-US" altLang="zh-TW" dirty="0"/>
              <a:t>What Is Postmodernism</a:t>
            </a:r>
          </a:p>
        </p:txBody>
      </p:sp>
      <p:sp>
        <p:nvSpPr>
          <p:cNvPr id="7171" name="Rectangle 3"/>
          <p:cNvSpPr>
            <a:spLocks noGrp="1" noChangeArrowheads="1"/>
          </p:cNvSpPr>
          <p:nvPr>
            <p:ph idx="1"/>
          </p:nvPr>
        </p:nvSpPr>
        <p:spPr>
          <a:xfrm>
            <a:off x="1463675" y="1773238"/>
            <a:ext cx="6196013" cy="4176712"/>
          </a:xfrm>
        </p:spPr>
        <p:txBody>
          <a:bodyPr/>
          <a:lstStyle/>
          <a:p>
            <a:pPr eaLnBrk="1" hangingPunct="1">
              <a:lnSpc>
                <a:spcPct val="80000"/>
              </a:lnSpc>
            </a:pPr>
            <a:r>
              <a:rPr lang="en-US" altLang="zh-TW" sz="2200" dirty="0"/>
              <a:t>The term was coined in 1949, and was applied in the field of architecture to define a polemical attitude against the aseptic rationalism of Modernism and to propose a new </a:t>
            </a:r>
            <a:r>
              <a:rPr lang="en-US" altLang="zh-TW" sz="2200" b="1" dirty="0">
                <a:solidFill>
                  <a:schemeClr val="accent2">
                    <a:lumMod val="75000"/>
                  </a:schemeClr>
                </a:solidFill>
              </a:rPr>
              <a:t>mobile and composite vision</a:t>
            </a:r>
            <a:r>
              <a:rPr lang="en-US" altLang="zh-TW" sz="2200" dirty="0"/>
              <a:t>.</a:t>
            </a:r>
          </a:p>
          <a:p>
            <a:pPr eaLnBrk="1" hangingPunct="1">
              <a:lnSpc>
                <a:spcPct val="80000"/>
              </a:lnSpc>
            </a:pPr>
            <a:r>
              <a:rPr lang="it-IT" altLang="it-IT" sz="2200" b="1" dirty="0">
                <a:solidFill>
                  <a:schemeClr val="accent2">
                    <a:lumMod val="75000"/>
                  </a:schemeClr>
                </a:solidFill>
              </a:rPr>
              <a:t>Robert Venturi</a:t>
            </a:r>
            <a:r>
              <a:rPr lang="it-IT" altLang="it-IT" sz="2200" dirty="0"/>
              <a:t>: “</a:t>
            </a:r>
            <a:r>
              <a:rPr lang="en-US" altLang="it-IT" sz="2200" dirty="0"/>
              <a:t>I like elements which are </a:t>
            </a:r>
            <a:r>
              <a:rPr lang="en-US" altLang="it-IT" sz="2200" b="1" dirty="0">
                <a:solidFill>
                  <a:schemeClr val="accent2">
                    <a:lumMod val="75000"/>
                  </a:schemeClr>
                </a:solidFill>
              </a:rPr>
              <a:t>hybrid</a:t>
            </a:r>
            <a:r>
              <a:rPr lang="en-US" altLang="it-IT" sz="2200" dirty="0"/>
              <a:t> rather than ‘pure,’ </a:t>
            </a:r>
            <a:r>
              <a:rPr lang="en-US" altLang="it-IT" sz="2200" b="1" dirty="0">
                <a:solidFill>
                  <a:schemeClr val="accent2">
                    <a:lumMod val="75000"/>
                  </a:schemeClr>
                </a:solidFill>
              </a:rPr>
              <a:t>compromising</a:t>
            </a:r>
            <a:r>
              <a:rPr lang="en-US" altLang="it-IT" sz="2200" dirty="0"/>
              <a:t> rather than ‘clean’, […] </a:t>
            </a:r>
            <a:r>
              <a:rPr lang="en-US" altLang="it-IT" sz="2200" b="1" dirty="0">
                <a:solidFill>
                  <a:schemeClr val="accent2">
                    <a:lumMod val="75000"/>
                  </a:schemeClr>
                </a:solidFill>
              </a:rPr>
              <a:t>accommodating</a:t>
            </a:r>
            <a:r>
              <a:rPr lang="en-US" altLang="it-IT" sz="2200" dirty="0"/>
              <a:t> rather than excluding. […] I am for </a:t>
            </a:r>
            <a:r>
              <a:rPr lang="en-US" altLang="it-IT" sz="2200" b="1" dirty="0">
                <a:solidFill>
                  <a:schemeClr val="accent2">
                    <a:lumMod val="75000"/>
                  </a:schemeClr>
                </a:solidFill>
              </a:rPr>
              <a:t>messy vitality </a:t>
            </a:r>
            <a:r>
              <a:rPr lang="en-US" altLang="it-IT" sz="2200" dirty="0"/>
              <a:t>over obvious unity. […] I prefer ‘</a:t>
            </a:r>
            <a:r>
              <a:rPr lang="en-US" altLang="it-IT" sz="2200" b="1" dirty="0">
                <a:solidFill>
                  <a:schemeClr val="accent2">
                    <a:lumMod val="75000"/>
                  </a:schemeClr>
                </a:solidFill>
              </a:rPr>
              <a:t>both-and</a:t>
            </a:r>
            <a:r>
              <a:rPr lang="en-US" altLang="it-IT" sz="2200" dirty="0"/>
              <a:t>’ to ‘either-or,’ </a:t>
            </a:r>
            <a:r>
              <a:rPr lang="en-US" altLang="it-IT" sz="2200" b="1" dirty="0">
                <a:solidFill>
                  <a:schemeClr val="accent2">
                    <a:lumMod val="75000"/>
                  </a:schemeClr>
                </a:solidFill>
              </a:rPr>
              <a:t>black </a:t>
            </a:r>
            <a:r>
              <a:rPr lang="en-US" altLang="it-IT" sz="2200" b="1" i="1" dirty="0">
                <a:solidFill>
                  <a:schemeClr val="accent2">
                    <a:lumMod val="75000"/>
                  </a:schemeClr>
                </a:solidFill>
              </a:rPr>
              <a:t>and</a:t>
            </a:r>
            <a:r>
              <a:rPr lang="en-US" altLang="it-IT" sz="2200" b="1" dirty="0">
                <a:solidFill>
                  <a:schemeClr val="accent2">
                    <a:lumMod val="75000"/>
                  </a:schemeClr>
                </a:solidFill>
              </a:rPr>
              <a:t> white</a:t>
            </a:r>
            <a:r>
              <a:rPr lang="en-US" altLang="it-IT" sz="2200" dirty="0"/>
              <a:t>, and sometimes </a:t>
            </a:r>
            <a:r>
              <a:rPr lang="en-US" altLang="it-IT" sz="2200" b="1" dirty="0">
                <a:solidFill>
                  <a:schemeClr val="accent2">
                    <a:lumMod val="75000"/>
                  </a:schemeClr>
                </a:solidFill>
              </a:rPr>
              <a:t>gray</a:t>
            </a:r>
            <a:r>
              <a:rPr lang="en-US" altLang="it-IT" sz="2200" dirty="0"/>
              <a:t>, to black or white. […] An architecture of </a:t>
            </a:r>
            <a:r>
              <a:rPr lang="en-US" altLang="it-IT" sz="2200" b="1" dirty="0">
                <a:solidFill>
                  <a:schemeClr val="accent2">
                    <a:lumMod val="75000"/>
                  </a:schemeClr>
                </a:solidFill>
              </a:rPr>
              <a:t>complexity and contradiction</a:t>
            </a:r>
            <a:r>
              <a:rPr lang="en-US" altLang="it-IT" sz="2200" dirty="0"/>
              <a:t> must embody the </a:t>
            </a:r>
            <a:r>
              <a:rPr lang="en-US" altLang="it-IT" sz="2200" b="1" dirty="0">
                <a:solidFill>
                  <a:schemeClr val="accent2">
                    <a:lumMod val="75000"/>
                  </a:schemeClr>
                </a:solidFill>
              </a:rPr>
              <a:t>difficult unity of inclusion</a:t>
            </a:r>
            <a:r>
              <a:rPr lang="en-US" altLang="it-IT" sz="2200" dirty="0">
                <a:solidFill>
                  <a:schemeClr val="accent2">
                    <a:lumMod val="75000"/>
                  </a:schemeClr>
                </a:solidFill>
              </a:rPr>
              <a:t> </a:t>
            </a:r>
            <a:r>
              <a:rPr lang="en-US" altLang="it-IT" sz="2200" dirty="0"/>
              <a:t>rather than the easy unity of exclusion.”</a:t>
            </a:r>
            <a:endParaRPr lang="it-IT" altLang="it-IT" sz="220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Users\Utente\Downloads\images.jpg"/>
          <p:cNvPicPr>
            <a:picLocks noGrp="1" noChangeAspect="1" noChangeArrowheads="1"/>
          </p:cNvPicPr>
          <p:nvPr>
            <p:ph idx="1"/>
          </p:nvPr>
        </p:nvPicPr>
        <p:blipFill>
          <a:blip r:embed="rId2"/>
          <a:srcRect/>
          <a:stretch>
            <a:fillRect/>
          </a:stretch>
        </p:blipFill>
        <p:spPr>
          <a:xfrm>
            <a:off x="815976" y="746725"/>
            <a:ext cx="3646487" cy="2557463"/>
          </a:xfrm>
          <a:noFill/>
        </p:spPr>
      </p:pic>
      <p:pic>
        <p:nvPicPr>
          <p:cNvPr id="28676" name="Picture 3" descr="C:\Users\Utente\Downloads\XC2Q6ZU6QUZ7NGCSR6B6M3XUZQ.JPG"/>
          <p:cNvPicPr>
            <a:picLocks noChangeAspect="1" noChangeArrowheads="1"/>
          </p:cNvPicPr>
          <p:nvPr/>
        </p:nvPicPr>
        <p:blipFill>
          <a:blip r:embed="rId3"/>
          <a:srcRect/>
          <a:stretch>
            <a:fillRect/>
          </a:stretch>
        </p:blipFill>
        <p:spPr bwMode="auto">
          <a:xfrm>
            <a:off x="823913" y="3429000"/>
            <a:ext cx="3390900" cy="2667000"/>
          </a:xfrm>
          <a:prstGeom prst="rect">
            <a:avLst/>
          </a:prstGeom>
          <a:noFill/>
          <a:ln w="9525">
            <a:noFill/>
            <a:miter lim="800000"/>
            <a:headEnd/>
            <a:tailEnd/>
          </a:ln>
        </p:spPr>
      </p:pic>
      <p:pic>
        <p:nvPicPr>
          <p:cNvPr id="28677" name="Picture 5" descr="C:\Users\Utente\Downloads\Martin-Luther-King-Jr.-Assassination.jpg"/>
          <p:cNvPicPr>
            <a:picLocks noChangeAspect="1" noChangeArrowheads="1"/>
          </p:cNvPicPr>
          <p:nvPr/>
        </p:nvPicPr>
        <p:blipFill>
          <a:blip r:embed="rId4"/>
          <a:srcRect/>
          <a:stretch>
            <a:fillRect/>
          </a:stretch>
        </p:blipFill>
        <p:spPr bwMode="auto">
          <a:xfrm>
            <a:off x="4067944" y="3673465"/>
            <a:ext cx="4117975" cy="2405063"/>
          </a:xfrm>
          <a:prstGeom prst="rect">
            <a:avLst/>
          </a:prstGeom>
          <a:noFill/>
          <a:ln w="9525">
            <a:noFill/>
            <a:miter lim="800000"/>
            <a:headEnd/>
            <a:tailEnd/>
          </a:ln>
        </p:spPr>
      </p:pic>
      <p:pic>
        <p:nvPicPr>
          <p:cNvPr id="28678" name="Picture 6" descr="C:\Users\Utente\Downloads\GettyImages-98619279.jpg"/>
          <p:cNvPicPr>
            <a:picLocks noChangeAspect="1" noChangeArrowheads="1"/>
          </p:cNvPicPr>
          <p:nvPr/>
        </p:nvPicPr>
        <p:blipFill>
          <a:blip r:embed="rId5"/>
          <a:srcRect/>
          <a:stretch>
            <a:fillRect/>
          </a:stretch>
        </p:blipFill>
        <p:spPr bwMode="auto">
          <a:xfrm>
            <a:off x="4929188" y="714375"/>
            <a:ext cx="3121025" cy="31210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1095375" y="817563"/>
            <a:ext cx="6964363" cy="539735"/>
          </a:xfrm>
        </p:spPr>
        <p:txBody>
          <a:bodyPr/>
          <a:lstStyle/>
          <a:p>
            <a:r>
              <a:rPr lang="it-IT" sz="2800" dirty="0">
                <a:ea typeface="新細明體" pitchFamily="18" charset="-120"/>
              </a:rPr>
              <a:t>The </a:t>
            </a:r>
            <a:r>
              <a:rPr lang="it-IT" sz="2800" dirty="0" err="1">
                <a:ea typeface="新細明體" pitchFamily="18" charset="-120"/>
              </a:rPr>
              <a:t>Civil</a:t>
            </a:r>
            <a:r>
              <a:rPr lang="it-IT" sz="2800" dirty="0">
                <a:ea typeface="新細明體" pitchFamily="18" charset="-120"/>
              </a:rPr>
              <a:t> </a:t>
            </a:r>
            <a:r>
              <a:rPr lang="it-IT" sz="2800" dirty="0" err="1">
                <a:ea typeface="新細明體" pitchFamily="18" charset="-120"/>
              </a:rPr>
              <a:t>Rights</a:t>
            </a:r>
            <a:r>
              <a:rPr lang="it-IT" sz="2800" dirty="0">
                <a:ea typeface="新細明體" pitchFamily="18" charset="-120"/>
              </a:rPr>
              <a:t> </a:t>
            </a:r>
            <a:r>
              <a:rPr lang="it-IT" sz="2800" dirty="0" err="1">
                <a:ea typeface="新細明體" pitchFamily="18" charset="-120"/>
              </a:rPr>
              <a:t>Movement</a:t>
            </a:r>
            <a:endParaRPr lang="it-IT" sz="2800" dirty="0">
              <a:ea typeface="新細明體" pitchFamily="18" charset="-120"/>
            </a:endParaRPr>
          </a:p>
        </p:txBody>
      </p:sp>
      <p:sp>
        <p:nvSpPr>
          <p:cNvPr id="29699" name="Segnaposto contenuto 2"/>
          <p:cNvSpPr>
            <a:spLocks noGrp="1"/>
          </p:cNvSpPr>
          <p:nvPr>
            <p:ph idx="1"/>
          </p:nvPr>
        </p:nvSpPr>
        <p:spPr>
          <a:xfrm>
            <a:off x="785813" y="1428736"/>
            <a:ext cx="7643812" cy="4786327"/>
          </a:xfrm>
        </p:spPr>
        <p:txBody>
          <a:bodyPr/>
          <a:lstStyle/>
          <a:p>
            <a:pPr>
              <a:buFont typeface="Brush Script MT" pitchFamily="66" charset="0"/>
              <a:buNone/>
            </a:pPr>
            <a:r>
              <a:rPr lang="it-IT" sz="2200" dirty="0"/>
              <a:t>The 1950s are “</a:t>
            </a:r>
            <a:r>
              <a:rPr lang="it-IT" sz="2200" dirty="0" err="1"/>
              <a:t>tranquilized</a:t>
            </a:r>
            <a:r>
              <a:rPr lang="it-IT" sz="2200" dirty="0"/>
              <a:t>,” </a:t>
            </a:r>
            <a:r>
              <a:rPr lang="it-IT" sz="2200" dirty="0" err="1"/>
              <a:t>but</a:t>
            </a:r>
            <a:r>
              <a:rPr lang="it-IT" sz="2200" dirty="0"/>
              <a:t> </a:t>
            </a:r>
            <a:r>
              <a:rPr lang="it-IT" sz="2200" dirty="0" err="1"/>
              <a:t>they</a:t>
            </a:r>
            <a:r>
              <a:rPr lang="it-IT" sz="2200" dirty="0"/>
              <a:t> are </a:t>
            </a:r>
            <a:r>
              <a:rPr lang="it-IT" sz="2200" dirty="0" err="1"/>
              <a:t>not</a:t>
            </a:r>
            <a:r>
              <a:rPr lang="it-IT" sz="2200" dirty="0"/>
              <a:t> </a:t>
            </a:r>
            <a:r>
              <a:rPr lang="it-IT" sz="2200" dirty="0" err="1"/>
              <a:t>quiet</a:t>
            </a:r>
            <a:r>
              <a:rPr lang="it-IT" sz="2200" dirty="0"/>
              <a:t>. In </a:t>
            </a:r>
            <a:r>
              <a:rPr lang="it-IT" sz="2200" dirty="0" err="1"/>
              <a:t>this</a:t>
            </a:r>
            <a:r>
              <a:rPr lang="it-IT" sz="2200" dirty="0"/>
              <a:t> </a:t>
            </a:r>
            <a:r>
              <a:rPr lang="it-IT" sz="2200" dirty="0" err="1"/>
              <a:t>period</a:t>
            </a:r>
            <a:r>
              <a:rPr lang="it-IT" sz="2200" dirty="0"/>
              <a:t> the </a:t>
            </a:r>
            <a:r>
              <a:rPr lang="it-IT" sz="2200" b="1" dirty="0" err="1"/>
              <a:t>feminist</a:t>
            </a:r>
            <a:r>
              <a:rPr lang="it-IT" sz="2200" b="1" dirty="0"/>
              <a:t> </a:t>
            </a:r>
            <a:r>
              <a:rPr lang="it-IT" sz="2200" b="1" dirty="0" err="1"/>
              <a:t>movement</a:t>
            </a:r>
            <a:r>
              <a:rPr lang="it-IT" sz="2200" b="1" dirty="0"/>
              <a:t> </a:t>
            </a:r>
            <a:r>
              <a:rPr lang="it-IT" sz="2200" dirty="0" err="1"/>
              <a:t>gains</a:t>
            </a:r>
            <a:r>
              <a:rPr lang="it-IT" sz="2200" dirty="0"/>
              <a:t> a </a:t>
            </a:r>
            <a:r>
              <a:rPr lang="it-IT" sz="2200" dirty="0" err="1"/>
              <a:t>relevance</a:t>
            </a:r>
            <a:r>
              <a:rPr lang="it-IT" sz="2200" dirty="0"/>
              <a:t> </a:t>
            </a:r>
            <a:r>
              <a:rPr lang="it-IT" sz="2200" dirty="0" err="1"/>
              <a:t>that</a:t>
            </a:r>
            <a:r>
              <a:rPr lang="it-IT" sz="2200" dirty="0"/>
              <a:t> </a:t>
            </a:r>
            <a:r>
              <a:rPr lang="it-IT" sz="2200" dirty="0" err="1"/>
              <a:t>will</a:t>
            </a:r>
            <a:r>
              <a:rPr lang="it-IT" sz="2200" dirty="0"/>
              <a:t> </a:t>
            </a:r>
            <a:r>
              <a:rPr lang="it-IT" sz="2200" dirty="0" err="1"/>
              <a:t>explode</a:t>
            </a:r>
            <a:r>
              <a:rPr lang="it-IT" sz="2200" dirty="0"/>
              <a:t> in the </a:t>
            </a:r>
            <a:r>
              <a:rPr lang="it-IT" sz="2200" dirty="0" err="1"/>
              <a:t>Sixties</a:t>
            </a:r>
            <a:r>
              <a:rPr lang="it-IT" sz="2200" dirty="0"/>
              <a:t>, and </a:t>
            </a:r>
            <a:r>
              <a:rPr lang="it-IT" sz="2200" dirty="0" err="1"/>
              <a:t>African</a:t>
            </a:r>
            <a:r>
              <a:rPr lang="it-IT" sz="2200" dirty="0"/>
              <a:t> </a:t>
            </a:r>
            <a:r>
              <a:rPr lang="it-IT" sz="2200" dirty="0" err="1"/>
              <a:t>Americans</a:t>
            </a:r>
            <a:r>
              <a:rPr lang="it-IT" sz="2200" dirty="0"/>
              <a:t> and </a:t>
            </a:r>
            <a:r>
              <a:rPr lang="it-IT" sz="2200" dirty="0" err="1"/>
              <a:t>other</a:t>
            </a:r>
            <a:r>
              <a:rPr lang="it-IT" sz="2200" dirty="0"/>
              <a:t> “</a:t>
            </a:r>
            <a:r>
              <a:rPr lang="it-IT" sz="2200" b="1" dirty="0" err="1"/>
              <a:t>ethnic</a:t>
            </a:r>
            <a:r>
              <a:rPr lang="it-IT" sz="2200" b="1" dirty="0"/>
              <a:t> </a:t>
            </a:r>
            <a:r>
              <a:rPr lang="it-IT" sz="2200" b="1" dirty="0" err="1"/>
              <a:t>minorities</a:t>
            </a:r>
            <a:r>
              <a:rPr lang="it-IT" sz="2200" dirty="0"/>
              <a:t>” start </a:t>
            </a:r>
            <a:r>
              <a:rPr lang="it-IT" sz="2200" dirty="0" err="1"/>
              <a:t>to</a:t>
            </a:r>
            <a:r>
              <a:rPr lang="it-IT" sz="2200" dirty="0"/>
              <a:t> </a:t>
            </a:r>
            <a:r>
              <a:rPr lang="it-IT" sz="2200" dirty="0" err="1"/>
              <a:t>vindicate</a:t>
            </a:r>
            <a:r>
              <a:rPr lang="it-IT" sz="2200" dirty="0"/>
              <a:t> </a:t>
            </a:r>
            <a:r>
              <a:rPr lang="it-IT" sz="2200" dirty="0" err="1"/>
              <a:t>their</a:t>
            </a:r>
            <a:r>
              <a:rPr lang="it-IT" sz="2200" dirty="0"/>
              <a:t> </a:t>
            </a:r>
            <a:r>
              <a:rPr lang="it-IT" sz="2200" dirty="0" err="1"/>
              <a:t>rights</a:t>
            </a:r>
            <a:r>
              <a:rPr lang="it-IT" sz="2200" dirty="0"/>
              <a:t> </a:t>
            </a:r>
            <a:r>
              <a:rPr lang="it-IT" sz="2200" dirty="0" err="1"/>
              <a:t>with</a:t>
            </a:r>
            <a:r>
              <a:rPr lang="it-IT" sz="2200" dirty="0"/>
              <a:t> a mass </a:t>
            </a:r>
            <a:r>
              <a:rPr lang="it-IT" sz="2200" dirty="0" err="1"/>
              <a:t>movement</a:t>
            </a:r>
            <a:r>
              <a:rPr lang="it-IT" sz="2200" dirty="0"/>
              <a:t> </a:t>
            </a:r>
            <a:r>
              <a:rPr lang="it-IT" sz="2200" dirty="0" err="1"/>
              <a:t>officially</a:t>
            </a:r>
            <a:r>
              <a:rPr lang="it-IT" sz="2200" dirty="0"/>
              <a:t> </a:t>
            </a:r>
            <a:r>
              <a:rPr lang="it-IT" sz="2200" dirty="0" err="1"/>
              <a:t>born</a:t>
            </a:r>
            <a:r>
              <a:rPr lang="it-IT" sz="2200" dirty="0"/>
              <a:t> on the </a:t>
            </a:r>
            <a:r>
              <a:rPr lang="it-IT" sz="2200" dirty="0" err="1"/>
              <a:t>day</a:t>
            </a:r>
            <a:r>
              <a:rPr lang="it-IT" sz="2200" dirty="0"/>
              <a:t> </a:t>
            </a:r>
            <a:r>
              <a:rPr lang="it-IT" sz="2200" b="1" dirty="0"/>
              <a:t>Rosa </a:t>
            </a:r>
            <a:r>
              <a:rPr lang="it-IT" sz="2200" b="1" dirty="0" err="1"/>
              <a:t>Parks</a:t>
            </a:r>
            <a:r>
              <a:rPr lang="it-IT" sz="2200" dirty="0"/>
              <a:t> </a:t>
            </a:r>
            <a:r>
              <a:rPr lang="it-IT" sz="2200" dirty="0" err="1"/>
              <a:t>refuses</a:t>
            </a:r>
            <a:r>
              <a:rPr lang="it-IT" sz="2200" dirty="0"/>
              <a:t> </a:t>
            </a:r>
            <a:r>
              <a:rPr lang="it-IT" sz="2200" dirty="0" err="1"/>
              <a:t>to</a:t>
            </a:r>
            <a:r>
              <a:rPr lang="it-IT" sz="2200" dirty="0"/>
              <a:t> </a:t>
            </a:r>
            <a:r>
              <a:rPr lang="it-IT" sz="2200" dirty="0" err="1"/>
              <a:t>give</a:t>
            </a:r>
            <a:r>
              <a:rPr lang="it-IT" sz="2200" dirty="0"/>
              <a:t> up </a:t>
            </a:r>
            <a:r>
              <a:rPr lang="it-IT" sz="2200" dirty="0" err="1"/>
              <a:t>her</a:t>
            </a:r>
            <a:r>
              <a:rPr lang="it-IT" sz="2200" dirty="0"/>
              <a:t> bus </a:t>
            </a:r>
            <a:r>
              <a:rPr lang="it-IT" sz="2200" dirty="0" err="1"/>
              <a:t>seat</a:t>
            </a:r>
            <a:r>
              <a:rPr lang="it-IT" sz="2200" dirty="0"/>
              <a:t> in the </a:t>
            </a:r>
            <a:r>
              <a:rPr lang="it-IT" sz="2200" dirty="0" err="1"/>
              <a:t>section</a:t>
            </a:r>
            <a:r>
              <a:rPr lang="it-IT" sz="2200" dirty="0"/>
              <a:t> </a:t>
            </a:r>
            <a:r>
              <a:rPr lang="it-IT" sz="2200" dirty="0" err="1"/>
              <a:t>reserved</a:t>
            </a:r>
            <a:r>
              <a:rPr lang="it-IT" sz="2200" dirty="0"/>
              <a:t> </a:t>
            </a:r>
            <a:r>
              <a:rPr lang="it-IT" sz="2200" dirty="0" err="1"/>
              <a:t>to</a:t>
            </a:r>
            <a:r>
              <a:rPr lang="it-IT" sz="2200" dirty="0"/>
              <a:t> </a:t>
            </a:r>
            <a:r>
              <a:rPr lang="it-IT" sz="2200" dirty="0" err="1"/>
              <a:t>whites</a:t>
            </a:r>
            <a:r>
              <a:rPr lang="it-IT" sz="2200" dirty="0"/>
              <a:t>, in 1955. The </a:t>
            </a:r>
            <a:r>
              <a:rPr lang="it-IT" sz="2200" dirty="0" err="1"/>
              <a:t>main</a:t>
            </a:r>
            <a:r>
              <a:rPr lang="it-IT" sz="2200" dirty="0"/>
              <a:t> </a:t>
            </a:r>
            <a:r>
              <a:rPr lang="it-IT" sz="2200" dirty="0" err="1"/>
              <a:t>leaders</a:t>
            </a:r>
            <a:r>
              <a:rPr lang="it-IT" sz="2200" dirty="0"/>
              <a:t> </a:t>
            </a:r>
            <a:r>
              <a:rPr lang="it-IT" sz="2200" dirty="0" err="1"/>
              <a:t>of</a:t>
            </a:r>
            <a:r>
              <a:rPr lang="it-IT" sz="2200" dirty="0"/>
              <a:t> the </a:t>
            </a:r>
            <a:r>
              <a:rPr lang="it-IT" sz="2200" dirty="0" err="1"/>
              <a:t>movement</a:t>
            </a:r>
            <a:r>
              <a:rPr lang="it-IT" sz="2200" dirty="0"/>
              <a:t>, </a:t>
            </a:r>
            <a:r>
              <a:rPr lang="it-IT" sz="2200" b="1" dirty="0"/>
              <a:t>Martin </a:t>
            </a:r>
            <a:r>
              <a:rPr lang="it-IT" sz="2200" b="1" dirty="0" err="1"/>
              <a:t>Luther</a:t>
            </a:r>
            <a:r>
              <a:rPr lang="it-IT" sz="2200" b="1" dirty="0"/>
              <a:t> King, Jr.</a:t>
            </a:r>
            <a:r>
              <a:rPr lang="it-IT" sz="2200" dirty="0"/>
              <a:t>,</a:t>
            </a:r>
            <a:r>
              <a:rPr lang="it-IT" sz="2200" b="1" dirty="0"/>
              <a:t> </a:t>
            </a:r>
            <a:r>
              <a:rPr lang="it-IT" sz="2200" dirty="0"/>
              <a:t>and </a:t>
            </a:r>
            <a:r>
              <a:rPr lang="it-IT" sz="2200" b="1" dirty="0"/>
              <a:t>Robert Lewis</a:t>
            </a:r>
            <a:r>
              <a:rPr lang="it-IT" sz="2200" dirty="0"/>
              <a:t>, </a:t>
            </a:r>
            <a:r>
              <a:rPr lang="it-IT" sz="2200" dirty="0" err="1"/>
              <a:t>launch</a:t>
            </a:r>
            <a:r>
              <a:rPr lang="it-IT" sz="2200" dirty="0"/>
              <a:t> a </a:t>
            </a:r>
            <a:r>
              <a:rPr lang="it-IT" sz="2200" dirty="0" err="1"/>
              <a:t>vast</a:t>
            </a:r>
            <a:r>
              <a:rPr lang="it-IT" sz="2200" dirty="0"/>
              <a:t> </a:t>
            </a:r>
            <a:r>
              <a:rPr lang="it-IT" sz="2200" dirty="0" err="1"/>
              <a:t>non-violent</a:t>
            </a:r>
            <a:r>
              <a:rPr lang="it-IT" sz="2200" dirty="0"/>
              <a:t> </a:t>
            </a:r>
            <a:r>
              <a:rPr lang="it-IT" sz="2200" dirty="0" err="1"/>
              <a:t>protest</a:t>
            </a:r>
            <a:r>
              <a:rPr lang="it-IT" sz="2200" dirty="0"/>
              <a:t> </a:t>
            </a:r>
            <a:r>
              <a:rPr lang="it-IT" sz="2200" dirty="0" err="1"/>
              <a:t>campaign</a:t>
            </a:r>
            <a:r>
              <a:rPr lang="it-IT" sz="2200" dirty="0"/>
              <a:t>, </a:t>
            </a:r>
            <a:r>
              <a:rPr lang="it-IT" sz="2200" dirty="0" err="1"/>
              <a:t>which</a:t>
            </a:r>
            <a:r>
              <a:rPr lang="it-IT" sz="2200" dirty="0"/>
              <a:t> </a:t>
            </a:r>
            <a:r>
              <a:rPr lang="it-IT" sz="2200" dirty="0" err="1"/>
              <a:t>culminates</a:t>
            </a:r>
            <a:r>
              <a:rPr lang="it-IT" sz="2200" dirty="0"/>
              <a:t> </a:t>
            </a:r>
            <a:r>
              <a:rPr lang="it-IT" sz="2200" dirty="0" err="1"/>
              <a:t>with</a:t>
            </a:r>
            <a:r>
              <a:rPr lang="it-IT" sz="2200" dirty="0"/>
              <a:t> the 1963 </a:t>
            </a:r>
            <a:r>
              <a:rPr lang="it-IT" sz="2200" b="1" dirty="0"/>
              <a:t>March on Washington</a:t>
            </a:r>
            <a:r>
              <a:rPr lang="it-IT" sz="2200" dirty="0"/>
              <a:t>, </a:t>
            </a:r>
            <a:r>
              <a:rPr lang="it-IT" sz="2200" dirty="0" err="1"/>
              <a:t>where</a:t>
            </a:r>
            <a:r>
              <a:rPr lang="it-IT" sz="2200" dirty="0"/>
              <a:t> King </a:t>
            </a:r>
            <a:r>
              <a:rPr lang="it-IT" sz="2200" dirty="0" err="1"/>
              <a:t>delivers</a:t>
            </a:r>
            <a:r>
              <a:rPr lang="it-IT" sz="2200" dirty="0"/>
              <a:t> </a:t>
            </a:r>
            <a:r>
              <a:rPr lang="it-IT" sz="2200" dirty="0" err="1"/>
              <a:t>his</a:t>
            </a:r>
            <a:r>
              <a:rPr lang="it-IT" sz="2200" dirty="0"/>
              <a:t> </a:t>
            </a:r>
            <a:r>
              <a:rPr lang="it-IT" sz="2200" dirty="0" err="1"/>
              <a:t>famous</a:t>
            </a:r>
            <a:r>
              <a:rPr lang="it-IT" sz="2200" dirty="0"/>
              <a:t> </a:t>
            </a:r>
            <a:r>
              <a:rPr lang="it-IT" sz="2200" b="1" dirty="0"/>
              <a:t>“I </a:t>
            </a:r>
            <a:r>
              <a:rPr lang="it-IT" sz="2200" b="1" dirty="0" err="1"/>
              <a:t>Have</a:t>
            </a:r>
            <a:r>
              <a:rPr lang="it-IT" sz="2200" b="1" dirty="0"/>
              <a:t> a </a:t>
            </a:r>
            <a:r>
              <a:rPr lang="it-IT" sz="2200" b="1" dirty="0" err="1"/>
              <a:t>Dream</a:t>
            </a:r>
            <a:r>
              <a:rPr lang="it-IT" sz="2200" b="1" dirty="0"/>
              <a:t>”</a:t>
            </a:r>
            <a:r>
              <a:rPr lang="it-IT" sz="2200" dirty="0"/>
              <a:t> </a:t>
            </a:r>
            <a:r>
              <a:rPr lang="it-IT" sz="2200" dirty="0" err="1"/>
              <a:t>speech</a:t>
            </a:r>
            <a:r>
              <a:rPr lang="it-IT" sz="2200" dirty="0"/>
              <a:t>. More </a:t>
            </a:r>
            <a:r>
              <a:rPr lang="it-IT" sz="2200" dirty="0" err="1"/>
              <a:t>radical</a:t>
            </a:r>
            <a:r>
              <a:rPr lang="it-IT" sz="2200" dirty="0"/>
              <a:t> </a:t>
            </a:r>
            <a:r>
              <a:rPr lang="it-IT" sz="2200" dirty="0" err="1"/>
              <a:t>is</a:t>
            </a:r>
            <a:r>
              <a:rPr lang="it-IT" sz="2200" dirty="0"/>
              <a:t> the </a:t>
            </a:r>
            <a:r>
              <a:rPr lang="it-IT" sz="2200" dirty="0" err="1"/>
              <a:t>activism</a:t>
            </a:r>
            <a:r>
              <a:rPr lang="it-IT" sz="2200" dirty="0"/>
              <a:t> </a:t>
            </a:r>
            <a:r>
              <a:rPr lang="it-IT" sz="2200" dirty="0" err="1"/>
              <a:t>of</a:t>
            </a:r>
            <a:r>
              <a:rPr lang="it-IT" sz="2200" dirty="0"/>
              <a:t> </a:t>
            </a:r>
            <a:r>
              <a:rPr lang="it-IT" sz="2200" b="1" dirty="0"/>
              <a:t>Malcolm X,</a:t>
            </a:r>
            <a:r>
              <a:rPr lang="it-IT" sz="2200" dirty="0"/>
              <a:t> </a:t>
            </a:r>
            <a:r>
              <a:rPr lang="it-IT" sz="2200" dirty="0" err="1"/>
              <a:t>of</a:t>
            </a:r>
            <a:r>
              <a:rPr lang="it-IT" sz="2200" dirty="0"/>
              <a:t> the </a:t>
            </a:r>
            <a:r>
              <a:rPr lang="it-IT" sz="2200" b="1" dirty="0" err="1"/>
              <a:t>Nation</a:t>
            </a:r>
            <a:r>
              <a:rPr lang="it-IT" sz="2200" b="1" dirty="0"/>
              <a:t> </a:t>
            </a:r>
            <a:r>
              <a:rPr lang="it-IT" sz="2200" b="1" dirty="0" err="1"/>
              <a:t>of</a:t>
            </a:r>
            <a:r>
              <a:rPr lang="it-IT" sz="2200" b="1" dirty="0"/>
              <a:t> Islam</a:t>
            </a:r>
            <a:r>
              <a:rPr lang="it-IT" sz="2200" dirty="0"/>
              <a:t>, and </a:t>
            </a:r>
            <a:r>
              <a:rPr lang="it-IT" sz="2200" dirty="0" err="1"/>
              <a:t>of</a:t>
            </a:r>
            <a:r>
              <a:rPr lang="it-IT" sz="2200" dirty="0"/>
              <a:t> the </a:t>
            </a:r>
            <a:r>
              <a:rPr lang="it-IT" sz="2200" b="1" dirty="0" err="1"/>
              <a:t>Black</a:t>
            </a:r>
            <a:r>
              <a:rPr lang="it-IT" sz="2200" b="1" dirty="0"/>
              <a:t> </a:t>
            </a:r>
            <a:r>
              <a:rPr lang="it-IT" sz="2200" b="1" dirty="0" err="1"/>
              <a:t>Panthers</a:t>
            </a:r>
            <a:r>
              <a:rPr lang="it-IT" sz="2200" dirty="0"/>
              <a:t>. </a:t>
            </a:r>
            <a:r>
              <a:rPr lang="it-IT" sz="2200" dirty="0" err="1"/>
              <a:t>Starting</a:t>
            </a:r>
            <a:r>
              <a:rPr lang="it-IT" sz="2200" dirty="0"/>
              <a:t> </a:t>
            </a:r>
            <a:r>
              <a:rPr lang="it-IT" sz="2200" dirty="0" err="1"/>
              <a:t>from</a:t>
            </a:r>
            <a:r>
              <a:rPr lang="it-IT" sz="2200" dirty="0"/>
              <a:t> the mid-1960s </a:t>
            </a:r>
            <a:r>
              <a:rPr lang="it-IT" sz="2200" dirty="0" err="1"/>
              <a:t>these</a:t>
            </a:r>
            <a:r>
              <a:rPr lang="it-IT" sz="2200" dirty="0"/>
              <a:t> </a:t>
            </a:r>
            <a:r>
              <a:rPr lang="it-IT" sz="2200" dirty="0" err="1"/>
              <a:t>stuggles</a:t>
            </a:r>
            <a:r>
              <a:rPr lang="it-IT" sz="2200" dirty="0"/>
              <a:t> </a:t>
            </a:r>
            <a:r>
              <a:rPr lang="it-IT" sz="2200" dirty="0" err="1"/>
              <a:t>manage</a:t>
            </a:r>
            <a:r>
              <a:rPr lang="it-IT" sz="2200" dirty="0"/>
              <a:t> </a:t>
            </a:r>
            <a:r>
              <a:rPr lang="it-IT" sz="2200" dirty="0" err="1"/>
              <a:t>to</a:t>
            </a:r>
            <a:r>
              <a:rPr lang="it-IT" sz="2200" dirty="0"/>
              <a:t> </a:t>
            </a:r>
            <a:r>
              <a:rPr lang="it-IT" sz="2200" dirty="0" err="1"/>
              <a:t>dismantle</a:t>
            </a:r>
            <a:r>
              <a:rPr lang="it-IT" sz="2200" dirty="0"/>
              <a:t> </a:t>
            </a:r>
            <a:r>
              <a:rPr lang="it-IT" sz="2200" dirty="0" err="1"/>
              <a:t>much</a:t>
            </a:r>
            <a:r>
              <a:rPr lang="it-IT" sz="2200" dirty="0"/>
              <a:t> </a:t>
            </a:r>
            <a:r>
              <a:rPr lang="it-IT" sz="2200" dirty="0" err="1"/>
              <a:t>of</a:t>
            </a:r>
            <a:r>
              <a:rPr lang="it-IT" sz="2200" dirty="0"/>
              <a:t> </a:t>
            </a:r>
            <a:r>
              <a:rPr lang="it-IT" sz="2200" b="1" dirty="0" err="1"/>
              <a:t>segregation</a:t>
            </a:r>
            <a:r>
              <a:rPr lang="it-IT" sz="2200" dirty="0"/>
              <a:t> and </a:t>
            </a:r>
            <a:r>
              <a:rPr lang="it-IT" sz="2200" dirty="0" err="1"/>
              <a:t>many</a:t>
            </a:r>
            <a:r>
              <a:rPr lang="it-IT" sz="2200" dirty="0"/>
              <a:t> </a:t>
            </a:r>
            <a:r>
              <a:rPr lang="it-IT" sz="2200" dirty="0" err="1"/>
              <a:t>other</a:t>
            </a:r>
            <a:r>
              <a:rPr lang="it-IT" sz="2200" dirty="0"/>
              <a:t> </a:t>
            </a:r>
            <a:r>
              <a:rPr lang="it-IT" sz="2200" dirty="0" err="1"/>
              <a:t>racial</a:t>
            </a:r>
            <a:r>
              <a:rPr lang="it-IT" sz="2200" dirty="0"/>
              <a:t> </a:t>
            </a:r>
            <a:r>
              <a:rPr lang="it-IT" sz="2200" dirty="0" err="1"/>
              <a:t>discriminations</a:t>
            </a:r>
            <a:r>
              <a:rPr lang="it-IT" sz="2200" dirty="0"/>
              <a:t>.</a:t>
            </a:r>
            <a:endParaRPr lang="it-IT" sz="2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endParaRPr lang="it-IT">
              <a:ea typeface="新細明體" pitchFamily="18" charset="-120"/>
            </a:endParaRPr>
          </a:p>
        </p:txBody>
      </p:sp>
      <p:pic>
        <p:nvPicPr>
          <p:cNvPr id="30723" name="Picture 2" descr="C:\Users\Utente\Downloads\march-on-washington-for-jobs-and-freedom.jpg"/>
          <p:cNvPicPr>
            <a:picLocks noGrp="1" noChangeAspect="1" noChangeArrowheads="1"/>
          </p:cNvPicPr>
          <p:nvPr>
            <p:ph idx="1"/>
          </p:nvPr>
        </p:nvPicPr>
        <p:blipFill>
          <a:blip r:embed="rId2"/>
          <a:srcRect/>
          <a:stretch>
            <a:fillRect/>
          </a:stretch>
        </p:blipFill>
        <p:spPr>
          <a:xfrm>
            <a:off x="1233488" y="1189038"/>
            <a:ext cx="6838950" cy="45339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1071538" y="785794"/>
            <a:ext cx="6964363" cy="928694"/>
          </a:xfrm>
        </p:spPr>
        <p:txBody>
          <a:bodyPr/>
          <a:lstStyle/>
          <a:p>
            <a:r>
              <a:rPr lang="it-IT" sz="3200" dirty="0">
                <a:ea typeface="新細明體" pitchFamily="18" charset="-120"/>
              </a:rPr>
              <a:t>The Vietnam War</a:t>
            </a:r>
          </a:p>
        </p:txBody>
      </p:sp>
      <p:sp>
        <p:nvSpPr>
          <p:cNvPr id="31747" name="Segnaposto contenuto 2"/>
          <p:cNvSpPr>
            <a:spLocks noGrp="1"/>
          </p:cNvSpPr>
          <p:nvPr>
            <p:ph idx="1"/>
          </p:nvPr>
        </p:nvSpPr>
        <p:spPr>
          <a:xfrm>
            <a:off x="1000125" y="1714488"/>
            <a:ext cx="7215188" cy="4429137"/>
          </a:xfrm>
        </p:spPr>
        <p:txBody>
          <a:bodyPr/>
          <a:lstStyle/>
          <a:p>
            <a:pPr>
              <a:buNone/>
            </a:pPr>
            <a:r>
              <a:rPr lang="en-US" dirty="0"/>
              <a:t>The Vietnam war breaks in 1955. In 1956 the elections that should have pacified the country, and would have presumably seen the victory of the Communist party, are boycotted under the pressure of the USA. President Kennedy increases the American involvement in the war, which further escalates under </a:t>
            </a:r>
            <a:r>
              <a:rPr lang="en-US" b="1" dirty="0">
                <a:solidFill>
                  <a:schemeClr val="accent2">
                    <a:lumMod val="75000"/>
                  </a:schemeClr>
                </a:solidFill>
              </a:rPr>
              <a:t>Lyndon B. Johnson</a:t>
            </a:r>
            <a:r>
              <a:rPr lang="en-US" dirty="0"/>
              <a:t>, after the </a:t>
            </a:r>
            <a:r>
              <a:rPr lang="en-US" b="1" dirty="0">
                <a:solidFill>
                  <a:schemeClr val="accent2">
                    <a:lumMod val="75000"/>
                  </a:schemeClr>
                </a:solidFill>
              </a:rPr>
              <a:t>Tonkin Gulf incident</a:t>
            </a:r>
            <a:r>
              <a:rPr lang="en-US" b="1" dirty="0"/>
              <a:t> </a:t>
            </a:r>
            <a:r>
              <a:rPr lang="en-US" dirty="0"/>
              <a:t>(1964). At the beginning of 1968 the </a:t>
            </a:r>
            <a:r>
              <a:rPr lang="en-US" b="1" dirty="0" err="1">
                <a:solidFill>
                  <a:schemeClr val="accent2">
                    <a:lumMod val="75000"/>
                  </a:schemeClr>
                </a:solidFill>
              </a:rPr>
              <a:t>Têt</a:t>
            </a:r>
            <a:r>
              <a:rPr lang="en-US" b="1" dirty="0">
                <a:solidFill>
                  <a:schemeClr val="accent2">
                    <a:lumMod val="75000"/>
                  </a:schemeClr>
                </a:solidFill>
              </a:rPr>
              <a:t> Offensive </a:t>
            </a:r>
            <a:r>
              <a:rPr lang="en-US" dirty="0"/>
              <a:t>turns the tide of the war in favor of North Vietnam. The War will end with the Communist victory in 1975, and the flight of the last officers of the US Embassy from Saigon.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wnloads\napalm_girl.jpg"/>
          <p:cNvPicPr>
            <a:picLocks noGrp="1" noChangeAspect="1" noChangeArrowheads="1"/>
          </p:cNvPicPr>
          <p:nvPr>
            <p:ph idx="1"/>
          </p:nvPr>
        </p:nvPicPr>
        <p:blipFill>
          <a:blip r:embed="rId2" cstate="print"/>
          <a:srcRect/>
          <a:stretch>
            <a:fillRect/>
          </a:stretch>
        </p:blipFill>
        <p:spPr bwMode="auto">
          <a:xfrm>
            <a:off x="1115616" y="772324"/>
            <a:ext cx="4248472" cy="2503058"/>
          </a:xfrm>
          <a:prstGeom prst="rect">
            <a:avLst/>
          </a:prstGeom>
          <a:noFill/>
        </p:spPr>
      </p:pic>
      <p:pic>
        <p:nvPicPr>
          <p:cNvPr id="1027" name="Picture 3" descr="C:\Users\Utente\Downloads\index.jpg"/>
          <p:cNvPicPr>
            <a:picLocks noChangeAspect="1" noChangeArrowheads="1"/>
          </p:cNvPicPr>
          <p:nvPr/>
        </p:nvPicPr>
        <p:blipFill>
          <a:blip r:embed="rId3"/>
          <a:srcRect/>
          <a:stretch>
            <a:fillRect/>
          </a:stretch>
        </p:blipFill>
        <p:spPr bwMode="auto">
          <a:xfrm>
            <a:off x="4067944" y="3275381"/>
            <a:ext cx="3958830" cy="272719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1095375" y="817563"/>
            <a:ext cx="6964363" cy="754062"/>
          </a:xfrm>
        </p:spPr>
        <p:txBody>
          <a:bodyPr/>
          <a:lstStyle/>
          <a:p>
            <a:r>
              <a:rPr lang="en-US" sz="2600" dirty="0">
                <a:ea typeface="新細明體" pitchFamily="18" charset="-120"/>
              </a:rPr>
              <a:t>The Peace and Hippie Movements</a:t>
            </a:r>
          </a:p>
        </p:txBody>
      </p:sp>
      <p:sp>
        <p:nvSpPr>
          <p:cNvPr id="32771" name="Segnaposto contenuto 2"/>
          <p:cNvSpPr>
            <a:spLocks noGrp="1"/>
          </p:cNvSpPr>
          <p:nvPr>
            <p:ph idx="1"/>
          </p:nvPr>
        </p:nvSpPr>
        <p:spPr>
          <a:xfrm>
            <a:off x="928688" y="1500188"/>
            <a:ext cx="7286625" cy="4429125"/>
          </a:xfrm>
        </p:spPr>
        <p:txBody>
          <a:bodyPr/>
          <a:lstStyle/>
          <a:p>
            <a:pPr>
              <a:buNone/>
            </a:pPr>
            <a:r>
              <a:rPr lang="en-US" dirty="0"/>
              <a:t>The American involvement in the Vietnam war causes the reaction of the Peace Movement, which sees for the first time in history a huge participation of youth  on the political and social scene with the so-called </a:t>
            </a:r>
            <a:r>
              <a:rPr lang="en-US" b="1" dirty="0">
                <a:solidFill>
                  <a:schemeClr val="accent2">
                    <a:lumMod val="75000"/>
                  </a:schemeClr>
                </a:solidFill>
              </a:rPr>
              <a:t>counterculture</a:t>
            </a:r>
            <a:r>
              <a:rPr lang="en-US" dirty="0"/>
              <a:t>, based on the values of peace, equality, the return to nature and the breaking down of bourgeois morality (culminating with the 1967 </a:t>
            </a:r>
            <a:r>
              <a:rPr lang="en-US" b="1" dirty="0">
                <a:solidFill>
                  <a:schemeClr val="accent2">
                    <a:lumMod val="75000"/>
                  </a:schemeClr>
                </a:solidFill>
              </a:rPr>
              <a:t>Summer of Love</a:t>
            </a:r>
            <a:r>
              <a:rPr lang="en-US" dirty="0">
                <a:solidFill>
                  <a:schemeClr val="accent2">
                    <a:lumMod val="75000"/>
                  </a:schemeClr>
                </a:solidFill>
              </a:rPr>
              <a:t> </a:t>
            </a:r>
            <a:r>
              <a:rPr lang="en-US" dirty="0"/>
              <a:t>and the 1969 </a:t>
            </a:r>
            <a:r>
              <a:rPr lang="en-US" b="1" dirty="0">
                <a:solidFill>
                  <a:schemeClr val="accent2">
                    <a:lumMod val="75000"/>
                  </a:schemeClr>
                </a:solidFill>
              </a:rPr>
              <a:t>Woodstock</a:t>
            </a:r>
            <a:r>
              <a:rPr lang="en-US" dirty="0"/>
              <a:t> musical festival). The </a:t>
            </a:r>
            <a:r>
              <a:rPr lang="en-US" i="1" dirty="0"/>
              <a:t>Hippies</a:t>
            </a:r>
            <a:r>
              <a:rPr lang="en-US" dirty="0"/>
              <a:t> promote a totally free and unconventional behavior, and the refusal to adhere to the rules of “decency,” also as regards fashion, hairstyles and the consumption of drugs.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C:\Users\Utente\Downloads\hipp.jpg"/>
          <p:cNvPicPr>
            <a:picLocks noGrp="1" noChangeAspect="1" noChangeArrowheads="1"/>
          </p:cNvPicPr>
          <p:nvPr>
            <p:ph idx="1"/>
          </p:nvPr>
        </p:nvPicPr>
        <p:blipFill>
          <a:blip r:embed="rId2"/>
          <a:srcRect/>
          <a:stretch>
            <a:fillRect/>
          </a:stretch>
        </p:blipFill>
        <p:spPr>
          <a:xfrm>
            <a:off x="1226195" y="1124744"/>
            <a:ext cx="6897294" cy="459819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095375" y="817563"/>
            <a:ext cx="6964363" cy="1039812"/>
          </a:xfrm>
        </p:spPr>
        <p:txBody>
          <a:bodyPr/>
          <a:lstStyle/>
          <a:p>
            <a:r>
              <a:rPr lang="en-US" dirty="0">
                <a:ea typeface="新細明體" pitchFamily="18" charset="-120"/>
              </a:rPr>
              <a:t>Postmodern literature</a:t>
            </a:r>
          </a:p>
        </p:txBody>
      </p:sp>
      <p:sp>
        <p:nvSpPr>
          <p:cNvPr id="34819" name="Segnaposto contenuto 2"/>
          <p:cNvSpPr>
            <a:spLocks noGrp="1"/>
          </p:cNvSpPr>
          <p:nvPr>
            <p:ph idx="1"/>
          </p:nvPr>
        </p:nvSpPr>
        <p:spPr>
          <a:xfrm>
            <a:off x="1259633" y="1857374"/>
            <a:ext cx="6696743" cy="4183063"/>
          </a:xfrm>
        </p:spPr>
        <p:txBody>
          <a:bodyPr/>
          <a:lstStyle/>
          <a:p>
            <a:pPr>
              <a:buFont typeface="Brush Script MT" pitchFamily="66" charset="0"/>
              <a:buNone/>
            </a:pPr>
            <a:r>
              <a:rPr lang="en-US" dirty="0"/>
              <a:t>In the 1950s and especially in the 1960s literature becomes “postmodern.” Instead of projecting a more truthful image of reality than the one constructed by mass media, Postmodernism exasperates artificiality, openly revealing its </a:t>
            </a:r>
            <a:r>
              <a:rPr lang="en-US" b="1" dirty="0">
                <a:solidFill>
                  <a:schemeClr val="accent2">
                    <a:lumMod val="75000"/>
                  </a:schemeClr>
                </a:solidFill>
              </a:rPr>
              <a:t>non-naturalness</a:t>
            </a:r>
            <a:r>
              <a:rPr lang="en-US" dirty="0"/>
              <a:t>, and turns it into a </a:t>
            </a:r>
            <a:r>
              <a:rPr lang="en-US" b="1" dirty="0">
                <a:solidFill>
                  <a:schemeClr val="accent2">
                    <a:lumMod val="75000"/>
                  </a:schemeClr>
                </a:solidFill>
              </a:rPr>
              <a:t>virtual reality </a:t>
            </a:r>
            <a:r>
              <a:rPr lang="en-US" dirty="0"/>
              <a:t>not anchored anymore to the “true” reality, which is considered as irrelevant, or even non-existing. The space of the (literary, artistic, cinematic…) text becomes the only “real” space…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95375" y="817563"/>
            <a:ext cx="6964363" cy="883245"/>
          </a:xfrm>
        </p:spPr>
        <p:txBody>
          <a:bodyPr/>
          <a:lstStyle/>
          <a:p>
            <a:pPr eaLnBrk="1" hangingPunct="1"/>
            <a:r>
              <a:rPr lang="en-US" altLang="zh-TW" dirty="0"/>
              <a:t>Postmodern </a:t>
            </a:r>
            <a:r>
              <a:rPr lang="en-US" altLang="zh-TW" i="1" dirty="0"/>
              <a:t>pastiche</a:t>
            </a:r>
            <a:endParaRPr lang="en-US" altLang="zh-TW" dirty="0"/>
          </a:p>
        </p:txBody>
      </p:sp>
      <p:sp>
        <p:nvSpPr>
          <p:cNvPr id="19459" name="Rectangle 3"/>
          <p:cNvSpPr>
            <a:spLocks noGrp="1" noChangeArrowheads="1"/>
          </p:cNvSpPr>
          <p:nvPr>
            <p:ph idx="1"/>
          </p:nvPr>
        </p:nvSpPr>
        <p:spPr>
          <a:xfrm>
            <a:off x="1259632" y="1772816"/>
            <a:ext cx="6800105" cy="4267621"/>
          </a:xfrm>
        </p:spPr>
        <p:txBody>
          <a:bodyPr rtlCol="0">
            <a:normAutofit/>
          </a:bodyPr>
          <a:lstStyle/>
          <a:p>
            <a:pPr marL="274320" indent="-274320" eaLnBrk="1" fontAlgn="auto" hangingPunct="1">
              <a:lnSpc>
                <a:spcPct val="90000"/>
              </a:lnSpc>
              <a:spcAft>
                <a:spcPts val="0"/>
              </a:spcAft>
              <a:defRPr/>
            </a:pPr>
            <a:r>
              <a:rPr lang="en-US" altLang="zh-TW" i="1" dirty="0">
                <a:ea typeface="+mn-ea"/>
              </a:rPr>
              <a:t>Pastiche</a:t>
            </a:r>
            <a:r>
              <a:rPr lang="en-US" altLang="zh-TW" dirty="0">
                <a:ea typeface="+mn-ea"/>
              </a:rPr>
              <a:t>: </a:t>
            </a:r>
            <a:endParaRPr lang="en-US" altLang="zh-TW" i="1" dirty="0">
              <a:ea typeface="+mn-ea"/>
            </a:endParaRPr>
          </a:p>
          <a:p>
            <a:pPr marL="640080" lvl="1" indent="-274320" eaLnBrk="1" fontAlgn="auto" hangingPunct="1">
              <a:lnSpc>
                <a:spcPct val="90000"/>
              </a:lnSpc>
              <a:spcAft>
                <a:spcPts val="0"/>
              </a:spcAft>
              <a:defRPr/>
            </a:pPr>
            <a:r>
              <a:rPr lang="en-US" altLang="zh-TW" sz="2000" dirty="0">
                <a:ea typeface="+mn-ea"/>
              </a:rPr>
              <a:t>French term, derived from the Italiano </a:t>
            </a:r>
            <a:r>
              <a:rPr lang="en-US" altLang="zh-TW" sz="2000" i="1" dirty="0">
                <a:ea typeface="+mn-ea"/>
              </a:rPr>
              <a:t>pasticcio.</a:t>
            </a:r>
          </a:p>
          <a:p>
            <a:pPr marL="640080" lvl="1" indent="-274320" eaLnBrk="1" fontAlgn="auto" hangingPunct="1">
              <a:lnSpc>
                <a:spcPct val="90000"/>
              </a:lnSpc>
              <a:spcAft>
                <a:spcPts val="0"/>
              </a:spcAft>
              <a:defRPr/>
            </a:pPr>
            <a:r>
              <a:rPr lang="en-US" altLang="zh-TW" sz="2000" dirty="0">
                <a:ea typeface="+mn-ea"/>
              </a:rPr>
              <a:t>It denotes </a:t>
            </a:r>
            <a:r>
              <a:rPr lang="en-US" altLang="zh-TW" sz="2000">
                <a:ea typeface="+mn-ea"/>
              </a:rPr>
              <a:t>a technique </a:t>
            </a:r>
            <a:r>
              <a:rPr lang="en-US" altLang="zh-TW" sz="2000" dirty="0">
                <a:ea typeface="+mn-ea"/>
              </a:rPr>
              <a:t>which “pastes” </a:t>
            </a:r>
            <a:r>
              <a:rPr lang="en-US" altLang="zh-TW" sz="2000" b="1" dirty="0">
                <a:solidFill>
                  <a:schemeClr val="accent2">
                    <a:lumMod val="75000"/>
                  </a:schemeClr>
                </a:solidFill>
                <a:ea typeface="+mn-ea"/>
              </a:rPr>
              <a:t>heterogenous elements </a:t>
            </a:r>
            <a:r>
              <a:rPr lang="en-US" altLang="zh-TW" sz="2000" dirty="0">
                <a:ea typeface="+mn-ea"/>
              </a:rPr>
              <a:t>together, without trying to harmonize them.</a:t>
            </a:r>
          </a:p>
          <a:p>
            <a:pPr marL="640080" lvl="1" indent="-274320" eaLnBrk="1" fontAlgn="auto" hangingPunct="1">
              <a:lnSpc>
                <a:spcPct val="90000"/>
              </a:lnSpc>
              <a:spcAft>
                <a:spcPts val="0"/>
              </a:spcAft>
              <a:defRPr/>
            </a:pPr>
            <a:r>
              <a:rPr lang="en-US" altLang="zh-TW" sz="2000" dirty="0">
                <a:ea typeface="+mn-ea"/>
              </a:rPr>
              <a:t>Pastiche is often </a:t>
            </a:r>
            <a:r>
              <a:rPr lang="en-US" altLang="zh-TW" sz="2000" b="1" dirty="0">
                <a:solidFill>
                  <a:schemeClr val="accent2">
                    <a:lumMod val="75000"/>
                  </a:schemeClr>
                </a:solidFill>
                <a:ea typeface="+mn-ea"/>
              </a:rPr>
              <a:t>parodistic</a:t>
            </a:r>
            <a:r>
              <a:rPr lang="en-US" altLang="zh-TW" sz="2000" dirty="0">
                <a:ea typeface="+mn-ea"/>
              </a:rPr>
              <a:t>.</a:t>
            </a:r>
            <a:endParaRPr lang="en-US" altLang="zh-TW" sz="2000" b="1" dirty="0">
              <a:ea typeface="+mn-ea"/>
            </a:endParaRPr>
          </a:p>
          <a:p>
            <a:pPr marL="640080" lvl="1" indent="-274320" eaLnBrk="1" fontAlgn="auto" hangingPunct="1">
              <a:lnSpc>
                <a:spcPct val="90000"/>
              </a:lnSpc>
              <a:spcAft>
                <a:spcPts val="0"/>
              </a:spcAft>
              <a:defRPr/>
            </a:pPr>
            <a:r>
              <a:rPr lang="en-US" altLang="zh-TW" sz="2000" dirty="0">
                <a:ea typeface="+mn-ea"/>
              </a:rPr>
              <a:t>It combines different genres and style to reflect the incomprehensible </a:t>
            </a:r>
            <a:r>
              <a:rPr lang="en-US" altLang="zh-TW" sz="2000" dirty="0" err="1">
                <a:ea typeface="+mn-ea"/>
              </a:rPr>
              <a:t>chos</a:t>
            </a:r>
            <a:r>
              <a:rPr lang="en-US" altLang="zh-TW" sz="2000" dirty="0">
                <a:ea typeface="+mn-ea"/>
              </a:rPr>
              <a:t> of “</a:t>
            </a:r>
            <a:r>
              <a:rPr lang="en-US" altLang="zh-TW" sz="2000" b="1" dirty="0">
                <a:solidFill>
                  <a:schemeClr val="accent5">
                    <a:lumMod val="50000"/>
                  </a:schemeClr>
                </a:solidFill>
                <a:ea typeface="+mn-ea"/>
              </a:rPr>
              <a:t>hyperreality</a:t>
            </a:r>
            <a:r>
              <a:rPr lang="en-US" altLang="zh-TW" sz="2000" dirty="0">
                <a:ea typeface="+mn-ea"/>
              </a:rPr>
              <a:t>” (a hyperbolic representation of reality which looks more “real” that the “real” itself)</a:t>
            </a:r>
          </a:p>
          <a:p>
            <a:pPr marL="640080" lvl="1" indent="-274320" eaLnBrk="1" fontAlgn="auto" hangingPunct="1">
              <a:lnSpc>
                <a:spcPct val="90000"/>
              </a:lnSpc>
              <a:spcAft>
                <a:spcPts val="0"/>
              </a:spcAft>
              <a:defRPr/>
            </a:pPr>
            <a:r>
              <a:rPr lang="en-US" altLang="zh-TW" sz="2000" dirty="0">
                <a:ea typeface="+mn-ea"/>
              </a:rPr>
              <a:t>It questions the existence of “reality,” substituted the </a:t>
            </a:r>
            <a:r>
              <a:rPr lang="en-US" altLang="zh-TW" sz="2000" b="1" dirty="0">
                <a:solidFill>
                  <a:schemeClr val="accent5">
                    <a:lumMod val="50000"/>
                  </a:schemeClr>
                </a:solidFill>
                <a:ea typeface="+mn-ea"/>
              </a:rPr>
              <a:t>endless play of images </a:t>
            </a:r>
            <a:r>
              <a:rPr lang="en-US" altLang="zh-TW" sz="2000" dirty="0">
                <a:ea typeface="+mn-ea"/>
              </a:rPr>
              <a:t>produced by global communication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5375" y="817563"/>
            <a:ext cx="6964363" cy="896925"/>
          </a:xfrm>
        </p:spPr>
        <p:txBody>
          <a:bodyPr/>
          <a:lstStyle/>
          <a:p>
            <a:pPr eaLnBrk="1" hangingPunct="1"/>
            <a:r>
              <a:rPr lang="en-US" altLang="zh-TW" dirty="0"/>
              <a:t>Metafiction</a:t>
            </a:r>
          </a:p>
        </p:txBody>
      </p:sp>
      <p:sp>
        <p:nvSpPr>
          <p:cNvPr id="21507" name="Rectangle 3"/>
          <p:cNvSpPr>
            <a:spLocks noGrp="1" noChangeArrowheads="1"/>
          </p:cNvSpPr>
          <p:nvPr>
            <p:ph idx="1"/>
          </p:nvPr>
        </p:nvSpPr>
        <p:spPr>
          <a:xfrm>
            <a:off x="1095375" y="1844824"/>
            <a:ext cx="6964363" cy="4032101"/>
          </a:xfrm>
        </p:spPr>
        <p:txBody>
          <a:bodyPr rtlCol="0">
            <a:normAutofit fontScale="92500" lnSpcReduction="10000"/>
          </a:bodyPr>
          <a:lstStyle/>
          <a:p>
            <a:pPr marL="0" indent="0" eaLnBrk="1" fontAlgn="auto" hangingPunct="1">
              <a:lnSpc>
                <a:spcPct val="80000"/>
              </a:lnSpc>
              <a:spcAft>
                <a:spcPts val="0"/>
              </a:spcAft>
              <a:buNone/>
              <a:defRPr/>
            </a:pPr>
            <a:r>
              <a:rPr lang="en-US" altLang="zh-TW" sz="2800" i="1" dirty="0">
                <a:ea typeface="+mn-ea"/>
              </a:rPr>
              <a:t>Metafiction</a:t>
            </a:r>
            <a:r>
              <a:rPr lang="en-US" altLang="zh-TW" sz="2800" dirty="0">
                <a:ea typeface="+mn-ea"/>
              </a:rPr>
              <a:t>:</a:t>
            </a:r>
          </a:p>
          <a:p>
            <a:pPr marL="640080" lvl="1" indent="-274320" eaLnBrk="1" fontAlgn="auto" hangingPunct="1">
              <a:lnSpc>
                <a:spcPct val="80000"/>
              </a:lnSpc>
              <a:spcAft>
                <a:spcPts val="0"/>
              </a:spcAft>
              <a:defRPr/>
            </a:pPr>
            <a:r>
              <a:rPr lang="en-US" altLang="zh-TW" sz="2400" dirty="0">
                <a:ea typeface="+mn-ea"/>
              </a:rPr>
              <a:t>Technique which stresses the </a:t>
            </a:r>
            <a:r>
              <a:rPr lang="en-US" altLang="zh-TW" sz="2400" b="1" dirty="0">
                <a:solidFill>
                  <a:schemeClr val="accent5">
                    <a:lumMod val="50000"/>
                  </a:schemeClr>
                </a:solidFill>
                <a:ea typeface="+mn-ea"/>
              </a:rPr>
              <a:t>artificiality of fiction</a:t>
            </a:r>
            <a:r>
              <a:rPr lang="en-US" altLang="zh-TW" sz="2400" b="1" dirty="0">
                <a:ea typeface="+mn-ea"/>
              </a:rPr>
              <a:t>.</a:t>
            </a:r>
            <a:endParaRPr lang="en-US" altLang="zh-TW" sz="2400" dirty="0">
              <a:ea typeface="+mn-ea"/>
            </a:endParaRPr>
          </a:p>
          <a:p>
            <a:pPr marL="640080" lvl="1" indent="-274320" eaLnBrk="1" fontAlgn="auto" hangingPunct="1">
              <a:lnSpc>
                <a:spcPct val="80000"/>
              </a:lnSpc>
              <a:spcAft>
                <a:spcPts val="0"/>
              </a:spcAft>
              <a:defRPr/>
            </a:pPr>
            <a:r>
              <a:rPr lang="en-US" altLang="zh-TW" sz="2400" dirty="0">
                <a:ea typeface="+mn-ea"/>
              </a:rPr>
              <a:t>It abolishes the principle of “</a:t>
            </a:r>
            <a:r>
              <a:rPr lang="en-US" altLang="zh-TW" sz="2400" b="1" dirty="0">
                <a:solidFill>
                  <a:schemeClr val="accent5">
                    <a:lumMod val="50000"/>
                  </a:schemeClr>
                </a:solidFill>
                <a:ea typeface="+mn-ea"/>
              </a:rPr>
              <a:t>willful suspension of disbelief</a:t>
            </a:r>
            <a:r>
              <a:rPr lang="en-US" altLang="zh-TW" sz="2400" dirty="0">
                <a:ea typeface="+mn-ea"/>
              </a:rPr>
              <a:t>” (Coleridge, 1817).</a:t>
            </a:r>
          </a:p>
          <a:p>
            <a:pPr marL="640080" lvl="1" indent="-274320" eaLnBrk="1" fontAlgn="auto" hangingPunct="1">
              <a:lnSpc>
                <a:spcPct val="80000"/>
              </a:lnSpc>
              <a:spcAft>
                <a:spcPts val="0"/>
              </a:spcAft>
              <a:defRPr/>
            </a:pPr>
            <a:r>
              <a:rPr lang="en-US" altLang="zh-TW" sz="2400" dirty="0">
                <a:ea typeface="+mn-ea"/>
              </a:rPr>
              <a:t>It destabilizes </a:t>
            </a:r>
            <a:r>
              <a:rPr lang="en-US" altLang="zh-TW" sz="2400" dirty="0" err="1">
                <a:ea typeface="+mn-ea"/>
              </a:rPr>
              <a:t>the“</a:t>
            </a:r>
            <a:r>
              <a:rPr lang="en-US" altLang="zh-TW" sz="2400" b="1" dirty="0" err="1">
                <a:solidFill>
                  <a:schemeClr val="accent5">
                    <a:lumMod val="50000"/>
                  </a:schemeClr>
                </a:solidFill>
                <a:ea typeface="+mn-ea"/>
              </a:rPr>
              <a:t>authority</a:t>
            </a:r>
            <a:r>
              <a:rPr lang="en-US" altLang="zh-TW" sz="2400" dirty="0">
                <a:ea typeface="+mn-ea"/>
              </a:rPr>
              <a:t>” of the author, who becomes an </a:t>
            </a:r>
            <a:r>
              <a:rPr lang="en-US" altLang="zh-TW" sz="2400" dirty="0" err="1">
                <a:ea typeface="+mn-ea"/>
              </a:rPr>
              <a:t>artifical</a:t>
            </a:r>
            <a:r>
              <a:rPr lang="en-US" altLang="zh-TW" sz="2400" dirty="0">
                <a:ea typeface="+mn-ea"/>
              </a:rPr>
              <a:t> element together with the elements of the text.</a:t>
            </a:r>
          </a:p>
          <a:p>
            <a:pPr marL="640080" lvl="1" indent="-274320" eaLnBrk="1" fontAlgn="auto" hangingPunct="1">
              <a:lnSpc>
                <a:spcPct val="80000"/>
              </a:lnSpc>
              <a:spcAft>
                <a:spcPts val="0"/>
              </a:spcAft>
              <a:defRPr/>
            </a:pPr>
            <a:r>
              <a:rPr lang="en-US" altLang="zh-TW" sz="2400" b="1" dirty="0">
                <a:solidFill>
                  <a:schemeClr val="accent5">
                    <a:lumMod val="50000"/>
                  </a:schemeClr>
                </a:solidFill>
                <a:ea typeface="+mn-ea"/>
              </a:rPr>
              <a:t>Historiographic metafiction</a:t>
            </a:r>
            <a:r>
              <a:rPr lang="en-US" altLang="zh-TW" sz="2400" dirty="0">
                <a:ea typeface="+mn-ea"/>
              </a:rPr>
              <a:t> mixes </a:t>
            </a:r>
            <a:r>
              <a:rPr lang="en-US" altLang="zh-TW" sz="2400" dirty="0"/>
              <a:t>documented </a:t>
            </a:r>
            <a:r>
              <a:rPr lang="en-US" altLang="zh-TW" sz="2400" dirty="0">
                <a:ea typeface="+mn-ea"/>
              </a:rPr>
              <a:t>historical events and characters with totally invented events and characters, without distinguishing between them. It shows the artificiality not only of fiction, but also of historiography, because it is based on the same protocols of construction of plot, discourse, and their meanings.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1116013" y="765175"/>
            <a:ext cx="6964362" cy="1201738"/>
          </a:xfrm>
        </p:spPr>
        <p:txBody>
          <a:bodyPr/>
          <a:lstStyle/>
          <a:p>
            <a:pPr eaLnBrk="1" hangingPunct="1"/>
            <a:r>
              <a:rPr lang="it-IT" altLang="it-IT" sz="2800" dirty="0" err="1">
                <a:ea typeface="新細明體" pitchFamily="18" charset="-120"/>
              </a:rPr>
              <a:t>Postmodernism</a:t>
            </a:r>
            <a:r>
              <a:rPr lang="it-IT" altLang="it-IT" sz="2800" dirty="0">
                <a:ea typeface="新細明體" pitchFamily="18" charset="-120"/>
              </a:rPr>
              <a:t> vs. </a:t>
            </a:r>
            <a:r>
              <a:rPr lang="it-IT" altLang="it-IT" sz="2800" dirty="0" err="1">
                <a:ea typeface="新細明體" pitchFamily="18" charset="-120"/>
              </a:rPr>
              <a:t>Modernism</a:t>
            </a:r>
            <a:endParaRPr lang="it-IT" altLang="it-IT" sz="2800" dirty="0">
              <a:ea typeface="新細明體" pitchFamily="18" charset="-120"/>
            </a:endParaRPr>
          </a:p>
        </p:txBody>
      </p:sp>
      <p:sp>
        <p:nvSpPr>
          <p:cNvPr id="3" name="Segnaposto contenuto 2"/>
          <p:cNvSpPr>
            <a:spLocks noGrp="1"/>
          </p:cNvSpPr>
          <p:nvPr>
            <p:ph idx="1"/>
          </p:nvPr>
        </p:nvSpPr>
        <p:spPr>
          <a:xfrm>
            <a:off x="1463675" y="1928802"/>
            <a:ext cx="6196013" cy="3857651"/>
          </a:xfrm>
        </p:spPr>
        <p:txBody>
          <a:bodyPr rtlCol="0">
            <a:normAutofit lnSpcReduction="10000"/>
          </a:bodyPr>
          <a:lstStyle/>
          <a:p>
            <a:pPr marL="274320" indent="-274320" eaLnBrk="1" fontAlgn="auto" hangingPunct="1">
              <a:spcAft>
                <a:spcPts val="0"/>
              </a:spcAft>
              <a:defRPr/>
            </a:pPr>
            <a:r>
              <a:rPr lang="en-US" dirty="0">
                <a:ea typeface="+mn-ea"/>
              </a:rPr>
              <a:t>Modernism is, generally speaking, a </a:t>
            </a:r>
            <a:r>
              <a:rPr lang="en-US" b="1" i="1" dirty="0">
                <a:solidFill>
                  <a:schemeClr val="accent2">
                    <a:lumMod val="75000"/>
                  </a:schemeClr>
                </a:solidFill>
                <a:ea typeface="+mn-ea"/>
              </a:rPr>
              <a:t>reaction</a:t>
            </a:r>
            <a:r>
              <a:rPr lang="en-US" b="1" dirty="0">
                <a:solidFill>
                  <a:schemeClr val="accent2">
                    <a:lumMod val="75000"/>
                  </a:schemeClr>
                </a:solidFill>
                <a:ea typeface="+mn-ea"/>
              </a:rPr>
              <a:t> against modernity </a:t>
            </a:r>
            <a:r>
              <a:rPr lang="en-US" dirty="0">
                <a:ea typeface="+mn-ea"/>
              </a:rPr>
              <a:t>and its presumption of rationality, but in architecture it totally accepts rational logic, planning regular structures devoid of aesthetic eccentricities – see the Flatiron Building di New York (1903).</a:t>
            </a:r>
          </a:p>
          <a:p>
            <a:pPr marL="274320" indent="-274320" eaLnBrk="1" fontAlgn="auto" hangingPunct="1">
              <a:spcAft>
                <a:spcPts val="0"/>
              </a:spcAft>
              <a:defRPr/>
            </a:pPr>
            <a:r>
              <a:rPr lang="en-US" dirty="0">
                <a:ea typeface="+mn-ea"/>
              </a:rPr>
              <a:t>Architectural Postmodernism privileges </a:t>
            </a:r>
            <a:r>
              <a:rPr lang="en-US" b="1" dirty="0">
                <a:solidFill>
                  <a:schemeClr val="accent2">
                    <a:lumMod val="75000"/>
                  </a:schemeClr>
                </a:solidFill>
                <a:ea typeface="+mn-ea"/>
              </a:rPr>
              <a:t>“Baroque” contaminations of styles and forms</a:t>
            </a:r>
            <a:r>
              <a:rPr lang="en-US" dirty="0">
                <a:ea typeface="+mn-ea"/>
              </a:rPr>
              <a:t>, like in the </a:t>
            </a:r>
            <a:r>
              <a:rPr lang="en-US" dirty="0"/>
              <a:t>New Orleans </a:t>
            </a:r>
            <a:r>
              <a:rPr lang="en-US" dirty="0">
                <a:ea typeface="+mn-ea"/>
              </a:rPr>
              <a:t>Piazza </a:t>
            </a:r>
            <a:r>
              <a:rPr lang="en-US" dirty="0" err="1">
                <a:ea typeface="+mn-ea"/>
              </a:rPr>
              <a:t>d’Italia</a:t>
            </a:r>
            <a:r>
              <a:rPr lang="en-US" dirty="0">
                <a:ea typeface="+mn-ea"/>
              </a:rPr>
              <a:t> (1978).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95375" y="817563"/>
            <a:ext cx="6964363" cy="1039801"/>
          </a:xfrm>
        </p:spPr>
        <p:txBody>
          <a:bodyPr/>
          <a:lstStyle/>
          <a:p>
            <a:pPr eaLnBrk="1" hangingPunct="1"/>
            <a:r>
              <a:rPr lang="en-US" altLang="zh-TW" sz="3600" dirty="0"/>
              <a:t>Distortions of space and time</a:t>
            </a:r>
          </a:p>
        </p:txBody>
      </p:sp>
      <p:sp>
        <p:nvSpPr>
          <p:cNvPr id="24579" name="Rectangle 3"/>
          <p:cNvSpPr>
            <a:spLocks noGrp="1" noChangeArrowheads="1"/>
          </p:cNvSpPr>
          <p:nvPr>
            <p:ph idx="1"/>
          </p:nvPr>
        </p:nvSpPr>
        <p:spPr>
          <a:xfrm>
            <a:off x="1463675" y="1844675"/>
            <a:ext cx="6196013" cy="4032250"/>
          </a:xfrm>
        </p:spPr>
        <p:txBody>
          <a:bodyPr rtlCol="0">
            <a:normAutofit/>
          </a:bodyPr>
          <a:lstStyle/>
          <a:p>
            <a:pPr marL="274320" indent="-274320" eaLnBrk="1" fontAlgn="auto" hangingPunct="1">
              <a:spcAft>
                <a:spcPts val="0"/>
              </a:spcAft>
              <a:buFont typeface="Brush Script MT" pitchFamily="66" charset="0"/>
              <a:buNone/>
              <a:defRPr/>
            </a:pPr>
            <a:r>
              <a:rPr lang="en-US" altLang="zh-TW" sz="2800" dirty="0">
                <a:ea typeface="+mn-ea"/>
              </a:rPr>
              <a:t>Postmodernism brings to its most extreme consequences the rupture in the orders of time and space introduced by Modernism, but rather than translating it into the ironical but also tragic forms of Joyce or Eliot, it  uses it to promote a sort of “</a:t>
            </a:r>
            <a:r>
              <a:rPr lang="en-US" altLang="zh-TW" sz="2800" b="1" dirty="0">
                <a:solidFill>
                  <a:schemeClr val="accent5">
                    <a:lumMod val="50000"/>
                  </a:schemeClr>
                </a:solidFill>
                <a:ea typeface="+mn-ea"/>
              </a:rPr>
              <a:t>euphoric </a:t>
            </a:r>
            <a:r>
              <a:rPr lang="en-US" altLang="zh-TW" sz="2800" b="1" dirty="0" err="1">
                <a:solidFill>
                  <a:schemeClr val="accent5">
                    <a:lumMod val="50000"/>
                  </a:schemeClr>
                </a:solidFill>
                <a:ea typeface="+mn-ea"/>
              </a:rPr>
              <a:t>irresponsability</a:t>
            </a:r>
            <a:r>
              <a:rPr lang="en-US" altLang="zh-TW" sz="2800" dirty="0">
                <a:ea typeface="+mn-ea"/>
              </a:rPr>
              <a:t>” toward the “external” world</a:t>
            </a:r>
            <a:r>
              <a:rPr lang="en-US" altLang="zh-TW" sz="2800" i="1" dirty="0">
                <a:ea typeface="+mn-ea"/>
              </a:rPr>
              <a:t>.</a:t>
            </a:r>
          </a:p>
          <a:p>
            <a:pPr marL="274320" indent="-274320" eaLnBrk="1" fontAlgn="auto" hangingPunct="1">
              <a:spcAft>
                <a:spcPts val="0"/>
              </a:spcAft>
              <a:defRPr/>
            </a:pPr>
            <a:endParaRPr lang="it-IT" altLang="zh-TW" sz="2800" dirty="0">
              <a:ea typeface="+mn-ea"/>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02D1C-B6C9-542F-ADDD-8CCEC3D0ED1F}"/>
              </a:ext>
            </a:extLst>
          </p:cNvPr>
          <p:cNvSpPr>
            <a:spLocks noGrp="1"/>
          </p:cNvSpPr>
          <p:nvPr>
            <p:ph type="title"/>
          </p:nvPr>
        </p:nvSpPr>
        <p:spPr/>
        <p:txBody>
          <a:bodyPr/>
          <a:lstStyle/>
          <a:p>
            <a:r>
              <a:rPr lang="it-IT" dirty="0"/>
              <a:t>Nostalgia for the </a:t>
            </a:r>
            <a:r>
              <a:rPr lang="it-IT" dirty="0" err="1"/>
              <a:t>Past</a:t>
            </a:r>
            <a:endParaRPr lang="it-IT" dirty="0"/>
          </a:p>
        </p:txBody>
      </p:sp>
      <p:sp>
        <p:nvSpPr>
          <p:cNvPr id="3" name="Segnaposto contenuto 2">
            <a:extLst>
              <a:ext uri="{FF2B5EF4-FFF2-40B4-BE49-F238E27FC236}">
                <a16:creationId xmlns:a16="http://schemas.microsoft.com/office/drawing/2014/main" id="{3C024B47-A880-268D-84BC-3311B95FA9DF}"/>
              </a:ext>
            </a:extLst>
          </p:cNvPr>
          <p:cNvSpPr>
            <a:spLocks noGrp="1"/>
          </p:cNvSpPr>
          <p:nvPr>
            <p:ph idx="1"/>
          </p:nvPr>
        </p:nvSpPr>
        <p:spPr>
          <a:xfrm>
            <a:off x="827584" y="1844825"/>
            <a:ext cx="7232153" cy="4104456"/>
          </a:xfrm>
        </p:spPr>
        <p:txBody>
          <a:bodyPr/>
          <a:lstStyle/>
          <a:p>
            <a:pPr marL="0" indent="0">
              <a:buNone/>
            </a:pPr>
            <a:r>
              <a:rPr lang="en-US" sz="2000" dirty="0"/>
              <a:t>Left without a distinct or unifying “movement,” either in music or literature or the visual arts, Postmodernism was mostly a </a:t>
            </a:r>
            <a:r>
              <a:rPr lang="en-US" sz="2000" b="1" dirty="0">
                <a:solidFill>
                  <a:schemeClr val="accent5">
                    <a:lumMod val="50000"/>
                  </a:schemeClr>
                </a:solidFill>
              </a:rPr>
              <a:t>non-style</a:t>
            </a:r>
            <a:r>
              <a:rPr lang="en-US" sz="2000" dirty="0"/>
              <a:t>, even if it had a number of identifiable characteristics. Postmodern art appropriated plurality through the realm of quotation in the new situation of historicism which gives access to all styles, all of which are of equal validity → instead of projecting, however awkwardly, toward the future by anchoring itself to the past like Modernism did, Postmodernism revels in </a:t>
            </a:r>
            <a:r>
              <a:rPr lang="en-US" sz="2000" b="1" dirty="0">
                <a:solidFill>
                  <a:schemeClr val="accent5">
                    <a:lumMod val="50000"/>
                  </a:schemeClr>
                </a:solidFill>
              </a:rPr>
              <a:t>repeating and celebrating the past as such</a:t>
            </a:r>
            <a:r>
              <a:rPr lang="en-US" sz="2000" dirty="0"/>
              <a:t>, often blatantly imitating and exaggerating some of its features, “citing” them out of context – something similar to what Mannerism did after the High Renaissance. Postmodern literary, artistic and audio-visual works often show what might be called a “nostalgia for the past.”</a:t>
            </a:r>
            <a:endParaRPr lang="it-IT" sz="2000" dirty="0"/>
          </a:p>
        </p:txBody>
      </p:sp>
    </p:spTree>
    <p:extLst>
      <p:ext uri="{BB962C8B-B14F-4D97-AF65-F5344CB8AC3E}">
        <p14:creationId xmlns:p14="http://schemas.microsoft.com/office/powerpoint/2010/main" val="3340143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8A64E-C6A5-5694-3BE6-58B6A95AF75D}"/>
              </a:ext>
            </a:extLst>
          </p:cNvPr>
          <p:cNvSpPr>
            <a:spLocks noGrp="1"/>
          </p:cNvSpPr>
          <p:nvPr>
            <p:ph type="title"/>
          </p:nvPr>
        </p:nvSpPr>
        <p:spPr/>
        <p:txBody>
          <a:bodyPr/>
          <a:lstStyle/>
          <a:p>
            <a:r>
              <a:rPr lang="it-IT" dirty="0" err="1"/>
              <a:t>Forward</a:t>
            </a:r>
            <a:r>
              <a:rPr lang="it-IT" dirty="0"/>
              <a:t> to the </a:t>
            </a:r>
            <a:r>
              <a:rPr lang="it-IT" dirty="0" err="1"/>
              <a:t>past</a:t>
            </a:r>
            <a:endParaRPr lang="it-IT" dirty="0"/>
          </a:p>
        </p:txBody>
      </p:sp>
      <p:sp>
        <p:nvSpPr>
          <p:cNvPr id="3" name="Segnaposto contenuto 2">
            <a:extLst>
              <a:ext uri="{FF2B5EF4-FFF2-40B4-BE49-F238E27FC236}">
                <a16:creationId xmlns:a16="http://schemas.microsoft.com/office/drawing/2014/main" id="{82DE309C-543A-4A9B-CA96-65C9F2443B59}"/>
              </a:ext>
            </a:extLst>
          </p:cNvPr>
          <p:cNvSpPr>
            <a:spLocks noGrp="1"/>
          </p:cNvSpPr>
          <p:nvPr>
            <p:ph idx="1"/>
          </p:nvPr>
        </p:nvSpPr>
        <p:spPr>
          <a:xfrm>
            <a:off x="971600" y="2019301"/>
            <a:ext cx="7200799" cy="4021136"/>
          </a:xfrm>
        </p:spPr>
        <p:txBody>
          <a:bodyPr/>
          <a:lstStyle/>
          <a:p>
            <a:pPr marL="0" indent="0">
              <a:buNone/>
            </a:pPr>
            <a:r>
              <a:rPr lang="en-US" sz="3200"/>
              <a:t>But postmodern </a:t>
            </a:r>
            <a:r>
              <a:rPr lang="en-US" sz="3200" dirty="0"/>
              <a:t>novels like </a:t>
            </a:r>
            <a:r>
              <a:rPr lang="en-US" sz="3200" i="1" dirty="0"/>
              <a:t>The Man in the High Castle</a:t>
            </a:r>
            <a:r>
              <a:rPr lang="en-US" sz="3200" dirty="0"/>
              <a:t>, </a:t>
            </a:r>
            <a:r>
              <a:rPr lang="en-US" sz="3200" i="1" dirty="0"/>
              <a:t>The Handmaid’s Tale</a:t>
            </a:r>
            <a:r>
              <a:rPr lang="en-US" sz="3200" dirty="0"/>
              <a:t> and </a:t>
            </a:r>
            <a:r>
              <a:rPr lang="en-US" sz="3200" i="1" dirty="0"/>
              <a:t>The Underground Railroad </a:t>
            </a:r>
            <a:r>
              <a:rPr lang="en-US" sz="3200" dirty="0"/>
              <a:t>may also go back to the past in order to make readers more aware of how the past is not really “passed,” and it is instead still active in the present and possibly determining the future.</a:t>
            </a:r>
          </a:p>
          <a:p>
            <a:pPr marL="0" indent="0">
              <a:buNone/>
            </a:pPr>
            <a:endParaRPr lang="en-US" dirty="0"/>
          </a:p>
        </p:txBody>
      </p:sp>
    </p:spTree>
    <p:extLst>
      <p:ext uri="{BB962C8B-B14F-4D97-AF65-F5344CB8AC3E}">
        <p14:creationId xmlns:p14="http://schemas.microsoft.com/office/powerpoint/2010/main" val="81624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C:\Users\Utente\Documents\Valerio\UniMC - 2018-19\UniMC - 2018-19 - Letteratura &amp; cultura angloamericana 1\Materiali\Flatiron Building - New York.jpg"/>
          <p:cNvPicPr>
            <a:picLocks noChangeAspect="1" noChangeArrowheads="1"/>
          </p:cNvPicPr>
          <p:nvPr/>
        </p:nvPicPr>
        <p:blipFill>
          <a:blip r:embed="rId2"/>
          <a:srcRect/>
          <a:stretch>
            <a:fillRect/>
          </a:stretch>
        </p:blipFill>
        <p:spPr bwMode="auto">
          <a:xfrm>
            <a:off x="1061095" y="1357298"/>
            <a:ext cx="2799075" cy="3643338"/>
          </a:xfrm>
          <a:prstGeom prst="rect">
            <a:avLst/>
          </a:prstGeom>
          <a:noFill/>
          <a:ln w="9525">
            <a:noFill/>
            <a:miter lim="800000"/>
            <a:headEnd/>
            <a:tailEnd/>
          </a:ln>
        </p:spPr>
      </p:pic>
      <p:pic>
        <p:nvPicPr>
          <p:cNvPr id="6" name="Picture 2" descr="C:\Users\Utente\Documents\Valerio\UniMC - 2018-19\UniMC - 2018-19 - Letteratura &amp; cultura angloamericana 1\Materiali\Piazza Italia - New Orleans.jpg"/>
          <p:cNvPicPr>
            <a:picLocks noGrp="1" noChangeAspect="1" noChangeArrowheads="1"/>
          </p:cNvPicPr>
          <p:nvPr>
            <p:ph idx="1"/>
          </p:nvPr>
        </p:nvPicPr>
        <p:blipFill>
          <a:blip r:embed="rId3"/>
          <a:srcRect/>
          <a:stretch>
            <a:fillRect/>
          </a:stretch>
        </p:blipFill>
        <p:spPr>
          <a:xfrm>
            <a:off x="4063816" y="2000240"/>
            <a:ext cx="4383696" cy="257176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375" y="817563"/>
            <a:ext cx="6964363" cy="825487"/>
          </a:xfrm>
        </p:spPr>
        <p:txBody>
          <a:bodyPr rtlCol="0">
            <a:normAutofit/>
          </a:bodyPr>
          <a:lstStyle/>
          <a:p>
            <a:pPr eaLnBrk="1" fontAlgn="auto" hangingPunct="1">
              <a:spcAft>
                <a:spcPts val="0"/>
              </a:spcAft>
              <a:defRPr/>
            </a:pPr>
            <a:r>
              <a:rPr lang="it-IT" dirty="0" err="1"/>
              <a:t>Epistemology</a:t>
            </a:r>
            <a:r>
              <a:rPr lang="it-IT" dirty="0"/>
              <a:t> vs </a:t>
            </a:r>
            <a:r>
              <a:rPr lang="it-IT" dirty="0" err="1"/>
              <a:t>Ontology</a:t>
            </a:r>
            <a:endParaRPr lang="it-IT" dirty="0"/>
          </a:p>
        </p:txBody>
      </p:sp>
      <p:sp>
        <p:nvSpPr>
          <p:cNvPr id="3" name="Segnaposto contenuto 2"/>
          <p:cNvSpPr>
            <a:spLocks noGrp="1"/>
          </p:cNvSpPr>
          <p:nvPr>
            <p:ph idx="1"/>
          </p:nvPr>
        </p:nvSpPr>
        <p:spPr>
          <a:xfrm>
            <a:off x="1463675" y="1571612"/>
            <a:ext cx="6196013" cy="4643470"/>
          </a:xfrm>
        </p:spPr>
        <p:txBody>
          <a:bodyPr rtlCol="0">
            <a:noAutofit/>
          </a:bodyPr>
          <a:lstStyle/>
          <a:p>
            <a:pPr marL="274320" indent="-274320" eaLnBrk="1" fontAlgn="auto" hangingPunct="1">
              <a:spcAft>
                <a:spcPts val="0"/>
              </a:spcAft>
              <a:defRPr/>
            </a:pPr>
            <a:r>
              <a:rPr lang="en-US" sz="1700" dirty="0">
                <a:ea typeface="+mn-ea"/>
              </a:rPr>
              <a:t>In more general terms, the main difference between Modernism and Postmodernism is a matter of </a:t>
            </a:r>
            <a:r>
              <a:rPr lang="en-US" sz="1700" b="1" i="1" dirty="0">
                <a:solidFill>
                  <a:schemeClr val="accent2">
                    <a:lumMod val="75000"/>
                  </a:schemeClr>
                </a:solidFill>
                <a:ea typeface="+mn-ea"/>
              </a:rPr>
              <a:t>approach</a:t>
            </a:r>
            <a:r>
              <a:rPr lang="en-US" sz="1700" dirty="0">
                <a:ea typeface="+mn-ea"/>
              </a:rPr>
              <a:t> and </a:t>
            </a:r>
            <a:r>
              <a:rPr lang="en-US" sz="1700" b="1" i="1" dirty="0">
                <a:solidFill>
                  <a:schemeClr val="accent2">
                    <a:lumMod val="75000"/>
                  </a:schemeClr>
                </a:solidFill>
                <a:ea typeface="+mn-ea"/>
              </a:rPr>
              <a:t>attitude</a:t>
            </a:r>
            <a:r>
              <a:rPr lang="en-US" sz="1700" dirty="0">
                <a:ea typeface="+mn-ea"/>
              </a:rPr>
              <a:t>, rather than of aesthetics and style</a:t>
            </a:r>
            <a:r>
              <a:rPr lang="en-US" sz="1700" b="1" dirty="0">
                <a:ea typeface="+mn-ea"/>
              </a:rPr>
              <a:t> </a:t>
            </a:r>
            <a:r>
              <a:rPr lang="en-US" sz="1700" dirty="0">
                <a:ea typeface="+mn-ea"/>
              </a:rPr>
              <a:t>(Modernist experimentations are not different </a:t>
            </a:r>
            <a:r>
              <a:rPr lang="en-US" sz="1700" i="1" dirty="0">
                <a:ea typeface="+mn-ea"/>
              </a:rPr>
              <a:t>per se </a:t>
            </a:r>
            <a:r>
              <a:rPr lang="en-US" sz="1700" dirty="0">
                <a:ea typeface="+mn-ea"/>
              </a:rPr>
              <a:t>from those of Postmodernism).</a:t>
            </a:r>
            <a:endParaRPr lang="en-US" sz="1700" i="1" dirty="0">
              <a:ea typeface="+mn-ea"/>
            </a:endParaRPr>
          </a:p>
          <a:p>
            <a:pPr marL="274320" indent="-274320" eaLnBrk="1" fontAlgn="auto" hangingPunct="1">
              <a:spcAft>
                <a:spcPts val="0"/>
              </a:spcAft>
              <a:defRPr/>
            </a:pPr>
            <a:r>
              <a:rPr lang="en-US" sz="1700" dirty="0">
                <a:ea typeface="+mn-ea"/>
              </a:rPr>
              <a:t>Modernism: emphasis on the </a:t>
            </a:r>
            <a:r>
              <a:rPr lang="en-US" sz="1700" b="1" i="1" dirty="0">
                <a:solidFill>
                  <a:schemeClr val="accent2">
                    <a:lumMod val="75000"/>
                  </a:schemeClr>
                </a:solidFill>
                <a:ea typeface="+mn-ea"/>
              </a:rPr>
              <a:t>subjective </a:t>
            </a:r>
            <a:r>
              <a:rPr lang="en-US" sz="1700" b="1" dirty="0">
                <a:solidFill>
                  <a:schemeClr val="accent2">
                    <a:lumMod val="75000"/>
                  </a:schemeClr>
                </a:solidFill>
                <a:ea typeface="+mn-ea"/>
              </a:rPr>
              <a:t>dimension</a:t>
            </a:r>
            <a:r>
              <a:rPr lang="en-US" sz="1700" dirty="0">
                <a:solidFill>
                  <a:schemeClr val="accent2">
                    <a:lumMod val="75000"/>
                  </a:schemeClr>
                </a:solidFill>
                <a:ea typeface="+mn-ea"/>
              </a:rPr>
              <a:t> </a:t>
            </a:r>
            <a:r>
              <a:rPr lang="en-US" sz="1700" dirty="0">
                <a:ea typeface="+mn-ea"/>
              </a:rPr>
              <a:t>of the </a:t>
            </a:r>
            <a:r>
              <a:rPr lang="en-US" sz="1700" b="1" dirty="0">
                <a:solidFill>
                  <a:schemeClr val="accent2">
                    <a:lumMod val="75000"/>
                  </a:schemeClr>
                </a:solidFill>
                <a:ea typeface="+mn-ea"/>
              </a:rPr>
              <a:t>perception</a:t>
            </a:r>
            <a:r>
              <a:rPr lang="en-US" sz="1700" b="1" dirty="0">
                <a:ea typeface="+mn-ea"/>
              </a:rPr>
              <a:t> </a:t>
            </a:r>
            <a:r>
              <a:rPr lang="en-US" sz="1700" dirty="0">
                <a:ea typeface="+mn-ea"/>
              </a:rPr>
              <a:t>of an incomprehensible reality whose existence nonetheless is never questioned </a:t>
            </a:r>
            <a:r>
              <a:rPr lang="en-US" sz="1700" dirty="0">
                <a:latin typeface="Calibri"/>
                <a:ea typeface="+mn-ea"/>
                <a:cs typeface="Calibri"/>
              </a:rPr>
              <a:t>→</a:t>
            </a:r>
            <a:r>
              <a:rPr lang="en-US" sz="1700" dirty="0">
                <a:ea typeface="+mn-ea"/>
              </a:rPr>
              <a:t> </a:t>
            </a:r>
            <a:r>
              <a:rPr lang="en-US" sz="1700" b="1" dirty="0">
                <a:solidFill>
                  <a:schemeClr val="accent2">
                    <a:lumMod val="75000"/>
                  </a:schemeClr>
                </a:solidFill>
                <a:ea typeface="+mn-ea"/>
              </a:rPr>
              <a:t>epistemological doubt</a:t>
            </a:r>
            <a:r>
              <a:rPr lang="en-US" sz="1700" dirty="0">
                <a:ea typeface="+mn-ea"/>
              </a:rPr>
              <a:t>: how can one find some meaning </a:t>
            </a:r>
            <a:r>
              <a:rPr lang="it-IT" sz="1700" dirty="0">
                <a:ea typeface="+mn-ea"/>
              </a:rPr>
              <a:t>in “</a:t>
            </a:r>
            <a:r>
              <a:rPr lang="en-US" sz="1700" dirty="0"/>
              <a:t>the immense panorama of futility and anarchy which is contemporary history” (T.S. Eliot</a:t>
            </a:r>
            <a:r>
              <a:rPr lang="it-IT" sz="1700" dirty="0">
                <a:ea typeface="+mn-ea"/>
              </a:rPr>
              <a:t>).</a:t>
            </a:r>
          </a:p>
          <a:p>
            <a:pPr marL="274320" indent="-274320" eaLnBrk="1" fontAlgn="auto" hangingPunct="1">
              <a:spcAft>
                <a:spcPts val="0"/>
              </a:spcAft>
              <a:defRPr/>
            </a:pPr>
            <a:r>
              <a:rPr lang="en-US" sz="1700" dirty="0">
                <a:ea typeface="+mn-ea"/>
              </a:rPr>
              <a:t>Postmodernism: questioning of both the </a:t>
            </a:r>
            <a:r>
              <a:rPr lang="en-US" sz="1700" b="1" i="1" dirty="0">
                <a:solidFill>
                  <a:schemeClr val="accent2">
                    <a:lumMod val="75000"/>
                  </a:schemeClr>
                </a:solidFill>
                <a:ea typeface="+mn-ea"/>
              </a:rPr>
              <a:t>subject</a:t>
            </a:r>
            <a:r>
              <a:rPr lang="en-US" sz="1700" b="1" i="1" dirty="0">
                <a:ea typeface="+mn-ea"/>
              </a:rPr>
              <a:t> </a:t>
            </a:r>
            <a:r>
              <a:rPr lang="en-US" sz="1700" dirty="0">
                <a:ea typeface="+mn-ea"/>
              </a:rPr>
              <a:t>and of </a:t>
            </a:r>
            <a:r>
              <a:rPr lang="en-US" sz="1700" b="1" dirty="0">
                <a:solidFill>
                  <a:schemeClr val="accent2">
                    <a:lumMod val="75000"/>
                  </a:schemeClr>
                </a:solidFill>
                <a:ea typeface="+mn-ea"/>
              </a:rPr>
              <a:t>reality</a:t>
            </a:r>
            <a:r>
              <a:rPr lang="en-US" sz="1700" dirty="0">
                <a:ea typeface="+mn-ea"/>
              </a:rPr>
              <a:t> itself, because they are both artificial constructs </a:t>
            </a:r>
            <a:r>
              <a:rPr lang="en-US" sz="1700" dirty="0">
                <a:latin typeface="Calibri"/>
                <a:ea typeface="+mn-ea"/>
                <a:cs typeface="Calibri"/>
              </a:rPr>
              <a:t>→</a:t>
            </a:r>
            <a:r>
              <a:rPr lang="en-US" sz="1700" dirty="0">
                <a:ea typeface="+mn-ea"/>
              </a:rPr>
              <a:t> </a:t>
            </a:r>
            <a:r>
              <a:rPr lang="en-US" sz="1700" b="1" dirty="0">
                <a:solidFill>
                  <a:schemeClr val="accent2">
                    <a:lumMod val="75000"/>
                  </a:schemeClr>
                </a:solidFill>
                <a:ea typeface="+mn-ea"/>
              </a:rPr>
              <a:t>ontological doubt </a:t>
            </a:r>
            <a:r>
              <a:rPr lang="en-US" sz="1700" dirty="0">
                <a:ea typeface="+mn-ea"/>
              </a:rPr>
              <a:t>– any attempt to make “order” and find some meaning is inherently “false,” because the only existing reality is that of the empire of signs relating only to one another, and not to something external (paradox of the dictionary, where every lexical item can only refer to other lexical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a:srcRect/>
          <a:stretch>
            <a:fillRect/>
          </a:stretch>
        </p:blipFill>
        <p:spPr>
          <a:xfrm>
            <a:off x="1248568" y="936625"/>
            <a:ext cx="6646863" cy="49847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1095375" y="817563"/>
            <a:ext cx="6964363" cy="754062"/>
          </a:xfrm>
        </p:spPr>
        <p:txBody>
          <a:bodyPr/>
          <a:lstStyle/>
          <a:p>
            <a:r>
              <a:rPr lang="it-IT" dirty="0" err="1">
                <a:ea typeface="新細明體" pitchFamily="18" charset="-120"/>
              </a:rPr>
              <a:t>After</a:t>
            </a:r>
            <a:r>
              <a:rPr lang="it-IT" dirty="0">
                <a:ea typeface="新細明體" pitchFamily="18" charset="-120"/>
              </a:rPr>
              <a:t> the </a:t>
            </a:r>
            <a:r>
              <a:rPr lang="it-IT" dirty="0" err="1">
                <a:ea typeface="新細明體" pitchFamily="18" charset="-120"/>
              </a:rPr>
              <a:t>Holocaust</a:t>
            </a:r>
            <a:r>
              <a:rPr lang="it-IT" dirty="0">
                <a:ea typeface="新細明體" pitchFamily="18" charset="-120"/>
              </a:rPr>
              <a:t>(s)</a:t>
            </a:r>
          </a:p>
        </p:txBody>
      </p:sp>
      <p:sp>
        <p:nvSpPr>
          <p:cNvPr id="15363" name="Segnaposto contenuto 4"/>
          <p:cNvSpPr>
            <a:spLocks noGrp="1"/>
          </p:cNvSpPr>
          <p:nvPr>
            <p:ph idx="1"/>
          </p:nvPr>
        </p:nvSpPr>
        <p:spPr>
          <a:xfrm>
            <a:off x="1463675" y="1643050"/>
            <a:ext cx="6196013" cy="4357700"/>
          </a:xfrm>
        </p:spPr>
        <p:txBody>
          <a:bodyPr/>
          <a:lstStyle/>
          <a:p>
            <a:pPr>
              <a:buFont typeface="Brush Script MT" pitchFamily="66" charset="0"/>
              <a:buNone/>
            </a:pPr>
            <a:r>
              <a:rPr lang="en-US" sz="2800" dirty="0"/>
              <a:t>World War I: inauguration of the crisis of Western modernity (and of the Modernist reaction)</a:t>
            </a:r>
          </a:p>
          <a:p>
            <a:pPr>
              <a:buNone/>
            </a:pPr>
            <a:r>
              <a:rPr lang="en-US" sz="2800" dirty="0"/>
              <a:t>World War II: </a:t>
            </a:r>
            <a:r>
              <a:rPr lang="en-US" sz="2800" b="1" dirty="0">
                <a:solidFill>
                  <a:schemeClr val="accent2">
                    <a:lumMod val="75000"/>
                  </a:schemeClr>
                </a:solidFill>
              </a:rPr>
              <a:t>global cultural shock</a:t>
            </a:r>
            <a:r>
              <a:rPr lang="en-US" sz="2800" dirty="0"/>
              <a:t>, because the possibility of an ultimate apocalypse becomes clear and present with the </a:t>
            </a:r>
            <a:r>
              <a:rPr lang="en-US" sz="2800" b="1" dirty="0">
                <a:solidFill>
                  <a:schemeClr val="accent2">
                    <a:lumMod val="75000"/>
                  </a:schemeClr>
                </a:solidFill>
              </a:rPr>
              <a:t>Holocaust</a:t>
            </a:r>
            <a:r>
              <a:rPr lang="en-US" sz="2800" b="1" dirty="0"/>
              <a:t> </a:t>
            </a:r>
            <a:r>
              <a:rPr lang="en-US" sz="2800" dirty="0"/>
              <a:t>of millions of Jew and members of “inferior” groups, and the atomic bombings of </a:t>
            </a:r>
            <a:r>
              <a:rPr lang="en-US" sz="2800" b="1" dirty="0">
                <a:solidFill>
                  <a:schemeClr val="accent2">
                    <a:lumMod val="75000"/>
                  </a:schemeClr>
                </a:solidFill>
              </a:rPr>
              <a:t>Hiroshima</a:t>
            </a:r>
            <a:r>
              <a:rPr lang="en-US" sz="2800" b="1" dirty="0"/>
              <a:t> </a:t>
            </a:r>
            <a:r>
              <a:rPr lang="en-US" sz="2800" dirty="0"/>
              <a:t>and</a:t>
            </a:r>
            <a:r>
              <a:rPr lang="en-US" sz="2800" b="1" dirty="0"/>
              <a:t> </a:t>
            </a:r>
            <a:r>
              <a:rPr lang="en-US" sz="2800" b="1" dirty="0">
                <a:solidFill>
                  <a:schemeClr val="accent2">
                    <a:lumMod val="75000"/>
                  </a:schemeClr>
                </a:solidFill>
              </a:rPr>
              <a:t>Nagasaki</a:t>
            </a:r>
            <a:r>
              <a:rPr lang="en-US"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C:\Users\Utente\Downloads\01_lede.jpg"/>
          <p:cNvPicPr>
            <a:picLocks noGrp="1" noChangeAspect="1" noChangeArrowheads="1"/>
          </p:cNvPicPr>
          <p:nvPr>
            <p:ph idx="1"/>
          </p:nvPr>
        </p:nvPicPr>
        <p:blipFill>
          <a:blip r:embed="rId2"/>
          <a:srcRect/>
          <a:stretch>
            <a:fillRect/>
          </a:stretch>
        </p:blipFill>
        <p:spPr>
          <a:xfrm>
            <a:off x="857250" y="2214563"/>
            <a:ext cx="4251325" cy="2395537"/>
          </a:xfrm>
          <a:noFill/>
        </p:spPr>
      </p:pic>
      <p:pic>
        <p:nvPicPr>
          <p:cNvPr id="16388" name="Picture 2" descr="C:\Users\Utente\Downloads\Mass_Grave_3_at_Bergen-Belsen_concentration_camp.jpg"/>
          <p:cNvPicPr>
            <a:picLocks noChangeAspect="1" noChangeArrowheads="1"/>
          </p:cNvPicPr>
          <p:nvPr/>
        </p:nvPicPr>
        <p:blipFill>
          <a:blip r:embed="rId3"/>
          <a:srcRect/>
          <a:stretch>
            <a:fillRect/>
          </a:stretch>
        </p:blipFill>
        <p:spPr bwMode="auto">
          <a:xfrm>
            <a:off x="5000625" y="1214438"/>
            <a:ext cx="3238500" cy="3971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1095375" y="817563"/>
            <a:ext cx="6964363" cy="754062"/>
          </a:xfrm>
        </p:spPr>
        <p:txBody>
          <a:bodyPr/>
          <a:lstStyle/>
          <a:p>
            <a:r>
              <a:rPr lang="it-IT" dirty="0" err="1">
                <a:ea typeface="新細明體" pitchFamily="18" charset="-120"/>
              </a:rPr>
              <a:t>Postmodern</a:t>
            </a:r>
            <a:r>
              <a:rPr lang="it-IT" dirty="0">
                <a:ea typeface="新細明體" pitchFamily="18" charset="-120"/>
              </a:rPr>
              <a:t> Trauma </a:t>
            </a:r>
          </a:p>
        </p:txBody>
      </p:sp>
      <p:sp>
        <p:nvSpPr>
          <p:cNvPr id="17411" name="Segnaposto contenuto 2"/>
          <p:cNvSpPr>
            <a:spLocks noGrp="1"/>
          </p:cNvSpPr>
          <p:nvPr>
            <p:ph idx="1"/>
          </p:nvPr>
        </p:nvSpPr>
        <p:spPr>
          <a:xfrm>
            <a:off x="1143000" y="1785926"/>
            <a:ext cx="7000875" cy="4214824"/>
          </a:xfrm>
        </p:spPr>
        <p:txBody>
          <a:bodyPr/>
          <a:lstStyle/>
          <a:p>
            <a:pPr>
              <a:buFont typeface="Brush Script MT" pitchFamily="66" charset="0"/>
              <a:buNone/>
            </a:pPr>
            <a:r>
              <a:rPr lang="en-US" dirty="0"/>
              <a:t>Postmodernism is the reaction to this collective trauma– it tries to elaborate it by substituting it with totally fictive creations that avoid to deal with the </a:t>
            </a:r>
            <a:r>
              <a:rPr lang="en-US" b="1" dirty="0">
                <a:solidFill>
                  <a:schemeClr val="accent2">
                    <a:lumMod val="75000"/>
                  </a:schemeClr>
                </a:solidFill>
              </a:rPr>
              <a:t>“Real,” </a:t>
            </a:r>
            <a:r>
              <a:rPr lang="en-US" dirty="0"/>
              <a:t>because the Real is unbearable, and therefore erased from the plan of existence.</a:t>
            </a:r>
          </a:p>
          <a:p>
            <a:pPr>
              <a:buNone/>
            </a:pPr>
            <a:r>
              <a:rPr lang="en-US" dirty="0"/>
              <a:t>Modernism: Real = object of a never-ending quest (even if doomed to fail) of some “deep” meaning vs. Postmodernism: “</a:t>
            </a:r>
            <a:r>
              <a:rPr lang="en-US" b="1" dirty="0" err="1">
                <a:solidFill>
                  <a:schemeClr val="accent2">
                    <a:lumMod val="75000"/>
                  </a:schemeClr>
                </a:solidFill>
              </a:rPr>
              <a:t>surreality</a:t>
            </a:r>
            <a:r>
              <a:rPr lang="en-US" dirty="0"/>
              <a:t>” made of </a:t>
            </a:r>
            <a:r>
              <a:rPr lang="en-US" b="1" dirty="0">
                <a:solidFill>
                  <a:schemeClr val="accent2">
                    <a:lumMod val="75000"/>
                  </a:schemeClr>
                </a:solidFill>
              </a:rPr>
              <a:t>reflecting surfaces</a:t>
            </a:r>
            <a:r>
              <a:rPr lang="en-US" dirty="0"/>
              <a:t>, that do not mirror “reality,” but other mirrors </a:t>
            </a:r>
            <a:r>
              <a:rPr lang="en-US" dirty="0">
                <a:cs typeface="Calibri"/>
              </a:rPr>
              <a:t>→ triumph of </a:t>
            </a:r>
            <a:r>
              <a:rPr lang="en-US" b="1" dirty="0">
                <a:solidFill>
                  <a:schemeClr val="accent2">
                    <a:lumMod val="75000"/>
                  </a:schemeClr>
                </a:solidFill>
                <a:cs typeface="Calibri"/>
              </a:rPr>
              <a:t>self-referentiality</a:t>
            </a:r>
            <a:r>
              <a:rPr lang="en-US" dirty="0">
                <a:cs typeface="Calibri"/>
              </a:rPr>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1355</TotalTime>
  <Words>2153</Words>
  <Application>Microsoft Office PowerPoint</Application>
  <PresentationFormat>Presentazione su schermo (4:3)</PresentationFormat>
  <Paragraphs>64</Paragraphs>
  <Slides>32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32</vt:i4>
      </vt:variant>
    </vt:vector>
  </HeadingPairs>
  <TitlesOfParts>
    <vt:vector size="40" baseType="lpstr">
      <vt:lpstr>Arial</vt:lpstr>
      <vt:lpstr>Brush Script MT</vt:lpstr>
      <vt:lpstr>Calibri</vt:lpstr>
      <vt:lpstr>Comic Sans MS</vt:lpstr>
      <vt:lpstr>Constantia</vt:lpstr>
      <vt:lpstr>Franklin Gothic Book</vt:lpstr>
      <vt:lpstr>Rage Italic</vt:lpstr>
      <vt:lpstr>Puntina da disegno</vt:lpstr>
      <vt:lpstr>Pastmodernism</vt:lpstr>
      <vt:lpstr>What Is Postmodernism</vt:lpstr>
      <vt:lpstr>Postmodernism vs. Modernism</vt:lpstr>
      <vt:lpstr>Presentazione standard di PowerPoint</vt:lpstr>
      <vt:lpstr>Epistemology vs Ontology</vt:lpstr>
      <vt:lpstr>Presentazione standard di PowerPoint</vt:lpstr>
      <vt:lpstr>After the Holocaust(s)</vt:lpstr>
      <vt:lpstr>Presentazione standard di PowerPoint</vt:lpstr>
      <vt:lpstr>Postmodern Trauma </vt:lpstr>
      <vt:lpstr>Bonaventure Hotel (Los Angeles) and Ambassador Grill at One United Nations Plaza (New York)</vt:lpstr>
      <vt:lpstr>Flight from Reality</vt:lpstr>
      <vt:lpstr>Presentazione standard di PowerPoint</vt:lpstr>
      <vt:lpstr>Presentazione standard di PowerPoint</vt:lpstr>
      <vt:lpstr>A Suburban Utopia (or Dystopia?)</vt:lpstr>
      <vt:lpstr>Presentazione standard di PowerPoint</vt:lpstr>
      <vt:lpstr>“Tranquilized” America</vt:lpstr>
      <vt:lpstr>The Cold War</vt:lpstr>
      <vt:lpstr>Presentazione standard di PowerPoint</vt:lpstr>
      <vt:lpstr>The (Brief) Kennedy Era</vt:lpstr>
      <vt:lpstr>Presentazione standard di PowerPoint</vt:lpstr>
      <vt:lpstr>The Civil Rights Movement</vt:lpstr>
      <vt:lpstr>Presentazione standard di PowerPoint</vt:lpstr>
      <vt:lpstr>The Vietnam War</vt:lpstr>
      <vt:lpstr>Presentazione standard di PowerPoint</vt:lpstr>
      <vt:lpstr>The Peace and Hippie Movements</vt:lpstr>
      <vt:lpstr>Presentazione standard di PowerPoint</vt:lpstr>
      <vt:lpstr>Postmodern literature</vt:lpstr>
      <vt:lpstr>Postmodern pastiche</vt:lpstr>
      <vt:lpstr>Metafiction</vt:lpstr>
      <vt:lpstr>Distortions of space and time</vt:lpstr>
      <vt:lpstr>Nostalgia for the Past</vt:lpstr>
      <vt:lpstr>Forward to the past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Post-modernism</dc:title>
  <dc:creator>ttms</dc:creator>
  <cp:lastModifiedBy>valerio.deangelis@unimc.it</cp:lastModifiedBy>
  <cp:revision>184</cp:revision>
  <dcterms:created xsi:type="dcterms:W3CDTF">2008-04-10T03:07:03Z</dcterms:created>
  <dcterms:modified xsi:type="dcterms:W3CDTF">2023-10-11T09:56:50Z</dcterms:modified>
</cp:coreProperties>
</file>