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0" r:id="rId3"/>
    <p:sldId id="327" r:id="rId4"/>
    <p:sldId id="257" r:id="rId5"/>
    <p:sldId id="258" r:id="rId6"/>
    <p:sldId id="259" r:id="rId7"/>
    <p:sldId id="322" r:id="rId8"/>
    <p:sldId id="324" r:id="rId9"/>
    <p:sldId id="325" r:id="rId10"/>
    <p:sldId id="331" r:id="rId11"/>
    <p:sldId id="329" r:id="rId12"/>
    <p:sldId id="330" r:id="rId13"/>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8" d="100"/>
          <a:sy n="78" d="100"/>
        </p:scale>
        <p:origin x="1598" y="62"/>
      </p:cViewPr>
      <p:guideLst>
        <p:guide orient="horz" pos="2160"/>
        <p:guide pos="2880"/>
      </p:guideLst>
    </p:cSldViewPr>
  </p:slideViewPr>
  <p:outlineViewPr>
    <p:cViewPr>
      <p:scale>
        <a:sx n="33" d="100"/>
        <a:sy n="33" d="100"/>
      </p:scale>
      <p:origin x="48" y="18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01879F56-4B45-4732-93B3-FE7B56E42CA8}" type="datetimeFigureOut">
              <a:rPr lang="it-IT"/>
              <a:pPr>
                <a:defRPr/>
              </a:pPr>
              <a:t>22/10/2023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EAC6631-1128-48B9-8384-42C56E154C45}"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2</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3</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7</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8</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9</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10</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11</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B9AD8-F43F-4FC3-8A89-577052556A31}" type="slidenum">
              <a:rPr lang="en-US"/>
              <a:pPr/>
              <a:t>12</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4" name="Segnaposto data 29"/>
          <p:cNvSpPr>
            <a:spLocks noGrp="1"/>
          </p:cNvSpPr>
          <p:nvPr>
            <p:ph type="dt" sz="half" idx="10"/>
          </p:nvPr>
        </p:nvSpPr>
        <p:spPr/>
        <p:txBody>
          <a:bodyPr/>
          <a:lstStyle>
            <a:lvl1pPr>
              <a:defRPr/>
            </a:lvl1pPr>
          </a:lstStyle>
          <a:p>
            <a:pPr>
              <a:defRPr/>
            </a:pPr>
            <a:fld id="{585EE0E7-591D-4C22-BD84-6A3C39B16778}" type="datetimeFigureOut">
              <a:rPr lang="it-IT"/>
              <a:pPr>
                <a:defRPr/>
              </a:pPr>
              <a:t>22/10/2023</a:t>
            </a:fld>
            <a:endParaRPr lang="it-IT"/>
          </a:p>
        </p:txBody>
      </p:sp>
      <p:sp>
        <p:nvSpPr>
          <p:cNvPr id="5" name="Segnaposto piè di pagina 18"/>
          <p:cNvSpPr>
            <a:spLocks noGrp="1"/>
          </p:cNvSpPr>
          <p:nvPr>
            <p:ph type="ftr" sz="quarter" idx="11"/>
          </p:nvPr>
        </p:nvSpPr>
        <p:spPr/>
        <p:txBody>
          <a:bodyPr/>
          <a:lstStyle>
            <a:lvl1pPr>
              <a:defRPr/>
            </a:lvl1pPr>
          </a:lstStyle>
          <a:p>
            <a:pPr>
              <a:defRPr/>
            </a:pPr>
            <a:endParaRPr lang="it-IT"/>
          </a:p>
        </p:txBody>
      </p:sp>
      <p:sp>
        <p:nvSpPr>
          <p:cNvPr id="6" name="Segnaposto numero diapositiva 26"/>
          <p:cNvSpPr>
            <a:spLocks noGrp="1"/>
          </p:cNvSpPr>
          <p:nvPr>
            <p:ph type="sldNum" sz="quarter" idx="12"/>
          </p:nvPr>
        </p:nvSpPr>
        <p:spPr/>
        <p:txBody>
          <a:bodyPr/>
          <a:lstStyle>
            <a:lvl1pPr>
              <a:defRPr>
                <a:solidFill>
                  <a:srgbClr val="D1EAEE"/>
                </a:solidFill>
              </a:defRPr>
            </a:lvl1pPr>
          </a:lstStyle>
          <a:p>
            <a:pPr>
              <a:defRPr/>
            </a:pPr>
            <a:fld id="{4495A4C6-4C34-4383-94D8-F631776ADEA6}" type="slidenum">
              <a:rPr lang="it-IT" altLang="it-IT"/>
              <a:pPr>
                <a:defRPr/>
              </a:pPr>
              <a:t>‹N›</a:t>
            </a:fld>
            <a:endParaRPr lang="it-IT" alt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17312C16-EE4C-4A12-8E02-439718AB38E8}" type="datetimeFigureOut">
              <a:rPr lang="it-IT"/>
              <a:pPr>
                <a:defRPr/>
              </a:pPr>
              <a:t>22/10/2023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E3C059B7-95F3-4A15-9862-36BE8E66517E}" type="slidenum">
              <a:rPr lang="it-IT" altLang="it-IT"/>
              <a:pPr>
                <a:defRPr/>
              </a:pPr>
              <a:t>‹N›</a:t>
            </a:fld>
            <a:endParaRPr lang="it-IT" alt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30408186-8204-4F8A-9115-55D975EBAAE9}" type="datetimeFigureOut">
              <a:rPr lang="it-IT"/>
              <a:pPr>
                <a:defRPr/>
              </a:pPr>
              <a:t>22/10/2023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7696AC63-1DEE-49BD-B1F9-202E937EE1AD}" type="slidenum">
              <a:rPr lang="it-IT" altLang="it-IT"/>
              <a:pPr>
                <a:defRPr/>
              </a:pPr>
              <a:t>‹N›</a:t>
            </a:fld>
            <a:endParaRPr lang="it-IT" alt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4F5ECE49-9C7B-4741-A383-2715FA66882A}" type="datetimeFigureOut">
              <a:rPr lang="it-IT"/>
              <a:pPr>
                <a:defRPr/>
              </a:pPr>
              <a:t>22/10/2023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A2E5A310-2CA2-4550-85F9-77343132F800}" type="slidenum">
              <a:rPr lang="it-IT" altLang="it-IT"/>
              <a:pPr>
                <a:defRPr/>
              </a:pPr>
              <a:t>‹N›</a:t>
            </a:fld>
            <a:endParaRPr lang="it-IT" alt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22EE5A68-CF78-4675-BABD-4A6CCC84E965}" type="datetimeFigureOut">
              <a:rPr lang="it-IT"/>
              <a:pPr>
                <a:defRPr/>
              </a:pPr>
              <a:t>22/10/2023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solidFill>
                  <a:srgbClr val="D1EAEE"/>
                </a:solidFill>
              </a:defRPr>
            </a:lvl1pPr>
          </a:lstStyle>
          <a:p>
            <a:pPr>
              <a:defRPr/>
            </a:pPr>
            <a:fld id="{EA7EA395-428D-496D-A1E3-0A7D3FDC5F9F}" type="slidenum">
              <a:rPr lang="it-IT" altLang="it-IT"/>
              <a:pPr>
                <a:defRPr/>
              </a:pPr>
              <a:t>‹N›</a:t>
            </a:fld>
            <a:endParaRPr lang="it-IT" alt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p:cNvSpPr>
            <a:spLocks noGrp="1"/>
          </p:cNvSpPr>
          <p:nvPr>
            <p:ph type="dt" sz="half" idx="10"/>
          </p:nvPr>
        </p:nvSpPr>
        <p:spPr/>
        <p:txBody>
          <a:bodyPr/>
          <a:lstStyle>
            <a:lvl1pPr>
              <a:defRPr/>
            </a:lvl1pPr>
          </a:lstStyle>
          <a:p>
            <a:pPr>
              <a:defRPr/>
            </a:pPr>
            <a:fld id="{F9C66B8F-869B-4517-9795-F33DC29698D1}" type="datetimeFigureOut">
              <a:rPr lang="it-IT"/>
              <a:pPr>
                <a:defRPr/>
              </a:pPr>
              <a:t>22/10/2023</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9D966219-D2E1-41C8-977E-93900A581D65}" type="slidenum">
              <a:rPr lang="it-IT" altLang="it-IT"/>
              <a:pPr>
                <a:defRPr/>
              </a:pPr>
              <a:t>‹N›</a:t>
            </a:fld>
            <a:endParaRPr lang="it-IT" alt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lvl1pPr>
              <a:defRPr/>
            </a:lvl1pPr>
          </a:lstStyle>
          <a:p>
            <a:r>
              <a:rPr lang="it-IT"/>
              <a:t>Fare clic per modificare lo stile del titolo</a:t>
            </a:r>
            <a:endParaRPr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9"/>
          <p:cNvSpPr>
            <a:spLocks noGrp="1"/>
          </p:cNvSpPr>
          <p:nvPr>
            <p:ph type="dt" sz="half" idx="10"/>
          </p:nvPr>
        </p:nvSpPr>
        <p:spPr/>
        <p:txBody>
          <a:bodyPr/>
          <a:lstStyle>
            <a:lvl1pPr>
              <a:defRPr/>
            </a:lvl1pPr>
          </a:lstStyle>
          <a:p>
            <a:pPr>
              <a:defRPr/>
            </a:pPr>
            <a:fld id="{8DC5CFD3-AD39-4AB9-A81F-3879A4EDE7F8}" type="datetimeFigureOut">
              <a:rPr lang="it-IT"/>
              <a:pPr>
                <a:defRPr/>
              </a:pPr>
              <a:t>22/10/2023</a:t>
            </a:fld>
            <a:endParaRPr lang="it-IT"/>
          </a:p>
        </p:txBody>
      </p:sp>
      <p:sp>
        <p:nvSpPr>
          <p:cNvPr id="8" name="Segnaposto piè di pagina 21"/>
          <p:cNvSpPr>
            <a:spLocks noGrp="1"/>
          </p:cNvSpPr>
          <p:nvPr>
            <p:ph type="ftr" sz="quarter" idx="11"/>
          </p:nvPr>
        </p:nvSpPr>
        <p:spPr/>
        <p:txBody>
          <a:bodyPr/>
          <a:lstStyle>
            <a:lvl1pPr>
              <a:defRPr/>
            </a:lvl1pPr>
          </a:lstStyle>
          <a:p>
            <a:pPr>
              <a:defRPr/>
            </a:pPr>
            <a:endParaRPr lang="it-IT"/>
          </a:p>
        </p:txBody>
      </p:sp>
      <p:sp>
        <p:nvSpPr>
          <p:cNvPr id="9" name="Segnaposto numero diapositiva 17"/>
          <p:cNvSpPr>
            <a:spLocks noGrp="1"/>
          </p:cNvSpPr>
          <p:nvPr>
            <p:ph type="sldNum" sz="quarter" idx="12"/>
          </p:nvPr>
        </p:nvSpPr>
        <p:spPr/>
        <p:txBody>
          <a:bodyPr/>
          <a:lstStyle>
            <a:lvl1pPr>
              <a:defRPr/>
            </a:lvl1pPr>
          </a:lstStyle>
          <a:p>
            <a:pPr>
              <a:defRPr/>
            </a:pPr>
            <a:fld id="{97C8EF3A-329E-475E-8345-6300531CF55A}" type="slidenum">
              <a:rPr lang="it-IT" altLang="it-IT"/>
              <a:pPr>
                <a:defRPr/>
              </a:pPr>
              <a:t>‹N›</a:t>
            </a:fld>
            <a:endParaRPr lang="it-IT" alt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data 9"/>
          <p:cNvSpPr>
            <a:spLocks noGrp="1"/>
          </p:cNvSpPr>
          <p:nvPr>
            <p:ph type="dt" sz="half" idx="10"/>
          </p:nvPr>
        </p:nvSpPr>
        <p:spPr/>
        <p:txBody>
          <a:bodyPr/>
          <a:lstStyle>
            <a:lvl1pPr>
              <a:defRPr/>
            </a:lvl1pPr>
          </a:lstStyle>
          <a:p>
            <a:pPr>
              <a:defRPr/>
            </a:pPr>
            <a:fld id="{DB076D07-02B9-4E08-96AD-90A4D133346F}" type="datetimeFigureOut">
              <a:rPr lang="it-IT"/>
              <a:pPr>
                <a:defRPr/>
              </a:pPr>
              <a:t>22/10/2023</a:t>
            </a:fld>
            <a:endParaRPr lang="it-IT"/>
          </a:p>
        </p:txBody>
      </p:sp>
      <p:sp>
        <p:nvSpPr>
          <p:cNvPr id="4" name="Segnaposto piè di pagina 21"/>
          <p:cNvSpPr>
            <a:spLocks noGrp="1"/>
          </p:cNvSpPr>
          <p:nvPr>
            <p:ph type="ftr" sz="quarter" idx="11"/>
          </p:nvPr>
        </p:nvSpPr>
        <p:spPr/>
        <p:txBody>
          <a:bodyPr/>
          <a:lstStyle>
            <a:lvl1pPr>
              <a:defRPr/>
            </a:lvl1pPr>
          </a:lstStyle>
          <a:p>
            <a:pPr>
              <a:defRPr/>
            </a:pPr>
            <a:endParaRPr lang="it-IT"/>
          </a:p>
        </p:txBody>
      </p:sp>
      <p:sp>
        <p:nvSpPr>
          <p:cNvPr id="5" name="Segnaposto numero diapositiva 17"/>
          <p:cNvSpPr>
            <a:spLocks noGrp="1"/>
          </p:cNvSpPr>
          <p:nvPr>
            <p:ph type="sldNum" sz="quarter" idx="12"/>
          </p:nvPr>
        </p:nvSpPr>
        <p:spPr/>
        <p:txBody>
          <a:bodyPr/>
          <a:lstStyle>
            <a:lvl1pPr>
              <a:defRPr/>
            </a:lvl1pPr>
          </a:lstStyle>
          <a:p>
            <a:pPr>
              <a:defRPr/>
            </a:pPr>
            <a:fld id="{186D812A-3F1A-4ADF-9FA6-68C215C7E381}" type="slidenum">
              <a:rPr lang="it-IT" altLang="it-IT"/>
              <a:pPr>
                <a:defRPr/>
              </a:pPr>
              <a:t>‹N›</a:t>
            </a:fld>
            <a:endParaRPr lang="it-IT" alt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9"/>
          <p:cNvSpPr>
            <a:spLocks noGrp="1"/>
          </p:cNvSpPr>
          <p:nvPr>
            <p:ph type="dt" sz="half" idx="10"/>
          </p:nvPr>
        </p:nvSpPr>
        <p:spPr/>
        <p:txBody>
          <a:bodyPr/>
          <a:lstStyle>
            <a:lvl1pPr>
              <a:defRPr/>
            </a:lvl1pPr>
          </a:lstStyle>
          <a:p>
            <a:pPr>
              <a:defRPr/>
            </a:pPr>
            <a:fld id="{880657EF-C562-447A-ABA5-C4F9DECD5419}" type="datetimeFigureOut">
              <a:rPr lang="it-IT"/>
              <a:pPr>
                <a:defRPr/>
              </a:pPr>
              <a:t>22/10/2023</a:t>
            </a:fld>
            <a:endParaRPr lang="it-IT"/>
          </a:p>
        </p:txBody>
      </p:sp>
      <p:sp>
        <p:nvSpPr>
          <p:cNvPr id="3" name="Segnaposto piè di pagina 21"/>
          <p:cNvSpPr>
            <a:spLocks noGrp="1"/>
          </p:cNvSpPr>
          <p:nvPr>
            <p:ph type="ftr" sz="quarter" idx="11"/>
          </p:nvPr>
        </p:nvSpPr>
        <p:spPr/>
        <p:txBody>
          <a:bodyPr/>
          <a:lstStyle>
            <a:lvl1pPr>
              <a:defRPr/>
            </a:lvl1pPr>
          </a:lstStyle>
          <a:p>
            <a:pPr>
              <a:defRPr/>
            </a:pPr>
            <a:endParaRPr lang="it-IT"/>
          </a:p>
        </p:txBody>
      </p:sp>
      <p:sp>
        <p:nvSpPr>
          <p:cNvPr id="4" name="Segnaposto numero diapositiva 17"/>
          <p:cNvSpPr>
            <a:spLocks noGrp="1"/>
          </p:cNvSpPr>
          <p:nvPr>
            <p:ph type="sldNum" sz="quarter" idx="12"/>
          </p:nvPr>
        </p:nvSpPr>
        <p:spPr/>
        <p:txBody>
          <a:bodyPr/>
          <a:lstStyle>
            <a:lvl1pPr>
              <a:defRPr/>
            </a:lvl1pPr>
          </a:lstStyle>
          <a:p>
            <a:pPr>
              <a:defRPr/>
            </a:pPr>
            <a:fld id="{EF542050-FCF6-4BE2-AFBE-84AA356E9D5E}" type="slidenum">
              <a:rPr lang="it-IT" altLang="it-IT"/>
              <a:pPr>
                <a:defRPr/>
              </a:pPr>
              <a:t>‹N›</a:t>
            </a:fld>
            <a:endParaRPr lang="it-IT" alt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it-IT"/>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p:cNvSpPr>
            <a:spLocks noGrp="1"/>
          </p:cNvSpPr>
          <p:nvPr>
            <p:ph type="dt" sz="half" idx="10"/>
          </p:nvPr>
        </p:nvSpPr>
        <p:spPr/>
        <p:txBody>
          <a:bodyPr/>
          <a:lstStyle>
            <a:lvl1pPr>
              <a:defRPr/>
            </a:lvl1pPr>
          </a:lstStyle>
          <a:p>
            <a:pPr>
              <a:defRPr/>
            </a:pPr>
            <a:fld id="{8418F6FA-5491-41F4-ACCE-F10B70C5B29E}" type="datetimeFigureOut">
              <a:rPr lang="it-IT"/>
              <a:pPr>
                <a:defRPr/>
              </a:pPr>
              <a:t>22/10/2023</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CF0DC608-82F0-4B17-99A9-2AA7B19F18A6}" type="slidenum">
              <a:rPr lang="it-IT" altLang="it-IT"/>
              <a:pPr>
                <a:defRPr/>
              </a:pPr>
              <a:t>‹N›</a:t>
            </a:fld>
            <a:endParaRPr lang="it-IT" alt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itaglia e arrotonda singolo angolo rettangolo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Triangolo rettangolo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Figura a mano libera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Figura a mano libera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olo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it-IT"/>
              <a:t>Fare clic per modificare lo stile del titolo</a:t>
            </a:r>
            <a:endParaRPr lang="en-US"/>
          </a:p>
        </p:txBody>
      </p:sp>
      <p:sp>
        <p:nvSpPr>
          <p:cNvPr id="4" name="Segnaposto testo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it-IT"/>
              <a:t>Fare clic per modificare stili del testo dello schema</a:t>
            </a:r>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it-IT" noProof="0"/>
              <a:t>Fare clic sull'icona per inserire un'immagine</a:t>
            </a:r>
            <a:endParaRPr lang="en-US" noProof="0" dirty="0"/>
          </a:p>
        </p:txBody>
      </p:sp>
      <p:sp>
        <p:nvSpPr>
          <p:cNvPr id="9" name="Segnaposto data 4"/>
          <p:cNvSpPr>
            <a:spLocks noGrp="1"/>
          </p:cNvSpPr>
          <p:nvPr>
            <p:ph type="dt" sz="half" idx="10"/>
          </p:nvPr>
        </p:nvSpPr>
        <p:spPr/>
        <p:txBody>
          <a:bodyPr/>
          <a:lstStyle>
            <a:lvl1pPr>
              <a:defRPr/>
            </a:lvl1pPr>
          </a:lstStyle>
          <a:p>
            <a:pPr>
              <a:defRPr/>
            </a:pPr>
            <a:fld id="{544738C4-D3D6-44D5-AB06-B30FE997A5EB}" type="datetimeFigureOut">
              <a:rPr lang="it-IT"/>
              <a:pPr>
                <a:defRPr/>
              </a:pPr>
              <a:t>22/10/2023</a:t>
            </a:fld>
            <a:endParaRPr lang="it-IT"/>
          </a:p>
        </p:txBody>
      </p:sp>
      <p:sp>
        <p:nvSpPr>
          <p:cNvPr id="10" name="Segnaposto piè di pagina 5"/>
          <p:cNvSpPr>
            <a:spLocks noGrp="1"/>
          </p:cNvSpPr>
          <p:nvPr>
            <p:ph type="ftr" sz="quarter" idx="11"/>
          </p:nvPr>
        </p:nvSpPr>
        <p:spPr/>
        <p:txBody>
          <a:bodyPr/>
          <a:lstStyle>
            <a:lvl1pPr>
              <a:defRPr/>
            </a:lvl1pPr>
          </a:lstStyle>
          <a:p>
            <a:pPr>
              <a:defRPr/>
            </a:pPr>
            <a:endParaRPr lang="it-IT"/>
          </a:p>
        </p:txBody>
      </p:sp>
      <p:sp>
        <p:nvSpPr>
          <p:cNvPr id="11" name="Segnaposto numero diapositiva 6"/>
          <p:cNvSpPr>
            <a:spLocks noGrp="1"/>
          </p:cNvSpPr>
          <p:nvPr>
            <p:ph type="sldNum" sz="quarter" idx="12"/>
          </p:nvPr>
        </p:nvSpPr>
        <p:spPr>
          <a:xfrm>
            <a:off x="8077200" y="6356350"/>
            <a:ext cx="609600" cy="365125"/>
          </a:xfrm>
        </p:spPr>
        <p:txBody>
          <a:bodyPr/>
          <a:lstStyle>
            <a:lvl1pPr>
              <a:defRPr/>
            </a:lvl1pPr>
          </a:lstStyle>
          <a:p>
            <a:pPr>
              <a:defRPr/>
            </a:pPr>
            <a:fld id="{CF473248-AB78-4FFE-95FE-DDC45BDCD214}" type="slidenum">
              <a:rPr lang="it-IT" altLang="it-IT"/>
              <a:pPr>
                <a:defRPr/>
              </a:pPr>
              <a:t>‹N›</a:t>
            </a:fld>
            <a:endParaRPr lang="it-IT" alt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igura a mano libera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Figura a mano libera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28" name="Segnaposto titolo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it-IT" altLang="it-IT"/>
              <a:t>Fare clic per modificare lo stile del titolo</a:t>
            </a:r>
            <a:endParaRPr lang="en-US" altLang="it-IT"/>
          </a:p>
        </p:txBody>
      </p:sp>
      <p:sp>
        <p:nvSpPr>
          <p:cNvPr id="1029" name="Segnaposto testo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0D18BCC-A3A5-4DE4-ADC7-C13EDDCD4D8E}" type="datetimeFigureOut">
              <a:rPr lang="it-IT"/>
              <a:pPr>
                <a:defRPr/>
              </a:pPr>
              <a:t>22/10/2023</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onstantia" pitchFamily="18" charset="0"/>
              </a:defRPr>
            </a:lvl1pPr>
          </a:lstStyle>
          <a:p>
            <a:pPr>
              <a:defRPr/>
            </a:pPr>
            <a:fld id="{D9AF3AA7-67FB-49C2-B65E-CA77EFB7F752}" type="slidenum">
              <a:rPr lang="it-IT" altLang="it-IT"/>
              <a:pPr>
                <a:defRPr/>
              </a:pPr>
              <a:t>‹N›</a:t>
            </a:fld>
            <a:endParaRPr lang="it-IT" altLang="it-IT"/>
          </a:p>
        </p:txBody>
      </p:sp>
      <p:grpSp>
        <p:nvGrpSpPr>
          <p:cNvPr id="1033" name="Gruppo 1"/>
          <p:cNvGrpSpPr>
            <a:grpSpLocks/>
          </p:cNvGrpSpPr>
          <p:nvPr/>
        </p:nvGrpSpPr>
        <p:grpSpPr bwMode="auto">
          <a:xfrm>
            <a:off x="-19050" y="203200"/>
            <a:ext cx="9180513" cy="647700"/>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53" r:id="rId1"/>
    <p:sldLayoutId id="2147483745" r:id="rId2"/>
    <p:sldLayoutId id="2147483754" r:id="rId3"/>
    <p:sldLayoutId id="2147483746" r:id="rId4"/>
    <p:sldLayoutId id="2147483747" r:id="rId5"/>
    <p:sldLayoutId id="2147483748" r:id="rId6"/>
    <p:sldLayoutId id="2147483749" r:id="rId7"/>
    <p:sldLayoutId id="2147483750" r:id="rId8"/>
    <p:sldLayoutId id="2147483755" r:id="rId9"/>
    <p:sldLayoutId id="2147483751" r:id="rId10"/>
    <p:sldLayoutId id="214748375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1484784"/>
            <a:ext cx="7851648" cy="4392488"/>
          </a:xfrm>
        </p:spPr>
        <p:txBody>
          <a:bodyPr>
            <a:normAutofit/>
          </a:bodyPr>
          <a:lstStyle/>
          <a:p>
            <a:pPr eaLnBrk="1" fontAlgn="auto" hangingPunct="1">
              <a:spcAft>
                <a:spcPts val="0"/>
              </a:spcAft>
              <a:defRPr/>
            </a:pPr>
            <a:r>
              <a:rPr lang="en-US" sz="9600" dirty="0"/>
              <a:t>DYSTOPIAS AND UCHRONIAS</a:t>
            </a:r>
            <a:endParaRPr lang="it-IT"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7793" y="1196752"/>
            <a:ext cx="8534400" cy="5016758"/>
          </a:xfrm>
          <a:prstGeom prst="rect">
            <a:avLst/>
          </a:prstGeom>
          <a:noFill/>
          <a:ln w="9525">
            <a:noFill/>
            <a:miter lim="800000"/>
            <a:headEnd/>
            <a:tailEnd/>
          </a:ln>
          <a:effectLst/>
        </p:spPr>
        <p:txBody>
          <a:bodyPr wrap="square">
            <a:spAutoFit/>
          </a:bodyPr>
          <a:lstStyle/>
          <a:p>
            <a:r>
              <a:rPr lang="en-US" sz="3600" b="1" dirty="0">
                <a:solidFill>
                  <a:schemeClr val="tx2"/>
                </a:solidFill>
                <a:latin typeface="+mj-lt"/>
              </a:rPr>
              <a:t>Feminist Literary Theory and Criticism</a:t>
            </a:r>
          </a:p>
          <a:p>
            <a:r>
              <a:rPr lang="en-US" sz="2800" b="1" dirty="0">
                <a:solidFill>
                  <a:schemeClr val="tx2"/>
                </a:solidFill>
                <a:latin typeface="Times" pitchFamily="1" charset="0"/>
              </a:rPr>
              <a:t>__________________________________________</a:t>
            </a:r>
            <a:endParaRPr lang="en-US" sz="2000" dirty="0">
              <a:solidFill>
                <a:schemeClr val="tx2"/>
              </a:solidFill>
            </a:endParaRPr>
          </a:p>
          <a:p>
            <a:r>
              <a:rPr lang="en-US" sz="1600" b="1" dirty="0">
                <a:latin typeface="+mn-lt"/>
              </a:rPr>
              <a:t>H</a:t>
            </a:r>
            <a:r>
              <a:rPr lang="fr-FR" sz="1600" b="1" dirty="0" err="1">
                <a:latin typeface="+mn-lt"/>
              </a:rPr>
              <a:t>elène</a:t>
            </a:r>
            <a:r>
              <a:rPr lang="fr-FR" sz="1600" b="1" dirty="0">
                <a:latin typeface="+mn-lt"/>
              </a:rPr>
              <a:t> </a:t>
            </a:r>
            <a:r>
              <a:rPr lang="fr-FR" sz="1600" b="1" dirty="0" err="1">
                <a:latin typeface="+mn-lt"/>
              </a:rPr>
              <a:t>Cixous</a:t>
            </a:r>
            <a:r>
              <a:rPr lang="fr-FR" sz="1600" dirty="0">
                <a:latin typeface="+mn-lt"/>
              </a:rPr>
              <a:t>,</a:t>
            </a:r>
            <a:r>
              <a:rPr lang="fr-FR" sz="1600" b="1" dirty="0">
                <a:latin typeface="+mn-lt"/>
              </a:rPr>
              <a:t> </a:t>
            </a:r>
            <a:r>
              <a:rPr lang="it-IT" sz="1600" b="1" dirty="0">
                <a:latin typeface="+mn-lt"/>
              </a:rPr>
              <a:t>“</a:t>
            </a:r>
            <a:r>
              <a:rPr lang="fr-FR" sz="1600" b="1" dirty="0">
                <a:latin typeface="+mn-lt"/>
              </a:rPr>
              <a:t>Le Rire de la Méduse</a:t>
            </a:r>
            <a:r>
              <a:rPr lang="it-IT" sz="1600" b="1" dirty="0">
                <a:latin typeface="+mn-lt"/>
              </a:rPr>
              <a:t>”</a:t>
            </a:r>
            <a:r>
              <a:rPr lang="fr-FR" sz="1600" b="1" dirty="0">
                <a:latin typeface="+mn-lt"/>
              </a:rPr>
              <a:t> </a:t>
            </a:r>
            <a:r>
              <a:rPr lang="fr-FR" sz="1600" dirty="0">
                <a:latin typeface="+mn-lt"/>
              </a:rPr>
              <a:t>(1975): </a:t>
            </a:r>
            <a:r>
              <a:rPr lang="en-US" sz="1600" dirty="0">
                <a:latin typeface="+mn-lt"/>
              </a:rPr>
              <a:t>“</a:t>
            </a:r>
            <a:r>
              <a:rPr lang="en-US" sz="1600" b="1" dirty="0" err="1">
                <a:latin typeface="+mn-lt"/>
              </a:rPr>
              <a:t>écriture</a:t>
            </a:r>
            <a:r>
              <a:rPr lang="en-US" sz="1600" b="1" dirty="0">
                <a:latin typeface="+mn-lt"/>
              </a:rPr>
              <a:t> feminine</a:t>
            </a:r>
            <a:r>
              <a:rPr lang="en-US" sz="1600" dirty="0">
                <a:latin typeface="+mn-lt"/>
              </a:rPr>
              <a:t>” (women must address their needs by building strong self-narratives and identity and use </a:t>
            </a:r>
            <a:r>
              <a:rPr lang="en-US" sz="1600" b="1" dirty="0">
                <a:latin typeface="+mn-lt"/>
              </a:rPr>
              <a:t>writing and the body as sources of power and inspiration</a:t>
            </a:r>
            <a:r>
              <a:rPr lang="en-US" sz="1600" dirty="0">
                <a:latin typeface="+mn-lt"/>
              </a:rPr>
              <a:t>).</a:t>
            </a:r>
            <a:r>
              <a:rPr lang="en-US" sz="1600" b="1" dirty="0">
                <a:latin typeface="+mn-lt"/>
              </a:rPr>
              <a:t> </a:t>
            </a:r>
          </a:p>
          <a:p>
            <a:r>
              <a:rPr lang="en-US" sz="1600" b="1" dirty="0">
                <a:latin typeface="+mn-lt"/>
              </a:rPr>
              <a:t>Ellen Moers</a:t>
            </a:r>
            <a:r>
              <a:rPr lang="en-US" sz="1600" dirty="0">
                <a:latin typeface="+mn-lt"/>
              </a:rPr>
              <a:t>, </a:t>
            </a:r>
            <a:r>
              <a:rPr lang="en-US" sz="1600" b="1" i="1" dirty="0">
                <a:latin typeface="+mn-lt"/>
              </a:rPr>
              <a:t>Literary Women </a:t>
            </a:r>
            <a:r>
              <a:rPr lang="en-US" sz="1600" dirty="0">
                <a:latin typeface="+mn-lt"/>
              </a:rPr>
              <a:t>(1976)</a:t>
            </a:r>
            <a:r>
              <a:rPr lang="en-US" sz="1600" i="1" dirty="0">
                <a:latin typeface="+mn-lt"/>
              </a:rPr>
              <a:t>, </a:t>
            </a:r>
            <a:r>
              <a:rPr lang="en-US" sz="1600" b="1" dirty="0">
                <a:latin typeface="+mn-lt"/>
              </a:rPr>
              <a:t>Elaine Showalter</a:t>
            </a:r>
            <a:r>
              <a:rPr lang="en-US" sz="1600" dirty="0">
                <a:latin typeface="+mn-lt"/>
              </a:rPr>
              <a:t>, </a:t>
            </a:r>
            <a:r>
              <a:rPr lang="en-US" sz="1600" b="1" i="1" dirty="0">
                <a:latin typeface="+mn-lt"/>
              </a:rPr>
              <a:t>A Literature of Their Own </a:t>
            </a:r>
            <a:r>
              <a:rPr lang="en-US" sz="1600" dirty="0">
                <a:latin typeface="+mn-lt"/>
              </a:rPr>
              <a:t>(1977),</a:t>
            </a:r>
            <a:r>
              <a:rPr lang="en-US" sz="1600" i="1" dirty="0">
                <a:latin typeface="+mn-lt"/>
              </a:rPr>
              <a:t> </a:t>
            </a:r>
            <a:r>
              <a:rPr lang="en-US" sz="1600" b="1" dirty="0">
                <a:latin typeface="+mn-lt"/>
              </a:rPr>
              <a:t>Sandra Gilbert </a:t>
            </a:r>
            <a:r>
              <a:rPr lang="en-US" sz="1600" i="1" dirty="0">
                <a:latin typeface="+mn-lt"/>
              </a:rPr>
              <a:t>and</a:t>
            </a:r>
            <a:r>
              <a:rPr lang="en-US" sz="1600" b="1" i="1" dirty="0">
                <a:latin typeface="+mn-lt"/>
              </a:rPr>
              <a:t> </a:t>
            </a:r>
            <a:r>
              <a:rPr lang="en-US" sz="1600" b="1" dirty="0">
                <a:latin typeface="+mn-lt"/>
              </a:rPr>
              <a:t>Susan </a:t>
            </a:r>
            <a:r>
              <a:rPr lang="en-US" sz="1600" b="1" dirty="0" err="1">
                <a:latin typeface="+mn-lt"/>
              </a:rPr>
              <a:t>Gubar</a:t>
            </a:r>
            <a:r>
              <a:rPr lang="en-US" sz="1600" dirty="0">
                <a:latin typeface="+mn-lt"/>
              </a:rPr>
              <a:t>,</a:t>
            </a:r>
            <a:r>
              <a:rPr lang="en-US" sz="1600" i="1" dirty="0">
                <a:latin typeface="+mn-lt"/>
              </a:rPr>
              <a:t> </a:t>
            </a:r>
            <a:r>
              <a:rPr lang="en-US" sz="1600" b="1" i="1" dirty="0">
                <a:latin typeface="+mn-lt"/>
              </a:rPr>
              <a:t>The Madwoman in the Attic </a:t>
            </a:r>
            <a:r>
              <a:rPr lang="en-US" sz="1600" dirty="0">
                <a:latin typeface="+mn-lt"/>
              </a:rPr>
              <a:t>(1979)</a:t>
            </a:r>
          </a:p>
          <a:p>
            <a:r>
              <a:rPr lang="en-US" sz="1600" dirty="0">
                <a:latin typeface="+mn-lt"/>
              </a:rPr>
              <a:t>Showalter: three stages in the history of female literary (sub)culture  1) “</a:t>
            </a:r>
            <a:r>
              <a:rPr lang="en-US" sz="1600" b="1" dirty="0">
                <a:latin typeface="+mn-lt"/>
              </a:rPr>
              <a:t>Feminine</a:t>
            </a:r>
            <a:r>
              <a:rPr lang="en-US" sz="1600" dirty="0">
                <a:latin typeface="+mn-lt"/>
              </a:rPr>
              <a:t>”: “</a:t>
            </a:r>
            <a:r>
              <a:rPr lang="en-US" sz="1600" i="1" dirty="0">
                <a:latin typeface="+mn-lt"/>
              </a:rPr>
              <a:t>imitation</a:t>
            </a:r>
            <a:r>
              <a:rPr lang="en-US" sz="1600" dirty="0">
                <a:latin typeface="+mn-lt"/>
              </a:rPr>
              <a:t> of the prevailing modes of the dominant tradition, and </a:t>
            </a:r>
            <a:r>
              <a:rPr lang="en-US" sz="1600" i="1" dirty="0">
                <a:latin typeface="+mn-lt"/>
              </a:rPr>
              <a:t>internalization</a:t>
            </a:r>
            <a:r>
              <a:rPr lang="en-US" sz="1600" dirty="0">
                <a:latin typeface="+mn-lt"/>
              </a:rPr>
              <a:t> of its standards of art and its views on social roles”; 2) “</a:t>
            </a:r>
            <a:r>
              <a:rPr lang="en-US" sz="1600" b="1" dirty="0">
                <a:latin typeface="+mn-lt"/>
              </a:rPr>
              <a:t>Feminist</a:t>
            </a:r>
            <a:r>
              <a:rPr lang="en-US" sz="1600" dirty="0">
                <a:latin typeface="+mn-lt"/>
              </a:rPr>
              <a:t>”: “</a:t>
            </a:r>
            <a:r>
              <a:rPr lang="en-US" sz="1600" i="1" dirty="0">
                <a:latin typeface="+mn-lt"/>
              </a:rPr>
              <a:t>protest </a:t>
            </a:r>
            <a:r>
              <a:rPr lang="en-US" sz="1600" dirty="0">
                <a:latin typeface="+mn-lt"/>
              </a:rPr>
              <a:t>against these standards and values, and </a:t>
            </a:r>
            <a:r>
              <a:rPr lang="en-US" sz="1600" i="1" dirty="0">
                <a:latin typeface="+mn-lt"/>
              </a:rPr>
              <a:t>advocacy</a:t>
            </a:r>
            <a:r>
              <a:rPr lang="en-US" sz="1600" dirty="0">
                <a:latin typeface="+mn-lt"/>
              </a:rPr>
              <a:t> of minority rights and values”; 3) “</a:t>
            </a:r>
            <a:r>
              <a:rPr lang="en-US" sz="1600" b="1" dirty="0">
                <a:latin typeface="+mn-lt"/>
              </a:rPr>
              <a:t>Female</a:t>
            </a:r>
            <a:r>
              <a:rPr lang="en-US" sz="1600" dirty="0">
                <a:latin typeface="+mn-lt"/>
              </a:rPr>
              <a:t>”: </a:t>
            </a:r>
            <a:r>
              <a:rPr lang="en-US" sz="1600" i="1" dirty="0">
                <a:latin typeface="+mn-lt"/>
              </a:rPr>
              <a:t>self-discovery, </a:t>
            </a:r>
            <a:r>
              <a:rPr lang="en-US" sz="1600" dirty="0">
                <a:latin typeface="+mn-lt"/>
              </a:rPr>
              <a:t>“a turning inward freed from some of the dependency of opposition, a search for identity.”</a:t>
            </a:r>
          </a:p>
          <a:p>
            <a:pPr>
              <a:buFontTx/>
              <a:buBlip>
                <a:blip r:embed="rId3"/>
              </a:buBlip>
            </a:pPr>
            <a:r>
              <a:rPr lang="en-US" sz="1600" b="1" i="1" dirty="0">
                <a:latin typeface="+mn-lt"/>
              </a:rPr>
              <a:t> </a:t>
            </a:r>
            <a:r>
              <a:rPr lang="en-US" sz="1600" dirty="0">
                <a:latin typeface="+mn-lt"/>
              </a:rPr>
              <a:t>Gilbert and </a:t>
            </a:r>
            <a:r>
              <a:rPr lang="en-US" sz="1600" dirty="0" err="1">
                <a:latin typeface="+mn-lt"/>
              </a:rPr>
              <a:t>Gubar</a:t>
            </a:r>
            <a:r>
              <a:rPr lang="en-US" sz="1600" dirty="0">
                <a:latin typeface="+mn-lt"/>
              </a:rPr>
              <a:t>: “In patriarchal Western culture, therefore, </a:t>
            </a:r>
            <a:r>
              <a:rPr lang="en-US" sz="1600" b="1" dirty="0">
                <a:latin typeface="+mn-lt"/>
              </a:rPr>
              <a:t>the text’s author is a father</a:t>
            </a:r>
            <a:r>
              <a:rPr lang="en-US" sz="1600" dirty="0">
                <a:latin typeface="+mn-lt"/>
              </a:rPr>
              <a:t>, a progenitor, a procreator, an aesthetic patriarch whose pen is an instrument of generative power like his penis. […] If the pen is a metaphorical penis, with what organ can females generate texts? […] women exist only to be acted on by men, both as</a:t>
            </a:r>
            <a:r>
              <a:rPr lang="en-US" sz="1600" b="1" dirty="0">
                <a:latin typeface="+mn-lt"/>
              </a:rPr>
              <a:t> literary </a:t>
            </a:r>
            <a:r>
              <a:rPr lang="en-US" sz="1600" dirty="0">
                <a:latin typeface="+mn-lt"/>
              </a:rPr>
              <a:t>and as </a:t>
            </a:r>
            <a:r>
              <a:rPr lang="en-US" sz="1600" b="1" dirty="0">
                <a:latin typeface="+mn-lt"/>
              </a:rPr>
              <a:t>sensual objects</a:t>
            </a:r>
            <a:r>
              <a:rPr lang="en-US" sz="1600" dirty="0">
                <a:latin typeface="+mn-lt"/>
              </a:rPr>
              <a:t>” </a:t>
            </a:r>
            <a:r>
              <a:rPr lang="en-US" sz="1600" dirty="0">
                <a:latin typeface="+mn-lt"/>
                <a:ea typeface="Verdana" pitchFamily="34" charset="0"/>
                <a:cs typeface="Calibri"/>
              </a:rPr>
              <a:t>→ pre-feminist fiction “</a:t>
            </a:r>
            <a:r>
              <a:rPr lang="en-US" sz="1600" dirty="0">
                <a:latin typeface="+mn-lt"/>
              </a:rPr>
              <a:t>simultaneously </a:t>
            </a:r>
            <a:r>
              <a:rPr lang="en-US" sz="1600" b="1" dirty="0">
                <a:latin typeface="+mn-lt"/>
              </a:rPr>
              <a:t>conforming to and subverting </a:t>
            </a:r>
            <a:r>
              <a:rPr lang="en-US" sz="1600" dirty="0">
                <a:latin typeface="+mn-lt"/>
              </a:rPr>
              <a:t>patriarchal literary standards.”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179512" y="1052736"/>
            <a:ext cx="8534400" cy="5786199"/>
          </a:xfrm>
          <a:prstGeom prst="rect">
            <a:avLst/>
          </a:prstGeom>
          <a:noFill/>
          <a:ln w="9525">
            <a:noFill/>
            <a:miter lim="800000"/>
            <a:headEnd/>
            <a:tailEnd/>
          </a:ln>
          <a:effectLst/>
        </p:spPr>
        <p:txBody>
          <a:bodyPr wrap="square">
            <a:spAutoFit/>
          </a:bodyPr>
          <a:lstStyle/>
          <a:p>
            <a:r>
              <a:rPr lang="en-US" sz="3600" b="1" dirty="0">
                <a:solidFill>
                  <a:schemeClr val="tx2"/>
                </a:solidFill>
                <a:latin typeface="+mj-lt"/>
              </a:rPr>
              <a:t>Feminism and Dystopia</a:t>
            </a:r>
          </a:p>
          <a:p>
            <a:r>
              <a:rPr lang="en-US" sz="2800" b="1" dirty="0">
                <a:solidFill>
                  <a:srgbClr val="FF0000"/>
                </a:solidFill>
                <a:latin typeface="Times" pitchFamily="1" charset="0"/>
              </a:rPr>
              <a:t>__________________________________________</a:t>
            </a:r>
            <a:endParaRPr lang="en-US" sz="2000" dirty="0"/>
          </a:p>
          <a:p>
            <a:r>
              <a:rPr lang="en-US" sz="1800" dirty="0"/>
              <a:t>Dystopian genre: mainly characterized by a “</a:t>
            </a:r>
            <a:r>
              <a:rPr lang="en-US" sz="1800" b="1" dirty="0"/>
              <a:t>male bias</a:t>
            </a:r>
            <a:r>
              <a:rPr lang="en-US" sz="1800" dirty="0"/>
              <a:t>” and implying “a cultural and political </a:t>
            </a:r>
            <a:r>
              <a:rPr lang="en-US" sz="1800" b="1" dirty="0"/>
              <a:t>male hegemony</a:t>
            </a:r>
            <a:r>
              <a:rPr lang="en-US" sz="1800" dirty="0"/>
              <a:t>” </a:t>
            </a:r>
            <a:r>
              <a:rPr lang="en-US" sz="1800" dirty="0">
                <a:latin typeface="Verdana" pitchFamily="34" charset="0"/>
                <a:ea typeface="Verdana" pitchFamily="34" charset="0"/>
                <a:cs typeface="Calibri"/>
              </a:rPr>
              <a:t>→</a:t>
            </a:r>
            <a:r>
              <a:rPr lang="en-US" sz="1800" dirty="0">
                <a:latin typeface="Calibri"/>
                <a:cs typeface="Calibri"/>
              </a:rPr>
              <a:t> </a:t>
            </a:r>
            <a:r>
              <a:rPr lang="en-US" sz="1800" dirty="0"/>
              <a:t>feminist dystopias: tendency to be </a:t>
            </a:r>
            <a:r>
              <a:rPr lang="en-US" sz="1800" b="1" dirty="0"/>
              <a:t>subversive, satirical and iconoclastic</a:t>
            </a:r>
            <a:r>
              <a:rPr lang="en-US" sz="1800" dirty="0"/>
              <a:t>.</a:t>
            </a:r>
          </a:p>
          <a:p>
            <a:r>
              <a:rPr lang="en-US" sz="1800" b="1" dirty="0"/>
              <a:t>Rita </a:t>
            </a:r>
            <a:r>
              <a:rPr lang="en-US" sz="1800" b="1" dirty="0" err="1"/>
              <a:t>Felski</a:t>
            </a:r>
            <a:r>
              <a:rPr lang="en-US" sz="1800" dirty="0"/>
              <a:t>: “The emergence of a second wave of feminism in the late 1960s justifies the analysis of women’s literature as a separate category, not because of automatic and unambiguous differences between the writings of women and men, but because of the recent cultural phenomenon of </a:t>
            </a:r>
            <a:r>
              <a:rPr lang="en-US" sz="1800" b="1" dirty="0"/>
              <a:t>women’s explicit self-identification as an oppressed group</a:t>
            </a:r>
            <a:r>
              <a:rPr lang="en-US" sz="1800" dirty="0"/>
              <a:t>, which is in turn articulated in literary texts in the exploration of gender-specific concerns centered around the problem of female identity.”</a:t>
            </a:r>
          </a:p>
          <a:p>
            <a:r>
              <a:rPr lang="en-US" sz="1800" b="1" dirty="0" err="1"/>
              <a:t>Ildney</a:t>
            </a:r>
            <a:r>
              <a:rPr lang="en-US" sz="1800" b="1" dirty="0"/>
              <a:t> Cavalcanti</a:t>
            </a:r>
            <a:r>
              <a:rPr lang="en-US" sz="1800" dirty="0"/>
              <a:t>: </a:t>
            </a:r>
            <a:r>
              <a:rPr lang="en-US" sz="1800" b="1" dirty="0"/>
              <a:t>critical dystopia </a:t>
            </a:r>
            <a:r>
              <a:rPr lang="en-US" sz="1800" dirty="0"/>
              <a:t>= not only a reaction against social and political realities, but also </a:t>
            </a:r>
            <a:r>
              <a:rPr lang="en-US" sz="1800" b="1" dirty="0"/>
              <a:t>self-criticism</a:t>
            </a:r>
            <a:r>
              <a:rPr lang="en-US" sz="1800" dirty="0"/>
              <a:t> </a:t>
            </a:r>
            <a:r>
              <a:rPr lang="en-US" sz="1800" dirty="0">
                <a:latin typeface="Verdana" pitchFamily="34" charset="0"/>
                <a:ea typeface="Verdana" pitchFamily="34" charset="0"/>
                <a:cs typeface="Calibri"/>
              </a:rPr>
              <a:t>→ “</a:t>
            </a:r>
            <a:r>
              <a:rPr lang="en-US" sz="1800" dirty="0"/>
              <a:t>feminist dystopias may have a crucial effect in the formation and/or consolidation of a </a:t>
            </a:r>
            <a:r>
              <a:rPr lang="en-US" sz="1800" b="1" dirty="0"/>
              <a:t>critical-feminist public readership</a:t>
            </a:r>
            <a:r>
              <a:rPr lang="en-US" sz="1800" dirty="0"/>
              <a:t>.”</a:t>
            </a:r>
          </a:p>
          <a:p>
            <a:r>
              <a:rPr lang="en-US" sz="1800" b="1" dirty="0"/>
              <a:t>Mary Wollstonecraft Shelley</a:t>
            </a:r>
            <a:r>
              <a:rPr lang="en-US" sz="1700" dirty="0"/>
              <a:t>,</a:t>
            </a:r>
            <a:r>
              <a:rPr lang="en-US" sz="1800" b="1" dirty="0"/>
              <a:t> The Last Man </a:t>
            </a:r>
            <a:r>
              <a:rPr lang="en-US" sz="1800" dirty="0"/>
              <a:t>(1826) = first female (but </a:t>
            </a:r>
            <a:r>
              <a:rPr lang="en-US" sz="1800" i="1" dirty="0"/>
              <a:t>not</a:t>
            </a:r>
            <a:r>
              <a:rPr lang="en-US" sz="1800" dirty="0"/>
              <a:t> feminist) dystopia about a late 21st century plagued by a pandemic that leads to the near-extinction of humankind.</a:t>
            </a:r>
            <a:endParaRPr lang="en-US" sz="1800"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304800" y="1124744"/>
            <a:ext cx="8534400" cy="5663089"/>
          </a:xfrm>
          <a:prstGeom prst="rect">
            <a:avLst/>
          </a:prstGeom>
          <a:noFill/>
          <a:ln w="9525">
            <a:noFill/>
            <a:miter lim="800000"/>
            <a:headEnd/>
            <a:tailEnd/>
          </a:ln>
          <a:effectLst/>
        </p:spPr>
        <p:txBody>
          <a:bodyPr wrap="square">
            <a:spAutoFit/>
          </a:bodyPr>
          <a:lstStyle/>
          <a:p>
            <a:r>
              <a:rPr lang="en-US" sz="2800" b="1" dirty="0">
                <a:solidFill>
                  <a:schemeClr val="tx2"/>
                </a:solidFill>
              </a:rPr>
              <a:t>Feminist Dystopias</a:t>
            </a:r>
          </a:p>
          <a:p>
            <a:r>
              <a:rPr lang="en-US" sz="2800" b="1" dirty="0">
                <a:solidFill>
                  <a:srgbClr val="FF0000"/>
                </a:solidFill>
                <a:latin typeface="Times" pitchFamily="1" charset="0"/>
              </a:rPr>
              <a:t>_________________________________________</a:t>
            </a:r>
            <a:endParaRPr lang="en-US" sz="2000" dirty="0"/>
          </a:p>
          <a:p>
            <a:r>
              <a:rPr lang="en-US" sz="1800" b="1" dirty="0"/>
              <a:t>Charlotte Haldane</a:t>
            </a:r>
            <a:r>
              <a:rPr lang="en-US" sz="1800" dirty="0"/>
              <a:t>, </a:t>
            </a:r>
            <a:r>
              <a:rPr lang="en-US" sz="1800" b="1" i="1" dirty="0"/>
              <a:t>Man’s World</a:t>
            </a:r>
            <a:r>
              <a:rPr lang="en-US" sz="1800" b="1" dirty="0"/>
              <a:t> </a:t>
            </a:r>
            <a:r>
              <a:rPr lang="en-US" sz="1800" dirty="0"/>
              <a:t>(1927): women reduced to their </a:t>
            </a:r>
            <a:r>
              <a:rPr lang="en-US" sz="1800" b="1" dirty="0"/>
              <a:t>“feminine” biological function</a:t>
            </a:r>
            <a:r>
              <a:rPr lang="en-US" sz="1800" i="1" dirty="0"/>
              <a:t>. </a:t>
            </a:r>
          </a:p>
          <a:p>
            <a:r>
              <a:rPr lang="en-US" sz="1800" b="1" dirty="0"/>
              <a:t>Katharine Burdekin</a:t>
            </a:r>
            <a:r>
              <a:rPr lang="en-US" sz="1800" dirty="0"/>
              <a:t>,</a:t>
            </a:r>
            <a:r>
              <a:rPr lang="en-US" sz="1800" b="1" dirty="0"/>
              <a:t> </a:t>
            </a:r>
            <a:r>
              <a:rPr lang="en-US" sz="1800" b="1" i="1" dirty="0"/>
              <a:t>Swastika Night </a:t>
            </a:r>
            <a:r>
              <a:rPr lang="en-US" sz="1800" dirty="0"/>
              <a:t>(1937): women can either be “</a:t>
            </a:r>
            <a:r>
              <a:rPr lang="en-US" sz="1800" b="1" dirty="0"/>
              <a:t>vocational mothers</a:t>
            </a:r>
            <a:r>
              <a:rPr lang="en-US" sz="1800" dirty="0"/>
              <a:t>” or be sterilized and become “</a:t>
            </a:r>
            <a:r>
              <a:rPr lang="en-US" sz="1800" b="1" dirty="0"/>
              <a:t>neuters</a:t>
            </a:r>
            <a:r>
              <a:rPr lang="en-US" sz="1800" dirty="0"/>
              <a:t>.”</a:t>
            </a:r>
          </a:p>
          <a:p>
            <a:r>
              <a:rPr lang="en-US" sz="1800" dirty="0"/>
              <a:t>Late 1960s: (proto-)feminist critical dystopias, before the rise of second-wave feminism </a:t>
            </a:r>
            <a:r>
              <a:rPr lang="en-US" sz="1800" dirty="0">
                <a:latin typeface="Verdana" pitchFamily="34" charset="0"/>
                <a:ea typeface="Verdana" pitchFamily="34" charset="0"/>
                <a:cs typeface="Calibri"/>
              </a:rPr>
              <a:t>→ </a:t>
            </a:r>
            <a:r>
              <a:rPr lang="en-US" sz="1800" b="1" dirty="0"/>
              <a:t>Anna </a:t>
            </a:r>
            <a:r>
              <a:rPr lang="en-US" sz="1800" b="1" dirty="0" err="1"/>
              <a:t>Kavan</a:t>
            </a:r>
            <a:r>
              <a:rPr lang="en-US" sz="1800" dirty="0"/>
              <a:t>, </a:t>
            </a:r>
            <a:r>
              <a:rPr lang="en-US" sz="1800" b="1" i="1" dirty="0"/>
              <a:t>Ice and Kate</a:t>
            </a:r>
            <a:r>
              <a:rPr lang="en-US" sz="1800" dirty="0"/>
              <a:t> and </a:t>
            </a:r>
            <a:r>
              <a:rPr lang="en-US" sz="1800" b="1" dirty="0"/>
              <a:t>Kate Wilhelm</a:t>
            </a:r>
            <a:r>
              <a:rPr lang="en-US" sz="1800" dirty="0"/>
              <a:t>, </a:t>
            </a:r>
            <a:r>
              <a:rPr lang="en-US" sz="1800" b="1" dirty="0"/>
              <a:t>“Baby You Were Great” </a:t>
            </a:r>
            <a:r>
              <a:rPr lang="en-US" sz="1800" dirty="0"/>
              <a:t>(1967), </a:t>
            </a:r>
            <a:r>
              <a:rPr lang="en-US" sz="1800" b="1" dirty="0"/>
              <a:t>Angela Carter</a:t>
            </a:r>
            <a:r>
              <a:rPr lang="en-US" sz="1800" dirty="0"/>
              <a:t>,</a:t>
            </a:r>
            <a:r>
              <a:rPr lang="en-US" sz="1800" b="1" dirty="0"/>
              <a:t> </a:t>
            </a:r>
            <a:r>
              <a:rPr lang="en-US" sz="1800" b="1" i="1" dirty="0"/>
              <a:t>Heroes and Villains </a:t>
            </a:r>
            <a:r>
              <a:rPr lang="en-US" sz="1800" dirty="0"/>
              <a:t>(1969).</a:t>
            </a:r>
          </a:p>
          <a:p>
            <a:r>
              <a:rPr lang="en-US" sz="1800" b="1" dirty="0"/>
              <a:t>Marge Piercy</a:t>
            </a:r>
            <a:r>
              <a:rPr lang="en-US" sz="1800" dirty="0"/>
              <a:t>, </a:t>
            </a:r>
            <a:r>
              <a:rPr lang="en-US" sz="1800" b="1" i="1" dirty="0"/>
              <a:t>Woman on the Edge of Time </a:t>
            </a:r>
            <a:r>
              <a:rPr lang="en-US" sz="1800" dirty="0"/>
              <a:t>(1976): parallel utopian and dystopian world (classless, gender-neutral, racial-difference-affirming society vs. consumerist, hyper-capitalist, classist, racist, gender-stratified and environmentally polluted society).</a:t>
            </a:r>
          </a:p>
          <a:p>
            <a:r>
              <a:rPr lang="en-US" sz="1800" b="1" dirty="0"/>
              <a:t>Angela Carter</a:t>
            </a:r>
            <a:r>
              <a:rPr lang="en-US" sz="1800" dirty="0"/>
              <a:t>,</a:t>
            </a:r>
            <a:r>
              <a:rPr lang="en-US" sz="1800" i="1" dirty="0"/>
              <a:t> </a:t>
            </a:r>
            <a:r>
              <a:rPr lang="en-US" sz="1800" b="1" i="1" dirty="0"/>
              <a:t>The Passion of New Eve</a:t>
            </a:r>
            <a:r>
              <a:rPr lang="en-US" sz="1800" dirty="0"/>
              <a:t> (1977): “anti-mythic novel, […] conceived as a feminist tract about the </a:t>
            </a:r>
            <a:r>
              <a:rPr lang="en-US" sz="1800" b="1" dirty="0"/>
              <a:t>social creation of femininity</a:t>
            </a:r>
            <a:r>
              <a:rPr lang="en-US" sz="1800" dirty="0"/>
              <a:t>,” a </a:t>
            </a:r>
            <a:r>
              <a:rPr lang="en-US" sz="1800" b="1" dirty="0"/>
              <a:t>dark satire</a:t>
            </a:r>
            <a:r>
              <a:rPr lang="en-US" sz="1800" dirty="0"/>
              <a:t> in which male (and chauvinist) Evelyn becomes a woman (Eve), who is to be the savior and lead to the creation of a new human race, in a dystopian world dominated by distorted versions of extreme feminists.</a:t>
            </a:r>
            <a:endParaRPr lang="en-US" sz="1800" i="1" dirty="0"/>
          </a:p>
          <a:p>
            <a:r>
              <a:rPr lang="en-US" sz="1800" dirty="0"/>
              <a:t>Introduction of the theme of </a:t>
            </a:r>
            <a:r>
              <a:rPr lang="en-US" sz="1800" b="1" dirty="0"/>
              <a:t>self-defeating women’s power</a:t>
            </a:r>
            <a:r>
              <a:rPr lang="en-US" sz="18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251520" y="1052736"/>
            <a:ext cx="8534400" cy="5324535"/>
          </a:xfrm>
          <a:prstGeom prst="rect">
            <a:avLst/>
          </a:prstGeom>
          <a:noFill/>
          <a:ln w="9525">
            <a:noFill/>
            <a:miter lim="800000"/>
            <a:headEnd/>
            <a:tailEnd/>
          </a:ln>
          <a:effectLst/>
        </p:spPr>
        <p:txBody>
          <a:bodyPr wrap="square">
            <a:spAutoFit/>
          </a:bodyPr>
          <a:lstStyle/>
          <a:p>
            <a:r>
              <a:rPr lang="en-US" sz="3200" b="1" dirty="0"/>
              <a:t>Speculative Fiction </a:t>
            </a:r>
            <a:r>
              <a:rPr lang="en-US" sz="2800" b="1" dirty="0">
                <a:solidFill>
                  <a:srgbClr val="FF0000"/>
                </a:solidFill>
                <a:latin typeface="Times" pitchFamily="1" charset="0"/>
              </a:rPr>
              <a:t>_______________________________________</a:t>
            </a:r>
            <a:endParaRPr lang="en-US" sz="2000" dirty="0"/>
          </a:p>
          <a:p>
            <a:pPr>
              <a:buFontTx/>
              <a:buBlip>
                <a:blip r:embed="rId3"/>
              </a:buBlip>
            </a:pPr>
            <a:r>
              <a:rPr lang="en-US" sz="2000" dirty="0"/>
              <a:t> “SF” conventionally stands for “Science Fiction,” but it can also be the acronym of “Speculative Fiction” (expression coined by </a:t>
            </a:r>
            <a:r>
              <a:rPr lang="en-US" sz="2000" b="1" dirty="0"/>
              <a:t>Robert A. Heinlein</a:t>
            </a:r>
            <a:r>
              <a:rPr lang="en-US" sz="2000" dirty="0"/>
              <a:t> in 1947).</a:t>
            </a:r>
          </a:p>
          <a:p>
            <a:pPr>
              <a:buFontTx/>
              <a:buBlip>
                <a:blip r:embed="rId3"/>
              </a:buBlip>
            </a:pPr>
            <a:r>
              <a:rPr lang="en-US" sz="2000" dirty="0"/>
              <a:t> “Speculative Fiction” = wide field containing various non-realistic genres such as science fiction, fantasy fiction, horror fiction, supernatural fiction, superhero fiction, utopian and dystopian fiction, apocalyptic and post-apocalyptic fiction, and alternate history.</a:t>
            </a:r>
          </a:p>
          <a:p>
            <a:pPr>
              <a:buFontTx/>
              <a:buBlip>
                <a:blip r:embed="rId3"/>
              </a:buBlip>
            </a:pPr>
            <a:r>
              <a:rPr lang="en-US" sz="2000" dirty="0"/>
              <a:t> Narrower meaning = fiction that speculates on possible social and cultural developments of present trends, in the attempt of </a:t>
            </a:r>
            <a:r>
              <a:rPr lang="en-US" sz="2000" b="1" dirty="0"/>
              <a:t>imagining (and pre-viewing) the future</a:t>
            </a:r>
            <a:r>
              <a:rPr lang="en-US" sz="2000" dirty="0"/>
              <a:t> (what would happen if…?).</a:t>
            </a:r>
          </a:p>
          <a:p>
            <a:pPr>
              <a:buBlip>
                <a:blip r:embed="rId3"/>
              </a:buBlip>
            </a:pPr>
            <a:r>
              <a:rPr lang="en-US" sz="2000" dirty="0"/>
              <a:t>Atwood: science fiction “has monsters and spaceships” vs. speculative fiction tells what “could really happen.”</a:t>
            </a:r>
            <a:endParaRPr lang="en-US" sz="2000" b="1" dirty="0"/>
          </a:p>
          <a:p>
            <a:pPr>
              <a:buFontTx/>
              <a:buBlip>
                <a:blip r:embed="rId3"/>
              </a:buBlip>
            </a:pPr>
            <a:r>
              <a:rPr lang="en-US" sz="2000" b="1" dirty="0"/>
              <a:t> </a:t>
            </a:r>
            <a:r>
              <a:rPr lang="en-US" sz="2000" dirty="0"/>
              <a:t>After 9/11, and the failure to predict what had happened, the US Government recruited writers to imagine possible future scenarios…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304800" y="1196752"/>
            <a:ext cx="8534400" cy="5016758"/>
          </a:xfrm>
          <a:prstGeom prst="rect">
            <a:avLst/>
          </a:prstGeom>
          <a:noFill/>
          <a:ln w="9525">
            <a:noFill/>
            <a:miter lim="800000"/>
            <a:headEnd/>
            <a:tailEnd/>
          </a:ln>
          <a:effectLst/>
        </p:spPr>
        <p:txBody>
          <a:bodyPr wrap="square">
            <a:spAutoFit/>
          </a:bodyPr>
          <a:lstStyle/>
          <a:p>
            <a:r>
              <a:rPr lang="en-US" sz="3200" b="1" dirty="0" err="1"/>
              <a:t>Uchronia</a:t>
            </a:r>
            <a:r>
              <a:rPr lang="en-US" sz="3200" b="1" dirty="0"/>
              <a:t>, utopia and dystopia</a:t>
            </a:r>
          </a:p>
          <a:p>
            <a:r>
              <a:rPr lang="en-US" sz="2800" b="1" dirty="0">
                <a:solidFill>
                  <a:srgbClr val="FF0000"/>
                </a:solidFill>
                <a:latin typeface="Times" pitchFamily="1" charset="0"/>
              </a:rPr>
              <a:t>__________________________________________</a:t>
            </a:r>
            <a:endParaRPr lang="en-US" sz="2000" dirty="0"/>
          </a:p>
          <a:p>
            <a:pPr>
              <a:buFontTx/>
              <a:buBlip>
                <a:blip r:embed="rId3"/>
              </a:buBlip>
            </a:pPr>
            <a:r>
              <a:rPr lang="en-US" sz="2000" dirty="0" err="1"/>
              <a:t>Uchronia</a:t>
            </a:r>
            <a:r>
              <a:rPr lang="en-US" sz="2000" dirty="0"/>
              <a:t> = </a:t>
            </a:r>
            <a:r>
              <a:rPr lang="en-US" sz="2000" b="1" dirty="0"/>
              <a:t>speculative fiction set in the past </a:t>
            </a:r>
            <a:r>
              <a:rPr lang="en-US" sz="2000" dirty="0"/>
              <a:t>(what would </a:t>
            </a:r>
            <a:r>
              <a:rPr lang="en-US" sz="2000" i="1" dirty="0"/>
              <a:t>have happened</a:t>
            </a:r>
            <a:r>
              <a:rPr lang="en-US" sz="2000" dirty="0"/>
              <a:t> if…?),</a:t>
            </a:r>
          </a:p>
          <a:p>
            <a:pPr>
              <a:buBlip>
                <a:blip r:embed="rId3"/>
              </a:buBlip>
            </a:pPr>
            <a:r>
              <a:rPr lang="en-US" sz="2000" dirty="0"/>
              <a:t> Utopia set in the future: speculation on possible </a:t>
            </a:r>
            <a:r>
              <a:rPr lang="en-US" sz="2000" b="1" dirty="0"/>
              <a:t>positive developments of the present</a:t>
            </a:r>
            <a:r>
              <a:rPr lang="en-US" sz="2000" dirty="0"/>
              <a:t>.</a:t>
            </a:r>
          </a:p>
          <a:p>
            <a:pPr>
              <a:buFontTx/>
              <a:buBlip>
                <a:blip r:embed="rId3"/>
              </a:buBlip>
            </a:pPr>
            <a:r>
              <a:rPr lang="en-US" sz="2000" dirty="0"/>
              <a:t> Dystopia: speculation on the possible </a:t>
            </a:r>
            <a:r>
              <a:rPr lang="en-US" sz="2000" b="1" dirty="0"/>
              <a:t>negative developments of the present</a:t>
            </a:r>
            <a:r>
              <a:rPr lang="en-US" sz="2000" dirty="0"/>
              <a:t>.</a:t>
            </a:r>
          </a:p>
          <a:p>
            <a:pPr>
              <a:buFontTx/>
              <a:buBlip>
                <a:blip r:embed="rId3"/>
              </a:buBlip>
            </a:pPr>
            <a:r>
              <a:rPr lang="en-US" sz="2000" b="1" dirty="0"/>
              <a:t> Gregory </a:t>
            </a:r>
            <a:r>
              <a:rPr lang="en-US" sz="2000" b="1" dirty="0" err="1"/>
              <a:t>Claeys</a:t>
            </a:r>
            <a:r>
              <a:rPr lang="en-US" sz="2000" dirty="0"/>
              <a:t>, </a:t>
            </a:r>
            <a:r>
              <a:rPr lang="en-US" sz="2000" b="1" i="1" dirty="0"/>
              <a:t>Rethinking Dystopia</a:t>
            </a:r>
            <a:r>
              <a:rPr lang="en-US" sz="2000" dirty="0"/>
              <a:t>: Dystopia (but better call it </a:t>
            </a:r>
            <a:r>
              <a:rPr lang="en-US" sz="2000" b="1" dirty="0"/>
              <a:t>anti-utopia</a:t>
            </a:r>
            <a:r>
              <a:rPr lang="en-US" sz="2000" dirty="0"/>
              <a:t>) = “antithesis of Utopia. A hellish state brought about by attempts to construct unrealizable ideal systems” </a:t>
            </a:r>
            <a:r>
              <a:rPr lang="en-US" sz="2000" dirty="0">
                <a:latin typeface="Verdana" pitchFamily="34" charset="0"/>
                <a:ea typeface="Verdana" pitchFamily="34" charset="0"/>
                <a:cs typeface="Calibri"/>
              </a:rPr>
              <a:t>→ </a:t>
            </a:r>
            <a:r>
              <a:rPr lang="en-US" sz="2000" dirty="0"/>
              <a:t>three main types of dystopia: political, environmental and technological.</a:t>
            </a:r>
          </a:p>
          <a:p>
            <a:pPr>
              <a:buFontTx/>
              <a:buBlip>
                <a:blip r:embed="rId3"/>
              </a:buBlip>
            </a:pPr>
            <a:r>
              <a:rPr lang="en-US" sz="2000" dirty="0"/>
              <a:t> But in </a:t>
            </a:r>
            <a:r>
              <a:rPr lang="en-US" sz="2000" dirty="0" err="1"/>
              <a:t>uchronia</a:t>
            </a:r>
            <a:r>
              <a:rPr lang="en-US" sz="2000" dirty="0"/>
              <a:t>, utopia and dystopia</a:t>
            </a:r>
            <a:r>
              <a:rPr lang="en-US" sz="2000" b="1" dirty="0"/>
              <a:t> </a:t>
            </a:r>
            <a:r>
              <a:rPr lang="en-US" sz="2000" dirty="0"/>
              <a:t>(and anti-utopia) the “scientific” element is often marginal, a </a:t>
            </a:r>
            <a:r>
              <a:rPr lang="en-US" sz="2000" i="1" dirty="0"/>
              <a:t>pre-text </a:t>
            </a:r>
            <a:r>
              <a:rPr lang="en-US" sz="2000" dirty="0"/>
              <a:t>that triggers the plot but is not very relevant </a:t>
            </a:r>
            <a:r>
              <a:rPr lang="en-US" sz="2000" i="1" dirty="0"/>
              <a:t>inside</a:t>
            </a:r>
            <a:r>
              <a:rPr lang="en-US" sz="2000" dirty="0"/>
              <a:t> the plot.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36712"/>
            <a:ext cx="8229600" cy="857257"/>
          </a:xfrm>
        </p:spPr>
        <p:txBody>
          <a:bodyPr>
            <a:normAutofit/>
          </a:bodyPr>
          <a:lstStyle/>
          <a:p>
            <a:pPr eaLnBrk="1" fontAlgn="auto" hangingPunct="1">
              <a:spcAft>
                <a:spcPts val="0"/>
              </a:spcAft>
              <a:defRPr/>
            </a:pPr>
            <a:r>
              <a:rPr lang="it-IT" b="1" dirty="0" err="1"/>
              <a:t>Alternat</a:t>
            </a:r>
            <a:r>
              <a:rPr lang="it-IT" b="1" dirty="0"/>
              <a:t>(</a:t>
            </a:r>
            <a:r>
              <a:rPr lang="it-IT" b="1" dirty="0" err="1"/>
              <a:t>iv</a:t>
            </a:r>
            <a:r>
              <a:rPr lang="it-IT" b="1" dirty="0"/>
              <a:t>)e </a:t>
            </a:r>
            <a:r>
              <a:rPr lang="it-IT" b="1" dirty="0" err="1"/>
              <a:t>history</a:t>
            </a:r>
            <a:r>
              <a:rPr lang="it-IT" b="1" dirty="0"/>
              <a:t>/</a:t>
            </a:r>
            <a:r>
              <a:rPr lang="it-IT" b="1" dirty="0" err="1"/>
              <a:t>uchronia</a:t>
            </a:r>
            <a:endParaRPr lang="it-IT" b="1" dirty="0"/>
          </a:p>
        </p:txBody>
      </p:sp>
      <p:sp>
        <p:nvSpPr>
          <p:cNvPr id="3" name="Segnaposto contenuto 2"/>
          <p:cNvSpPr>
            <a:spLocks noGrp="1"/>
          </p:cNvSpPr>
          <p:nvPr>
            <p:ph idx="1"/>
          </p:nvPr>
        </p:nvSpPr>
        <p:spPr>
          <a:xfrm>
            <a:off x="457200" y="1693969"/>
            <a:ext cx="8229600" cy="4903383"/>
          </a:xfrm>
        </p:spPr>
        <p:txBody>
          <a:bodyPr>
            <a:normAutofit fontScale="92500" lnSpcReduction="20000"/>
          </a:bodyPr>
          <a:lstStyle/>
          <a:p>
            <a:pPr marL="274320" indent="-274320" eaLnBrk="1" fontAlgn="auto" hangingPunct="1">
              <a:spcAft>
                <a:spcPts val="0"/>
              </a:spcAft>
              <a:buClr>
                <a:schemeClr val="accent3"/>
              </a:buClr>
              <a:buNone/>
              <a:defRPr/>
            </a:pPr>
            <a:r>
              <a:rPr lang="en-US" dirty="0"/>
              <a:t>Alternate or alternative history = subgenre of science fiction.</a:t>
            </a:r>
          </a:p>
          <a:p>
            <a:pPr marL="274320" indent="-274320" eaLnBrk="1" fontAlgn="auto" hangingPunct="1">
              <a:spcAft>
                <a:spcPts val="0"/>
              </a:spcAft>
              <a:buClr>
                <a:schemeClr val="accent3"/>
              </a:buClr>
              <a:buNone/>
              <a:defRPr/>
            </a:pPr>
            <a:r>
              <a:rPr lang="en-US" dirty="0"/>
              <a:t>Fundamental hypothesis: “</a:t>
            </a:r>
            <a:r>
              <a:rPr lang="en-US" b="1" dirty="0"/>
              <a:t>What if </a:t>
            </a:r>
            <a:r>
              <a:rPr lang="en-US" dirty="0"/>
              <a:t>history had developed differently?”</a:t>
            </a:r>
          </a:p>
          <a:p>
            <a:pPr marL="274320" indent="-274320" eaLnBrk="1" fontAlgn="auto" hangingPunct="1">
              <a:spcAft>
                <a:spcPts val="0"/>
              </a:spcAft>
              <a:buClr>
                <a:schemeClr val="accent3"/>
              </a:buClr>
              <a:buNone/>
              <a:defRPr/>
            </a:pPr>
            <a:r>
              <a:rPr lang="en-US" dirty="0"/>
              <a:t>Basic premise: a change or </a:t>
            </a:r>
            <a:r>
              <a:rPr lang="en-US" b="1" dirty="0"/>
              <a:t>point of divergence (</a:t>
            </a:r>
            <a:r>
              <a:rPr lang="en-US" b="1" dirty="0" err="1"/>
              <a:t>PoD</a:t>
            </a:r>
            <a:r>
              <a:rPr lang="en-US" b="1" dirty="0"/>
              <a:t>) </a:t>
            </a:r>
            <a:r>
              <a:rPr lang="en-US" dirty="0"/>
              <a:t>in the past causes human society to develop in a different way from our own.</a:t>
            </a:r>
          </a:p>
          <a:p>
            <a:pPr marL="274320" indent="-274320" eaLnBrk="1" fontAlgn="auto" hangingPunct="1">
              <a:spcAft>
                <a:spcPts val="0"/>
              </a:spcAft>
              <a:buClr>
                <a:schemeClr val="accent3"/>
              </a:buClr>
              <a:buNone/>
              <a:defRPr/>
            </a:pPr>
            <a:r>
              <a:rPr lang="en-US" dirty="0"/>
              <a:t>In French, </a:t>
            </a:r>
            <a:r>
              <a:rPr lang="en-US" b="1" i="1" dirty="0" err="1"/>
              <a:t>uchronie</a:t>
            </a:r>
            <a:r>
              <a:rPr lang="en-US" dirty="0"/>
              <a:t>, term coined by </a:t>
            </a:r>
            <a:r>
              <a:rPr lang="en-US" b="1" dirty="0"/>
              <a:t>Charles </a:t>
            </a:r>
            <a:r>
              <a:rPr lang="en-US" b="1" dirty="0" err="1"/>
              <a:t>Renouvier</a:t>
            </a:r>
            <a:r>
              <a:rPr lang="en-US" b="1" dirty="0"/>
              <a:t> </a:t>
            </a:r>
            <a:r>
              <a:rPr lang="en-US" dirty="0"/>
              <a:t>in 1876 and derived from </a:t>
            </a:r>
            <a:r>
              <a:rPr lang="en-US" i="1" dirty="0"/>
              <a:t>utopia</a:t>
            </a:r>
            <a:r>
              <a:rPr lang="en-US" dirty="0"/>
              <a:t> and the Greek word for time, </a:t>
            </a:r>
            <a:r>
              <a:rPr lang="en-US" i="1" dirty="0" err="1"/>
              <a:t>chronos</a:t>
            </a:r>
            <a:r>
              <a:rPr lang="en-US" i="1" dirty="0"/>
              <a:t> </a:t>
            </a:r>
            <a:r>
              <a:rPr lang="en-US" dirty="0">
                <a:cs typeface="Calibri"/>
              </a:rPr>
              <a:t>→</a:t>
            </a:r>
            <a:r>
              <a:rPr lang="en-US" dirty="0">
                <a:latin typeface="Calibri"/>
                <a:cs typeface="Calibri"/>
              </a:rPr>
              <a:t> </a:t>
            </a:r>
            <a:r>
              <a:rPr lang="en-US" dirty="0"/>
              <a:t>a time that does not exist – it can also be called “</a:t>
            </a:r>
            <a:r>
              <a:rPr lang="en-US" b="1" dirty="0" err="1"/>
              <a:t>allohistory</a:t>
            </a:r>
            <a:r>
              <a:rPr lang="en-US" dirty="0"/>
              <a:t>” (“other history”).</a:t>
            </a:r>
          </a:p>
          <a:p>
            <a:pPr marL="274320" indent="-274320" eaLnBrk="1" fontAlgn="auto" hangingPunct="1">
              <a:spcAft>
                <a:spcPts val="0"/>
              </a:spcAft>
              <a:buClr>
                <a:schemeClr val="accent3"/>
              </a:buClr>
              <a:buFont typeface="Wingdings 2"/>
              <a:buNone/>
              <a:defRPr/>
            </a:pPr>
            <a:r>
              <a:rPr lang="en-US" dirty="0"/>
              <a:t>Two main narrative strategies: a) travelling between </a:t>
            </a:r>
            <a:r>
              <a:rPr lang="en-US" b="1" dirty="0"/>
              <a:t>parallel histories/universes </a:t>
            </a:r>
            <a:r>
              <a:rPr lang="en-US" dirty="0"/>
              <a:t>(or psychic awareness of the existence of “our” universe by the people of another one, or the reverse); 2) </a:t>
            </a:r>
            <a:r>
              <a:rPr lang="en-US" b="1" dirty="0"/>
              <a:t>time travelling </a:t>
            </a:r>
            <a:r>
              <a:rPr lang="en-US" dirty="0"/>
              <a:t>forward or backward that causes a split in history.</a:t>
            </a:r>
          </a:p>
        </p:txBody>
      </p:sp>
    </p:spTree>
    <p:extLst>
      <p:ext uri="{BB962C8B-B14F-4D97-AF65-F5344CB8AC3E}">
        <p14:creationId xmlns:p14="http://schemas.microsoft.com/office/powerpoint/2010/main" val="126905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a:xfrm>
            <a:off x="457200" y="764704"/>
            <a:ext cx="8229600" cy="1213852"/>
          </a:xfrm>
        </p:spPr>
        <p:txBody>
          <a:bodyPr/>
          <a:lstStyle/>
          <a:p>
            <a:pPr eaLnBrk="1" hangingPunct="1"/>
            <a:r>
              <a:rPr lang="it-IT" altLang="it-IT" sz="4000" b="1" dirty="0"/>
              <a:t>Birth and </a:t>
            </a:r>
            <a:r>
              <a:rPr lang="it-IT" altLang="it-IT" sz="4000" b="1" dirty="0" err="1"/>
              <a:t>development</a:t>
            </a:r>
            <a:r>
              <a:rPr lang="it-IT" altLang="it-IT" sz="4000" b="1" dirty="0"/>
              <a:t> </a:t>
            </a:r>
            <a:r>
              <a:rPr lang="it-IT" altLang="it-IT" sz="4000" b="1" dirty="0" err="1"/>
              <a:t>of</a:t>
            </a:r>
            <a:br>
              <a:rPr lang="it-IT" altLang="it-IT" sz="4000" b="1" dirty="0"/>
            </a:br>
            <a:r>
              <a:rPr lang="it-IT" altLang="it-IT" sz="4000" b="1" dirty="0"/>
              <a:t>alternate </a:t>
            </a:r>
            <a:r>
              <a:rPr lang="it-IT" altLang="it-IT" sz="4000" b="1" dirty="0" err="1"/>
              <a:t>history</a:t>
            </a:r>
            <a:endParaRPr lang="it-IT" altLang="it-IT" sz="4000" b="1" dirty="0"/>
          </a:p>
        </p:txBody>
      </p:sp>
      <p:sp>
        <p:nvSpPr>
          <p:cNvPr id="3" name="Segnaposto contenuto 2"/>
          <p:cNvSpPr>
            <a:spLocks noGrp="1"/>
          </p:cNvSpPr>
          <p:nvPr>
            <p:ph idx="1"/>
          </p:nvPr>
        </p:nvSpPr>
        <p:spPr>
          <a:xfrm>
            <a:off x="457200" y="2276872"/>
            <a:ext cx="8229600" cy="4392488"/>
          </a:xfrm>
        </p:spPr>
        <p:txBody>
          <a:bodyPr>
            <a:normAutofit fontScale="92500" lnSpcReduction="10000"/>
          </a:bodyPr>
          <a:lstStyle/>
          <a:p>
            <a:pPr>
              <a:buNone/>
            </a:pPr>
            <a:r>
              <a:rPr lang="en-US" sz="2400" dirty="0"/>
              <a:t>First example: Book IX, sections 17-19, of </a:t>
            </a:r>
            <a:r>
              <a:rPr lang="en-US" sz="2400" b="1" dirty="0"/>
              <a:t>Titus </a:t>
            </a:r>
            <a:r>
              <a:rPr lang="en-US" sz="2400" b="1" dirty="0" err="1"/>
              <a:t>Livius</a:t>
            </a:r>
            <a:r>
              <a:rPr lang="en-US" sz="2400" dirty="0" err="1"/>
              <a:t>’s</a:t>
            </a:r>
            <a:r>
              <a:rPr lang="en-US" sz="2400" dirty="0"/>
              <a:t> </a:t>
            </a:r>
            <a:r>
              <a:rPr lang="en-US" sz="2400" b="1" i="1" dirty="0"/>
              <a:t>History of Rome from Its Foundation </a:t>
            </a:r>
            <a:r>
              <a:rPr lang="en-US" sz="2400" dirty="0"/>
              <a:t>(hypothesis that Alexander the Great expands his empire to the West and attacks Rome).</a:t>
            </a:r>
          </a:p>
          <a:p>
            <a:pPr>
              <a:buNone/>
            </a:pPr>
            <a:r>
              <a:rPr lang="en-US" sz="2400" dirty="0"/>
              <a:t>First example in English: </a:t>
            </a:r>
            <a:r>
              <a:rPr lang="en-US" sz="2400" b="1" dirty="0"/>
              <a:t>Nathaniel Hawthorne’</a:t>
            </a:r>
            <a:r>
              <a:rPr lang="en-US" sz="2400" dirty="0"/>
              <a:t>s </a:t>
            </a:r>
            <a:r>
              <a:rPr lang="en-US" sz="2400" b="1" dirty="0"/>
              <a:t>“P’s Correspondence”</a:t>
            </a:r>
            <a:r>
              <a:rPr lang="en-US" sz="2400" dirty="0"/>
              <a:t> (a man considered a madman perceives a “different” 1845, where Burns, Byron, Shelley and Keats, and even Napoleon, are still alive).</a:t>
            </a:r>
          </a:p>
          <a:p>
            <a:pPr>
              <a:buNone/>
            </a:pPr>
            <a:r>
              <a:rPr lang="en-US" sz="2400" dirty="0"/>
              <a:t>First novel about alternate history in English: </a:t>
            </a:r>
            <a:r>
              <a:rPr lang="en-US" sz="2400" b="1" dirty="0"/>
              <a:t>Castello Holford</a:t>
            </a:r>
            <a:r>
              <a:rPr lang="en-US" sz="2400" dirty="0"/>
              <a:t>'s </a:t>
            </a:r>
            <a:r>
              <a:rPr lang="en-US" sz="2400" b="1" i="1" dirty="0" err="1"/>
              <a:t>Aristopia</a:t>
            </a:r>
            <a:r>
              <a:rPr lang="en-US" sz="2400" dirty="0"/>
              <a:t> (1895), where a utopian society is established in Virginia when the earliest settlers discover a reef made of gold.</a:t>
            </a:r>
          </a:p>
          <a:p>
            <a:pPr>
              <a:buNone/>
            </a:pPr>
            <a:r>
              <a:rPr lang="en-US" sz="2400" dirty="0"/>
              <a:t>First collection of scholarly (but also fictional) texts making hypotheses about different historical developments in the past: </a:t>
            </a:r>
            <a:r>
              <a:rPr lang="en-US" sz="2400" b="1" i="1" dirty="0"/>
              <a:t>If It Had Happened Otherwise</a:t>
            </a:r>
            <a:r>
              <a:rPr lang="en-US" sz="2400" i="1" dirty="0"/>
              <a:t> </a:t>
            </a:r>
            <a:r>
              <a:rPr lang="en-US" sz="2400" dirty="0"/>
              <a:t>(1931), ed. by </a:t>
            </a:r>
            <a:r>
              <a:rPr lang="en-US" sz="2400" b="1" dirty="0"/>
              <a:t>Sir John Squire</a:t>
            </a:r>
            <a:r>
              <a:rPr lang="en-US" sz="2400" dirty="0"/>
              <a:t>.</a:t>
            </a:r>
          </a:p>
          <a:p>
            <a:pPr>
              <a:buNone/>
            </a:pPr>
            <a:endParaRPr lang="it-IT" sz="2400" dirty="0"/>
          </a:p>
        </p:txBody>
      </p:sp>
    </p:spTree>
    <p:extLst>
      <p:ext uri="{BB962C8B-B14F-4D97-AF65-F5344CB8AC3E}">
        <p14:creationId xmlns:p14="http://schemas.microsoft.com/office/powerpoint/2010/main" val="1581915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836712"/>
            <a:ext cx="8229600" cy="1008112"/>
          </a:xfrm>
        </p:spPr>
        <p:txBody>
          <a:bodyPr>
            <a:normAutofit/>
          </a:bodyPr>
          <a:lstStyle/>
          <a:p>
            <a:pPr eaLnBrk="1" fontAlgn="auto" hangingPunct="1">
              <a:spcAft>
                <a:spcPts val="0"/>
              </a:spcAft>
              <a:defRPr/>
            </a:pPr>
            <a:r>
              <a:rPr lang="it-IT" sz="5400" b="1" dirty="0" err="1"/>
              <a:t>After</a:t>
            </a:r>
            <a:r>
              <a:rPr lang="it-IT" sz="5400" b="1" dirty="0"/>
              <a:t> World War II</a:t>
            </a:r>
          </a:p>
        </p:txBody>
      </p:sp>
      <p:sp>
        <p:nvSpPr>
          <p:cNvPr id="8195" name="Segnaposto contenuto 2"/>
          <p:cNvSpPr>
            <a:spLocks noGrp="1"/>
          </p:cNvSpPr>
          <p:nvPr>
            <p:ph idx="1"/>
          </p:nvPr>
        </p:nvSpPr>
        <p:spPr>
          <a:xfrm>
            <a:off x="323850" y="2060848"/>
            <a:ext cx="8229600" cy="4464496"/>
          </a:xfrm>
        </p:spPr>
        <p:txBody>
          <a:bodyPr/>
          <a:lstStyle/>
          <a:p>
            <a:pPr eaLnBrk="1" hangingPunct="1">
              <a:buNone/>
            </a:pPr>
            <a:r>
              <a:rPr lang="en-US" altLang="it-IT" sz="2000" dirty="0"/>
              <a:t>Alternate histories after 1945 often have as their </a:t>
            </a:r>
            <a:r>
              <a:rPr lang="en-US" altLang="it-IT" sz="2000" dirty="0" err="1"/>
              <a:t>PoD</a:t>
            </a:r>
            <a:r>
              <a:rPr lang="en-US" altLang="it-IT" sz="2000" dirty="0"/>
              <a:t> the victory of Germany and Japan in World War II:</a:t>
            </a:r>
          </a:p>
          <a:p>
            <a:pPr eaLnBrk="1" hangingPunct="1"/>
            <a:r>
              <a:rPr lang="en-US" altLang="it-IT" sz="2000" b="1" dirty="0"/>
              <a:t>Philip K. Dick</a:t>
            </a:r>
            <a:r>
              <a:rPr lang="en-US" altLang="it-IT" sz="2000" dirty="0"/>
              <a:t>’s</a:t>
            </a:r>
            <a:r>
              <a:rPr lang="en-US" altLang="it-IT" sz="2000" b="1" dirty="0"/>
              <a:t> </a:t>
            </a:r>
            <a:r>
              <a:rPr lang="en-US" altLang="it-IT" sz="2000" b="1" i="1" dirty="0"/>
              <a:t>The Man in the High Castle</a:t>
            </a:r>
            <a:r>
              <a:rPr lang="en-US" altLang="it-IT" sz="2000" dirty="0"/>
              <a:t> (1962)</a:t>
            </a:r>
          </a:p>
          <a:p>
            <a:pPr eaLnBrk="1" hangingPunct="1"/>
            <a:r>
              <a:rPr lang="en-US" altLang="it-IT" sz="2000" b="1" dirty="0"/>
              <a:t>Robert Harris</a:t>
            </a:r>
            <a:r>
              <a:rPr lang="en-US" altLang="it-IT" sz="2000" dirty="0"/>
              <a:t>’s</a:t>
            </a:r>
            <a:r>
              <a:rPr lang="en-US" altLang="it-IT" sz="2000" b="1" dirty="0"/>
              <a:t> </a:t>
            </a:r>
            <a:r>
              <a:rPr lang="en-US" altLang="it-IT" sz="2000" b="1" i="1" dirty="0"/>
              <a:t>Fatherland </a:t>
            </a:r>
            <a:r>
              <a:rPr lang="en-US" altLang="it-IT" sz="2000" dirty="0"/>
              <a:t>(1992)</a:t>
            </a:r>
          </a:p>
          <a:p>
            <a:pPr eaLnBrk="1" hangingPunct="1"/>
            <a:r>
              <a:rPr lang="en-US" altLang="it-IT" sz="2000" b="1" dirty="0"/>
              <a:t>Philip Roth</a:t>
            </a:r>
            <a:r>
              <a:rPr lang="en-US" altLang="it-IT" sz="2000" dirty="0"/>
              <a:t>’s </a:t>
            </a:r>
            <a:r>
              <a:rPr lang="en-US" altLang="it-IT" sz="2000" b="1" i="1" dirty="0"/>
              <a:t>The Plot Against America</a:t>
            </a:r>
            <a:r>
              <a:rPr lang="en-US" altLang="it-IT" sz="2000" b="1" dirty="0"/>
              <a:t> </a:t>
            </a:r>
            <a:r>
              <a:rPr lang="en-US" altLang="it-IT" sz="2000" dirty="0"/>
              <a:t>(2004)</a:t>
            </a:r>
          </a:p>
          <a:p>
            <a:pPr eaLnBrk="1" hangingPunct="1">
              <a:buNone/>
            </a:pPr>
            <a:r>
              <a:rPr lang="en-US" altLang="it-IT" sz="2000" b="1" dirty="0"/>
              <a:t>Harry Turtledove</a:t>
            </a:r>
            <a:r>
              <a:rPr lang="en-US" altLang="it-IT" sz="2000" dirty="0"/>
              <a:t>:</a:t>
            </a:r>
            <a:r>
              <a:rPr lang="en-US" altLang="it-IT" sz="2000" b="1" dirty="0"/>
              <a:t> </a:t>
            </a:r>
            <a:r>
              <a:rPr lang="en-US" altLang="it-IT" sz="2000" dirty="0"/>
              <a:t>author of dozens of alternate histories (some of them about the South having won the Civil War)</a:t>
            </a:r>
          </a:p>
          <a:p>
            <a:pPr eaLnBrk="1" hangingPunct="1">
              <a:buNone/>
            </a:pPr>
            <a:r>
              <a:rPr lang="en-US" altLang="it-IT" sz="2000" b="1" dirty="0"/>
              <a:t>Vladimir Nabokov</a:t>
            </a:r>
            <a:r>
              <a:rPr lang="en-US" altLang="it-IT" sz="2000" dirty="0"/>
              <a:t>’s </a:t>
            </a:r>
            <a:r>
              <a:rPr lang="en-US" altLang="it-IT" sz="2000" b="1" i="1" dirty="0" err="1"/>
              <a:t>Ada</a:t>
            </a:r>
            <a:r>
              <a:rPr lang="en-US" altLang="it-IT" sz="2000" b="1" i="1" dirty="0"/>
              <a:t> or Ardor </a:t>
            </a:r>
            <a:r>
              <a:rPr lang="en-US" altLang="it-IT" sz="2000" dirty="0"/>
              <a:t>(1969): Czarist Russia has colonized part of North America (but there are hints of another  “alternate” alternate history, as in </a:t>
            </a:r>
            <a:r>
              <a:rPr lang="en-US" altLang="it-IT" sz="2000" i="1" dirty="0"/>
              <a:t>The Man in the High Castle</a:t>
            </a:r>
            <a:r>
              <a:rPr lang="en-US" altLang="it-IT" sz="2000" dirty="0"/>
              <a:t>)</a:t>
            </a:r>
          </a:p>
          <a:p>
            <a:pPr eaLnBrk="1" hangingPunct="1">
              <a:buNone/>
            </a:pPr>
            <a:r>
              <a:rPr lang="en-US" altLang="it-IT" sz="2000" b="1" i="1" dirty="0"/>
              <a:t>Steampunk</a:t>
            </a:r>
            <a:r>
              <a:rPr lang="en-US" altLang="it-IT" sz="2000" dirty="0"/>
              <a:t>: </a:t>
            </a:r>
            <a:r>
              <a:rPr lang="en-US" altLang="it-IT" sz="2000" b="1" i="1" dirty="0"/>
              <a:t> </a:t>
            </a:r>
            <a:r>
              <a:rPr lang="en-US" altLang="it-IT" sz="2000" dirty="0"/>
              <a:t>series of fictional alternate histories based on the hypothesis that steam is still the main form of energy in modern society</a:t>
            </a:r>
          </a:p>
          <a:p>
            <a:pPr eaLnBrk="1" hangingPunct="1"/>
            <a:endParaRPr lang="it-IT" altLang="it-IT" sz="2000" dirty="0"/>
          </a:p>
        </p:txBody>
      </p:sp>
    </p:spTree>
    <p:extLst>
      <p:ext uri="{BB962C8B-B14F-4D97-AF65-F5344CB8AC3E}">
        <p14:creationId xmlns:p14="http://schemas.microsoft.com/office/powerpoint/2010/main" val="1747268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107504" y="980728"/>
            <a:ext cx="8712968" cy="5724644"/>
          </a:xfrm>
          <a:prstGeom prst="rect">
            <a:avLst/>
          </a:prstGeom>
          <a:noFill/>
          <a:ln w="9525">
            <a:noFill/>
            <a:miter lim="800000"/>
            <a:headEnd/>
            <a:tailEnd/>
          </a:ln>
          <a:effectLst/>
        </p:spPr>
        <p:txBody>
          <a:bodyPr wrap="square">
            <a:spAutoFit/>
          </a:bodyPr>
          <a:lstStyle/>
          <a:p>
            <a:r>
              <a:rPr lang="en-US" sz="4800" b="1" dirty="0">
                <a:solidFill>
                  <a:schemeClr val="tx2"/>
                </a:solidFill>
                <a:latin typeface="+mj-lt"/>
              </a:rPr>
              <a:t>Speculation and Feminism</a:t>
            </a:r>
          </a:p>
          <a:p>
            <a:r>
              <a:rPr lang="en-US" sz="2800" b="1" dirty="0">
                <a:solidFill>
                  <a:srgbClr val="FF0000"/>
                </a:solidFill>
                <a:latin typeface="Times" pitchFamily="1" charset="0"/>
              </a:rPr>
              <a:t>__________________________________________</a:t>
            </a:r>
            <a:endParaRPr lang="en-US" sz="2000" dirty="0"/>
          </a:p>
          <a:p>
            <a:r>
              <a:rPr lang="en-US" sz="1800" dirty="0">
                <a:latin typeface="+mn-lt"/>
              </a:rPr>
              <a:t>Feminism as critical thinking is based both on the analysis of the present </a:t>
            </a:r>
            <a:r>
              <a:rPr lang="en-US" sz="1800" b="1" dirty="0">
                <a:latin typeface="+mn-lt"/>
              </a:rPr>
              <a:t>asymmetrical power structure regulating the relations between genders</a:t>
            </a:r>
            <a:r>
              <a:rPr lang="en-US" sz="1800" dirty="0">
                <a:latin typeface="+mn-lt"/>
              </a:rPr>
              <a:t>, and on the speculation on a possible world where these relations are not ruled by systems of power.</a:t>
            </a:r>
          </a:p>
          <a:p>
            <a:r>
              <a:rPr lang="en-US" sz="1800" dirty="0">
                <a:latin typeface="+mn-lt"/>
              </a:rPr>
              <a:t>Postmodernist thought rejects all </a:t>
            </a:r>
            <a:r>
              <a:rPr lang="en-US" sz="1800" b="1" dirty="0">
                <a:latin typeface="+mn-lt"/>
              </a:rPr>
              <a:t>metanarratives</a:t>
            </a:r>
            <a:r>
              <a:rPr lang="en-US" sz="1800" dirty="0">
                <a:latin typeface="+mn-lt"/>
              </a:rPr>
              <a:t>, or “</a:t>
            </a:r>
            <a:r>
              <a:rPr lang="en-US" sz="1800" b="1" dirty="0">
                <a:latin typeface="+mn-lt"/>
              </a:rPr>
              <a:t>grand narratives</a:t>
            </a:r>
            <a:r>
              <a:rPr lang="en-US" sz="1800" dirty="0">
                <a:latin typeface="+mn-lt"/>
              </a:rPr>
              <a:t>,” that want to explain the past, how it determined the present, and what the future would or should be. In doing so, on the one hand it undermined the most “organized” forms of feminism, which aimed at projecting a future different from the present, but it also deconstructed all-encompassing and normative definitions of traditional gender roles, thus granting women more independence and the power of self-determination according to their own individual “</a:t>
            </a:r>
            <a:r>
              <a:rPr lang="en-US" sz="1800" b="1" dirty="0">
                <a:latin typeface="+mn-lt"/>
              </a:rPr>
              <a:t>feminine subjectivity</a:t>
            </a:r>
            <a:r>
              <a:rPr lang="en-US" sz="1800" i="1" dirty="0">
                <a:latin typeface="+mn-lt"/>
              </a:rPr>
              <a:t>.”</a:t>
            </a:r>
          </a:p>
          <a:p>
            <a:r>
              <a:rPr lang="en-US" sz="1800" b="1" dirty="0">
                <a:latin typeface="+mn-lt"/>
              </a:rPr>
              <a:t>Raffaella Baccolini</a:t>
            </a:r>
            <a:r>
              <a:rPr lang="en-US" sz="1800" dirty="0">
                <a:latin typeface="+mn-lt"/>
              </a:rPr>
              <a:t>: “women’s science fiction novels have contributed to the exploration and subsequent breakdown of certainties and universalist assumptions […] about gendered identities by addressing, in a dialectical engagement with tradition, themes such as the </a:t>
            </a:r>
            <a:r>
              <a:rPr lang="en-US" sz="1800" b="1" dirty="0">
                <a:latin typeface="+mn-lt"/>
              </a:rPr>
              <a:t>representation of women and their bodies, reproduction and sexuality, and language and its relation to identity</a:t>
            </a:r>
            <a:r>
              <a:rPr lang="en-US" sz="1800" dirty="0">
                <a:latin typeface="+mn-lt"/>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304800" y="1124744"/>
            <a:ext cx="8534400" cy="5016758"/>
          </a:xfrm>
          <a:prstGeom prst="rect">
            <a:avLst/>
          </a:prstGeom>
          <a:noFill/>
          <a:ln w="9525">
            <a:noFill/>
            <a:miter lim="800000"/>
            <a:headEnd/>
            <a:tailEnd/>
          </a:ln>
          <a:effectLst/>
        </p:spPr>
        <p:txBody>
          <a:bodyPr wrap="square">
            <a:spAutoFit/>
          </a:bodyPr>
          <a:lstStyle/>
          <a:p>
            <a:r>
              <a:rPr lang="en-US" sz="3200" b="1" dirty="0">
                <a:solidFill>
                  <a:schemeClr val="tx2"/>
                </a:solidFill>
                <a:latin typeface="+mj-lt"/>
              </a:rPr>
              <a:t>Post-World War II Feminist Thought</a:t>
            </a:r>
          </a:p>
          <a:p>
            <a:r>
              <a:rPr lang="en-US" sz="2800" b="1" dirty="0">
                <a:solidFill>
                  <a:srgbClr val="FF0000"/>
                </a:solidFill>
                <a:latin typeface="Times" pitchFamily="1" charset="0"/>
              </a:rPr>
              <a:t>__________________________________________</a:t>
            </a:r>
            <a:endParaRPr lang="en-US" sz="2000" dirty="0"/>
          </a:p>
          <a:p>
            <a:r>
              <a:rPr lang="en-US" sz="2000" dirty="0">
                <a:latin typeface="+mn-lt"/>
              </a:rPr>
              <a:t>End of World War II </a:t>
            </a:r>
            <a:r>
              <a:rPr lang="en-US" sz="2000" dirty="0">
                <a:latin typeface="+mn-lt"/>
                <a:ea typeface="Verdana" pitchFamily="34" charset="0"/>
                <a:cs typeface="Calibri"/>
              </a:rPr>
              <a:t>→</a:t>
            </a:r>
            <a:r>
              <a:rPr lang="en-US" sz="2000" dirty="0">
                <a:latin typeface="+mn-lt"/>
              </a:rPr>
              <a:t> birth of both postmodernism and feminism.</a:t>
            </a:r>
          </a:p>
          <a:p>
            <a:endParaRPr lang="en-US" sz="2000" b="1" dirty="0">
              <a:latin typeface="+mn-lt"/>
            </a:endParaRPr>
          </a:p>
          <a:p>
            <a:r>
              <a:rPr lang="en-US" sz="2000" b="1" dirty="0">
                <a:latin typeface="+mn-lt"/>
              </a:rPr>
              <a:t>Simone De Beauvoir</a:t>
            </a:r>
            <a:r>
              <a:rPr lang="en-US" sz="2000" dirty="0">
                <a:latin typeface="+mn-lt"/>
              </a:rPr>
              <a:t>,</a:t>
            </a:r>
            <a:r>
              <a:rPr lang="en-US" sz="2000" b="1" dirty="0">
                <a:latin typeface="+mn-lt"/>
              </a:rPr>
              <a:t> </a:t>
            </a:r>
            <a:r>
              <a:rPr lang="it-IT" sz="2000" b="1" i="1" dirty="0">
                <a:latin typeface="+mn-lt"/>
              </a:rPr>
              <a:t>Le </a:t>
            </a:r>
            <a:r>
              <a:rPr lang="it-IT" sz="2000" b="1" i="1" dirty="0" err="1">
                <a:latin typeface="+mn-lt"/>
              </a:rPr>
              <a:t>Deuxième</a:t>
            </a:r>
            <a:r>
              <a:rPr lang="it-IT" sz="2000" b="1" i="1" dirty="0">
                <a:latin typeface="+mn-lt"/>
              </a:rPr>
              <a:t> </a:t>
            </a:r>
            <a:r>
              <a:rPr lang="it-IT" sz="2000" b="1" i="1" dirty="0" err="1">
                <a:latin typeface="+mn-lt"/>
              </a:rPr>
              <a:t>Sexe</a:t>
            </a:r>
            <a:r>
              <a:rPr lang="en-US" sz="2000" b="1" dirty="0">
                <a:latin typeface="+mn-lt"/>
              </a:rPr>
              <a:t> </a:t>
            </a:r>
            <a:r>
              <a:rPr lang="en-US" sz="2000" dirty="0">
                <a:latin typeface="+mn-lt"/>
              </a:rPr>
              <a:t>(1949): women as “</a:t>
            </a:r>
            <a:r>
              <a:rPr lang="en-US" sz="2000" b="1" dirty="0">
                <a:latin typeface="+mn-lt"/>
              </a:rPr>
              <a:t>The other</a:t>
            </a:r>
            <a:r>
              <a:rPr lang="en-US" sz="2000" dirty="0">
                <a:latin typeface="+mn-lt"/>
              </a:rPr>
              <a:t>” for a world dominated by patriarchal ideology.</a:t>
            </a:r>
          </a:p>
          <a:p>
            <a:endParaRPr lang="en-US" sz="2000" b="1" dirty="0">
              <a:latin typeface="+mn-lt"/>
            </a:endParaRPr>
          </a:p>
          <a:p>
            <a:r>
              <a:rPr lang="en-US" sz="2000" b="1" dirty="0">
                <a:latin typeface="+mn-lt"/>
              </a:rPr>
              <a:t>Betty Friedan</a:t>
            </a:r>
            <a:r>
              <a:rPr lang="en-US" sz="2000" dirty="0">
                <a:latin typeface="+mn-lt"/>
              </a:rPr>
              <a:t>,</a:t>
            </a:r>
            <a:r>
              <a:rPr lang="en-US" sz="2000" b="1" dirty="0">
                <a:latin typeface="+mn-lt"/>
              </a:rPr>
              <a:t> </a:t>
            </a:r>
            <a:r>
              <a:rPr lang="en-US" sz="2000" b="1" i="1" dirty="0">
                <a:latin typeface="+mn-lt"/>
              </a:rPr>
              <a:t>The Feminine Mystique</a:t>
            </a:r>
            <a:r>
              <a:rPr lang="en-US" sz="2000" i="1" dirty="0">
                <a:latin typeface="+mn-lt"/>
              </a:rPr>
              <a:t> </a:t>
            </a:r>
            <a:r>
              <a:rPr lang="en-US" sz="2000" dirty="0">
                <a:latin typeface="+mn-lt"/>
              </a:rPr>
              <a:t>(1963): denunciation of the 1950s’ “mystique” according to which women would be happy simply for their </a:t>
            </a:r>
            <a:r>
              <a:rPr lang="en-US" sz="2000" b="1" dirty="0">
                <a:latin typeface="+mn-lt"/>
              </a:rPr>
              <a:t>marriage, “legitimate” sexual lives, children</a:t>
            </a:r>
            <a:r>
              <a:rPr lang="en-US" sz="2000" dirty="0">
                <a:latin typeface="+mn-lt"/>
              </a:rPr>
              <a:t>, and </a:t>
            </a:r>
            <a:r>
              <a:rPr lang="en-US" sz="2000" b="1" dirty="0">
                <a:latin typeface="+mn-lt"/>
              </a:rPr>
              <a:t>housework</a:t>
            </a:r>
            <a:r>
              <a:rPr lang="en-US" sz="2000" dirty="0">
                <a:latin typeface="+mn-lt"/>
              </a:rPr>
              <a:t>,</a:t>
            </a:r>
            <a:r>
              <a:rPr lang="en-US" sz="2000" b="1" dirty="0">
                <a:latin typeface="+mn-lt"/>
              </a:rPr>
              <a:t> </a:t>
            </a:r>
            <a:r>
              <a:rPr lang="en-US" sz="2000" dirty="0">
                <a:latin typeface="+mn-lt"/>
              </a:rPr>
              <a:t>and that women who wanted to get an education and a work, or had political opinions, were not actually “feminine.”</a:t>
            </a:r>
          </a:p>
          <a:p>
            <a:endParaRPr lang="en-US" sz="2000" b="1" dirty="0">
              <a:latin typeface="+mn-lt"/>
            </a:endParaRPr>
          </a:p>
          <a:p>
            <a:r>
              <a:rPr lang="en-US" sz="2000" b="1" dirty="0">
                <a:latin typeface="+mn-lt"/>
              </a:rPr>
              <a:t>Carol </a:t>
            </a:r>
            <a:r>
              <a:rPr lang="en-US" sz="2000" b="1" dirty="0" err="1">
                <a:latin typeface="+mn-lt"/>
              </a:rPr>
              <a:t>Hanisch</a:t>
            </a:r>
            <a:r>
              <a:rPr lang="en-US" sz="2000" dirty="0">
                <a:latin typeface="+mn-lt"/>
              </a:rPr>
              <a:t>,</a:t>
            </a:r>
            <a:r>
              <a:rPr lang="en-US" sz="2000" b="1" dirty="0">
                <a:latin typeface="+mn-lt"/>
              </a:rPr>
              <a:t> “The Personal Is Political” </a:t>
            </a:r>
            <a:r>
              <a:rPr lang="en-US" sz="2000" dirty="0">
                <a:latin typeface="+mn-lt"/>
              </a:rPr>
              <a:t>(1969): need to connect private experiences and political thinking </a:t>
            </a:r>
            <a:r>
              <a:rPr lang="en-US" sz="2000" dirty="0">
                <a:latin typeface="+mn-lt"/>
                <a:ea typeface="Verdana" pitchFamily="34" charset="0"/>
                <a:cs typeface="Calibri"/>
              </a:rPr>
              <a:t>→ “</a:t>
            </a:r>
            <a:r>
              <a:rPr lang="en-US" sz="2000" dirty="0">
                <a:latin typeface="+mn-lt"/>
              </a:rPr>
              <a:t>second-wave” feminism.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2"/>
          <p:cNvSpPr txBox="1">
            <a:spLocks noChangeArrowheads="1"/>
          </p:cNvSpPr>
          <p:nvPr/>
        </p:nvSpPr>
        <p:spPr bwMode="auto">
          <a:xfrm>
            <a:off x="2651125" y="3021013"/>
            <a:ext cx="184150" cy="457200"/>
          </a:xfrm>
          <a:prstGeom prst="rect">
            <a:avLst/>
          </a:prstGeom>
          <a:noFill/>
          <a:ln w="9525">
            <a:noFill/>
            <a:miter lim="800000"/>
            <a:headEnd/>
            <a:tailEnd/>
          </a:ln>
          <a:effectLst/>
        </p:spPr>
        <p:txBody>
          <a:bodyPr wrap="none">
            <a:spAutoFit/>
          </a:bodyPr>
          <a:lstStyle/>
          <a:p>
            <a:endParaRPr lang="it-IT">
              <a:latin typeface="Times" pitchFamily="1" charset="0"/>
            </a:endParaRPr>
          </a:p>
        </p:txBody>
      </p:sp>
      <p:sp>
        <p:nvSpPr>
          <p:cNvPr id="142339" name="Text Box 3"/>
          <p:cNvSpPr txBox="1">
            <a:spLocks noChangeArrowheads="1"/>
          </p:cNvSpPr>
          <p:nvPr/>
        </p:nvSpPr>
        <p:spPr bwMode="auto">
          <a:xfrm>
            <a:off x="304800" y="980728"/>
            <a:ext cx="8534400" cy="6047809"/>
          </a:xfrm>
          <a:prstGeom prst="rect">
            <a:avLst/>
          </a:prstGeom>
          <a:noFill/>
          <a:ln w="9525">
            <a:noFill/>
            <a:miter lim="800000"/>
            <a:headEnd/>
            <a:tailEnd/>
          </a:ln>
          <a:effectLst/>
        </p:spPr>
        <p:txBody>
          <a:bodyPr wrap="square">
            <a:spAutoFit/>
          </a:bodyPr>
          <a:lstStyle/>
          <a:p>
            <a:r>
              <a:rPr lang="en-US" sz="3600" b="1" dirty="0">
                <a:solidFill>
                  <a:schemeClr val="tx2"/>
                </a:solidFill>
                <a:latin typeface="+mj-lt"/>
              </a:rPr>
              <a:t>Third-wave Feminism</a:t>
            </a:r>
          </a:p>
          <a:p>
            <a:r>
              <a:rPr lang="en-US" sz="2800" b="1" dirty="0">
                <a:solidFill>
                  <a:srgbClr val="FF0000"/>
                </a:solidFill>
                <a:latin typeface="Times" pitchFamily="1" charset="0"/>
              </a:rPr>
              <a:t>__________________________________________</a:t>
            </a:r>
            <a:endParaRPr lang="en-US" sz="2000" dirty="0"/>
          </a:p>
          <a:p>
            <a:r>
              <a:rPr lang="en-US" sz="1800" dirty="0">
                <a:latin typeface="+mn-lt"/>
              </a:rPr>
              <a:t>Even more emphasis on </a:t>
            </a:r>
            <a:r>
              <a:rPr lang="en-US" sz="1800" b="1" dirty="0">
                <a:latin typeface="+mn-lt"/>
              </a:rPr>
              <a:t>individualism</a:t>
            </a:r>
            <a:r>
              <a:rPr lang="en-US" sz="1800" dirty="0">
                <a:latin typeface="+mn-lt"/>
              </a:rPr>
              <a:t> and </a:t>
            </a:r>
            <a:r>
              <a:rPr lang="en-US" sz="1800" b="1" dirty="0">
                <a:latin typeface="+mn-lt"/>
              </a:rPr>
              <a:t>diversity</a:t>
            </a:r>
            <a:r>
              <a:rPr lang="en-US" sz="1800" dirty="0">
                <a:latin typeface="+mn-lt"/>
              </a:rPr>
              <a:t> </a:t>
            </a:r>
            <a:r>
              <a:rPr lang="en-US" sz="1800" dirty="0">
                <a:latin typeface="+mn-lt"/>
                <a:ea typeface="Verdana" pitchFamily="34" charset="0"/>
                <a:cs typeface="Calibri"/>
              </a:rPr>
              <a:t>→ </a:t>
            </a:r>
            <a:r>
              <a:rPr lang="en-US" sz="1800" dirty="0">
                <a:latin typeface="+mn-lt"/>
              </a:rPr>
              <a:t>emergence of new feminist theories (</a:t>
            </a:r>
            <a:r>
              <a:rPr lang="en-US" sz="1800" b="1" dirty="0">
                <a:latin typeface="+mn-lt"/>
              </a:rPr>
              <a:t>intersectionality</a:t>
            </a:r>
            <a:r>
              <a:rPr lang="en-US" sz="1800" dirty="0">
                <a:latin typeface="+mn-lt"/>
              </a:rPr>
              <a:t>, </a:t>
            </a:r>
            <a:r>
              <a:rPr lang="en-US" sz="1800" b="1" dirty="0">
                <a:latin typeface="+mn-lt"/>
              </a:rPr>
              <a:t>ecofeminism</a:t>
            </a:r>
            <a:r>
              <a:rPr lang="en-US" sz="1800" dirty="0">
                <a:latin typeface="+mn-lt"/>
              </a:rPr>
              <a:t>, </a:t>
            </a:r>
            <a:r>
              <a:rPr lang="en-US" sz="1800" b="1" dirty="0">
                <a:latin typeface="+mn-lt"/>
              </a:rPr>
              <a:t>transfeminism</a:t>
            </a:r>
            <a:r>
              <a:rPr lang="en-US" sz="1800" dirty="0">
                <a:latin typeface="+mn-lt"/>
              </a:rPr>
              <a:t>, </a:t>
            </a:r>
            <a:r>
              <a:rPr lang="en-US" sz="1800" b="1" dirty="0">
                <a:latin typeface="+mn-lt"/>
              </a:rPr>
              <a:t>cyberfeminism</a:t>
            </a:r>
            <a:r>
              <a:rPr lang="en-US" sz="1800" dirty="0">
                <a:latin typeface="+mn-lt"/>
              </a:rPr>
              <a:t>).</a:t>
            </a:r>
          </a:p>
          <a:p>
            <a:r>
              <a:rPr lang="en-US" sz="1800" b="1" dirty="0">
                <a:latin typeface="+mn-lt"/>
              </a:rPr>
              <a:t>Luce </a:t>
            </a:r>
            <a:r>
              <a:rPr lang="en-US" sz="1800" b="1" dirty="0" err="1">
                <a:latin typeface="+mn-lt"/>
              </a:rPr>
              <a:t>Irigaray</a:t>
            </a:r>
            <a:r>
              <a:rPr lang="en-US" sz="1800" dirty="0">
                <a:latin typeface="+mn-lt"/>
              </a:rPr>
              <a:t>, </a:t>
            </a:r>
            <a:r>
              <a:rPr lang="en-US" sz="1800" b="1" i="1" dirty="0">
                <a:latin typeface="+mn-lt"/>
              </a:rPr>
              <a:t>Ce </a:t>
            </a:r>
            <a:r>
              <a:rPr lang="en-US" sz="1800" b="1" i="1" dirty="0" err="1">
                <a:latin typeface="+mn-lt"/>
              </a:rPr>
              <a:t>sexe</a:t>
            </a:r>
            <a:r>
              <a:rPr lang="en-US" sz="1800" b="1" i="1" dirty="0">
                <a:latin typeface="+mn-lt"/>
              </a:rPr>
              <a:t> qui </a:t>
            </a:r>
            <a:r>
              <a:rPr lang="en-US" sz="1800" b="1" i="1" dirty="0" err="1">
                <a:latin typeface="+mn-lt"/>
              </a:rPr>
              <a:t>n'en</a:t>
            </a:r>
            <a:r>
              <a:rPr lang="en-US" sz="1800" b="1" i="1" dirty="0">
                <a:latin typeface="+mn-lt"/>
              </a:rPr>
              <a:t> </a:t>
            </a:r>
            <a:r>
              <a:rPr lang="en-US" sz="1800" b="1" i="1" dirty="0" err="1">
                <a:latin typeface="+mn-lt"/>
              </a:rPr>
              <a:t>est</a:t>
            </a:r>
            <a:r>
              <a:rPr lang="en-US" sz="1800" b="1" i="1" dirty="0">
                <a:latin typeface="+mn-lt"/>
              </a:rPr>
              <a:t> pas un</a:t>
            </a:r>
          </a:p>
          <a:p>
            <a:r>
              <a:rPr lang="en-US" sz="1800" dirty="0">
                <a:latin typeface="+mn-lt"/>
              </a:rPr>
              <a:t>(1977): “</a:t>
            </a:r>
            <a:r>
              <a:rPr lang="en-US" sz="1800" b="1" dirty="0" err="1">
                <a:latin typeface="+mn-lt"/>
              </a:rPr>
              <a:t>womanspeak</a:t>
            </a:r>
            <a:r>
              <a:rPr lang="en-US" sz="1800" i="1" dirty="0">
                <a:latin typeface="+mn-lt"/>
              </a:rPr>
              <a:t>,</a:t>
            </a:r>
            <a:r>
              <a:rPr lang="en-US" sz="1800" dirty="0">
                <a:latin typeface="+mn-lt"/>
              </a:rPr>
              <a:t>”</a:t>
            </a:r>
            <a:r>
              <a:rPr lang="en-US" sz="1800" i="1" dirty="0">
                <a:latin typeface="+mn-lt"/>
              </a:rPr>
              <a:t> </a:t>
            </a:r>
            <a:r>
              <a:rPr lang="en-US" sz="1800" dirty="0">
                <a:latin typeface="+mn-lt"/>
              </a:rPr>
              <a:t>language</a:t>
            </a:r>
            <a:r>
              <a:rPr lang="en-US" sz="1800" i="1" dirty="0">
                <a:latin typeface="+mn-lt"/>
              </a:rPr>
              <a:t> </a:t>
            </a:r>
            <a:r>
              <a:rPr lang="en-US" sz="1800" dirty="0">
                <a:latin typeface="+mn-lt"/>
              </a:rPr>
              <a:t>used by women only among women </a:t>
            </a:r>
            <a:r>
              <a:rPr lang="en-US" sz="1800" dirty="0">
                <a:latin typeface="+mn-lt"/>
                <a:ea typeface="Verdana" pitchFamily="34" charset="0"/>
                <a:cs typeface="Calibri"/>
              </a:rPr>
              <a:t>→ women’s style resists and explodes established forms and concepts</a:t>
            </a:r>
            <a:r>
              <a:rPr lang="en-US" sz="1800" dirty="0">
                <a:latin typeface="+mn-lt"/>
              </a:rPr>
              <a:t>. </a:t>
            </a:r>
          </a:p>
          <a:p>
            <a:r>
              <a:rPr lang="en-US" sz="1800" b="1" dirty="0">
                <a:latin typeface="+mn-lt"/>
              </a:rPr>
              <a:t>D</a:t>
            </a:r>
            <a:r>
              <a:rPr lang="it-IT" sz="1800" b="1" dirty="0">
                <a:latin typeface="+mn-lt"/>
              </a:rPr>
              <a:t>onna H</a:t>
            </a:r>
            <a:r>
              <a:rPr lang="it-IT" sz="1800" b="1" dirty="0" err="1">
                <a:latin typeface="+mn-lt"/>
              </a:rPr>
              <a:t>araway,</a:t>
            </a:r>
            <a:r>
              <a:rPr lang="it-IT" sz="1800" dirty="0">
                <a:latin typeface="+mn-lt"/>
              </a:rPr>
              <a:t> </a:t>
            </a:r>
            <a:r>
              <a:rPr lang="it-IT" sz="1800" b="1" dirty="0">
                <a:latin typeface="+mn-lt"/>
              </a:rPr>
              <a:t>“A Cyborg Manifesto” </a:t>
            </a:r>
            <a:r>
              <a:rPr lang="it-IT" sz="1800" dirty="0">
                <a:latin typeface="+mn-lt"/>
              </a:rPr>
              <a:t>(1985): r</a:t>
            </a:r>
            <a:r>
              <a:rPr lang="en-US" sz="1800" dirty="0">
                <a:latin typeface="+mn-lt"/>
              </a:rPr>
              <a:t>ejection of rigid boundaries between “h</a:t>
            </a:r>
            <a:r>
              <a:rPr lang="en-US" sz="1800" b="1" dirty="0">
                <a:latin typeface="+mn-lt"/>
              </a:rPr>
              <a:t>uman,</a:t>
            </a:r>
            <a:r>
              <a:rPr lang="en-US" sz="1800" dirty="0">
                <a:latin typeface="+mn-lt"/>
              </a:rPr>
              <a:t>” “a</a:t>
            </a:r>
            <a:r>
              <a:rPr lang="en-US" sz="1800" b="1" dirty="0">
                <a:latin typeface="+mn-lt"/>
              </a:rPr>
              <a:t>nimal”</a:t>
            </a:r>
            <a:r>
              <a:rPr lang="en-US" sz="1800" dirty="0">
                <a:latin typeface="+mn-lt"/>
              </a:rPr>
              <a:t> and “m</a:t>
            </a:r>
            <a:r>
              <a:rPr lang="en-US" sz="1800" b="1" dirty="0">
                <a:latin typeface="+mn-lt"/>
              </a:rPr>
              <a:t>achine.</a:t>
            </a:r>
            <a:r>
              <a:rPr lang="en-US" sz="1800" dirty="0">
                <a:latin typeface="+mn-lt"/>
              </a:rPr>
              <a:t>”</a:t>
            </a:r>
          </a:p>
          <a:p>
            <a:r>
              <a:rPr lang="en-US" sz="1800" b="1" dirty="0">
                <a:latin typeface="+mn-lt"/>
              </a:rPr>
              <a:t>Naomi Wolf,</a:t>
            </a:r>
            <a:r>
              <a:rPr lang="en-US" sz="1800" dirty="0">
                <a:latin typeface="+mn-lt"/>
              </a:rPr>
              <a:t> </a:t>
            </a:r>
            <a:r>
              <a:rPr lang="en-US" sz="1800" b="1" i="1" dirty="0">
                <a:latin typeface="+mn-lt"/>
              </a:rPr>
              <a:t>The Beauty Myth: How Images of Beauty Are Used Against Women </a:t>
            </a:r>
            <a:r>
              <a:rPr lang="en-US" sz="1800" b="1" dirty="0">
                <a:latin typeface="+mn-lt"/>
              </a:rPr>
              <a:t>(</a:t>
            </a:r>
            <a:r>
              <a:rPr lang="en-US" sz="1800" dirty="0">
                <a:latin typeface="+mn-lt"/>
              </a:rPr>
              <a:t>1990): the dominant system of cultural images, especially in the media, force women to adhere to unrealistic standards of physical beauty, and to be obsessed with o</a:t>
            </a:r>
            <a:r>
              <a:rPr lang="en-US" sz="1800" b="1" dirty="0">
                <a:latin typeface="+mn-lt"/>
              </a:rPr>
              <a:t>utward appearance (</a:t>
            </a:r>
            <a:r>
              <a:rPr lang="en-US" sz="1800" dirty="0">
                <a:latin typeface="+mn-lt"/>
              </a:rPr>
              <a:t>vs. professional and intellectual skills). </a:t>
            </a:r>
          </a:p>
          <a:p>
            <a:r>
              <a:rPr lang="en-US" sz="1800" b="1" dirty="0">
                <a:latin typeface="+mn-lt"/>
              </a:rPr>
              <a:t>Judith Butler,</a:t>
            </a:r>
            <a:r>
              <a:rPr lang="en-US" sz="1800" dirty="0">
                <a:latin typeface="+mn-lt"/>
              </a:rPr>
              <a:t> </a:t>
            </a:r>
            <a:r>
              <a:rPr lang="en-US" sz="1800" b="1" dirty="0">
                <a:latin typeface="+mn-lt"/>
              </a:rPr>
              <a:t>G</a:t>
            </a:r>
            <a:r>
              <a:rPr lang="en-US" sz="1800" b="1" i="1" dirty="0">
                <a:latin typeface="+mn-lt"/>
              </a:rPr>
              <a:t>ender Trouble: Feminism and the Subversion of Identity </a:t>
            </a:r>
            <a:r>
              <a:rPr lang="en-US" sz="1800" dirty="0">
                <a:latin typeface="+mn-lt"/>
              </a:rPr>
              <a:t>(1990): substitution of identity politics with a c</a:t>
            </a:r>
            <a:r>
              <a:rPr lang="en-US" sz="1800" b="1" dirty="0">
                <a:latin typeface="+mn-lt"/>
              </a:rPr>
              <a:t>oalitional feminism </a:t>
            </a:r>
            <a:r>
              <a:rPr lang="en-US" sz="1800" dirty="0">
                <a:latin typeface="+mn-lt"/>
              </a:rPr>
              <a:t>based on the awareness of multiple intersecting dimension →</a:t>
            </a:r>
            <a:r>
              <a:rPr lang="en-US" sz="1800" dirty="0">
                <a:latin typeface="+mn-lt"/>
                <a:ea typeface="Verdana" pitchFamily="34" charset="0"/>
                <a:cs typeface="Calibri"/>
              </a:rPr>
              <a:t>  a</a:t>
            </a:r>
            <a:r>
              <a:rPr lang="en-US" sz="1800" dirty="0">
                <a:latin typeface="+mn-lt"/>
              </a:rPr>
              <a:t>rtificiality of the distinction between s</a:t>
            </a:r>
            <a:r>
              <a:rPr lang="en-US" sz="1800" b="1" dirty="0">
                <a:latin typeface="+mn-lt"/>
              </a:rPr>
              <a:t>ex (biological and pre-existing) </a:t>
            </a:r>
            <a:r>
              <a:rPr lang="en-US" sz="1800" dirty="0">
                <a:latin typeface="+mn-lt"/>
              </a:rPr>
              <a:t>and </a:t>
            </a:r>
            <a:r>
              <a:rPr lang="en-US" sz="1800" b="1" dirty="0">
                <a:latin typeface="+mn-lt"/>
              </a:rPr>
              <a:t>gender </a:t>
            </a:r>
            <a:r>
              <a:rPr lang="en-US" sz="1800" dirty="0">
                <a:latin typeface="+mn-lt"/>
              </a:rPr>
              <a:t>(</a:t>
            </a:r>
            <a:r>
              <a:rPr lang="en-US" sz="1800" b="1" dirty="0">
                <a:latin typeface="+mn-lt"/>
              </a:rPr>
              <a:t>culturally constructed) →</a:t>
            </a:r>
            <a:r>
              <a:rPr lang="en-US" sz="1800" dirty="0">
                <a:latin typeface="+mn-lt"/>
                <a:ea typeface="Verdana" pitchFamily="34" charset="0"/>
                <a:cs typeface="Calibri"/>
              </a:rPr>
              <a:t> </a:t>
            </a:r>
            <a:r>
              <a:rPr lang="en-US" sz="1800" dirty="0">
                <a:latin typeface="+mn-lt"/>
              </a:rPr>
              <a:t>sex is always already culturally constructed as gendered (and intersecting with other dimensions).</a:t>
            </a:r>
          </a:p>
          <a:p>
            <a:pPr>
              <a:buFontTx/>
              <a:buBlip>
                <a:blip r:embed="rId3"/>
              </a:buBlip>
            </a:pPr>
            <a:endParaRPr lang="en-US" sz="17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492</TotalTime>
  <Words>1948</Words>
  <Application>Microsoft Office PowerPoint</Application>
  <PresentationFormat>Presentazione su schermo (4:3)</PresentationFormat>
  <Paragraphs>83</Paragraphs>
  <Slides>12</Slides>
  <Notes>8</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Arial</vt:lpstr>
      <vt:lpstr>Calibri</vt:lpstr>
      <vt:lpstr>Constantia</vt:lpstr>
      <vt:lpstr>Times</vt:lpstr>
      <vt:lpstr>Verdana</vt:lpstr>
      <vt:lpstr>Wingdings 2</vt:lpstr>
      <vt:lpstr>Equinozio</vt:lpstr>
      <vt:lpstr>DYSTOPIAS AND UCHRONIAS</vt:lpstr>
      <vt:lpstr>Presentazione standard di PowerPoint</vt:lpstr>
      <vt:lpstr>Presentazione standard di PowerPoint</vt:lpstr>
      <vt:lpstr>Alternat(iv)e history/uchronia</vt:lpstr>
      <vt:lpstr>Birth and development of alternate history</vt:lpstr>
      <vt:lpstr>After World War II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HP250G3</dc:creator>
  <cp:lastModifiedBy>valerio.deangelis@unimc.it</cp:lastModifiedBy>
  <cp:revision>109</cp:revision>
  <dcterms:created xsi:type="dcterms:W3CDTF">2017-12-03T23:28:51Z</dcterms:created>
  <dcterms:modified xsi:type="dcterms:W3CDTF">2023-10-22T22:10:20Z</dcterms:modified>
</cp:coreProperties>
</file>