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256" r:id="rId3"/>
    <p:sldId id="260" r:id="rId4"/>
    <p:sldId id="261" r:id="rId5"/>
    <p:sldId id="262" r:id="rId6"/>
    <p:sldId id="263" r:id="rId7"/>
    <p:sldId id="264" r:id="rId8"/>
    <p:sldId id="265" r:id="rId9"/>
    <p:sldId id="267" r:id="rId10"/>
    <p:sldId id="269" r:id="rId11"/>
    <p:sldId id="270" r:id="rId12"/>
    <p:sldId id="272" r:id="rId13"/>
    <p:sldId id="273" r:id="rId14"/>
    <p:sldId id="274" r:id="rId15"/>
    <p:sldId id="275" r:id="rId16"/>
    <p:sldId id="257" r:id="rId17"/>
    <p:sldId id="258" r:id="rId18"/>
    <p:sldId id="277" r:id="rId19"/>
    <p:sldId id="259" r:id="rId20"/>
    <p:sldId id="278" r:id="rId21"/>
    <p:sldId id="279" r:id="rId22"/>
    <p:sldId id="280" r:id="rId23"/>
    <p:sldId id="281" r:id="rId24"/>
    <p:sldId id="266" r:id="rId25"/>
    <p:sldId id="282" r:id="rId26"/>
    <p:sldId id="268" r:id="rId27"/>
    <p:sldId id="283" r:id="rId28"/>
    <p:sldId id="284" r:id="rId29"/>
    <p:sldId id="271" r:id="rId30"/>
    <p:sldId id="285"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8534A0-0E12-4F3F-B004-71CF8171ECC9}" type="datetimeFigureOut">
              <a:rPr lang="it-IT" smtClean="0"/>
              <a:t>24/10/2023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B04A5D-E89C-4F57-B51F-51BB5B5DEA82}" type="slidenum">
              <a:rPr lang="it-IT" smtClean="0"/>
              <a:t>‹N›</a:t>
            </a:fld>
            <a:endParaRPr lang="it-IT"/>
          </a:p>
        </p:txBody>
      </p:sp>
    </p:spTree>
    <p:extLst>
      <p:ext uri="{BB962C8B-B14F-4D97-AF65-F5344CB8AC3E}">
        <p14:creationId xmlns:p14="http://schemas.microsoft.com/office/powerpoint/2010/main" val="3882007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969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a:p>
        </p:txBody>
      </p:sp>
      <p:sp>
        <p:nvSpPr>
          <p:cNvPr id="29700" name="Segnaposto numero diapositiva 3"/>
          <p:cNvSpPr>
            <a:spLocks noGrp="1"/>
          </p:cNvSpPr>
          <p:nvPr>
            <p:ph type="sldNum" sz="quarter" idx="5"/>
          </p:nvPr>
        </p:nvSpPr>
        <p:spPr bwMode="auto">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F685F79-3C0A-4940-A262-B060A43C11F1}" type="slidenum">
              <a:rPr kumimoji="0" lang="it-IT" altLang="it-IT" sz="12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it-IT" altLang="it-IT" sz="1200" b="0" i="0" u="none" strike="noStrike" kern="1200" cap="none" spc="0" normalizeH="0" baseline="0" noProof="0">
              <a:ln>
                <a:noFill/>
              </a:ln>
              <a:solidFill>
                <a:prstClr val="black"/>
              </a:solidFill>
              <a:effectLst/>
              <a:uLnTx/>
              <a:uFillTx/>
              <a:latin typeface="Arial" charset="0"/>
              <a:ea typeface="+mn-ea"/>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3072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a:p>
        </p:txBody>
      </p:sp>
      <p:sp>
        <p:nvSpPr>
          <p:cNvPr id="30724" name="Segnaposto numero diapositiva 3"/>
          <p:cNvSpPr>
            <a:spLocks noGrp="1"/>
          </p:cNvSpPr>
          <p:nvPr>
            <p:ph type="sldNum" sz="quarter" idx="5"/>
          </p:nvPr>
        </p:nvSpPr>
        <p:spPr bwMode="auto">
          <a:noFill/>
          <a:ln>
            <a:miter lim="800000"/>
            <a:headEnd/>
            <a:tailEnd/>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9F47245-0BFC-4A2A-93E4-09B89CE40297}" type="slidenum">
              <a:rPr kumimoji="0" lang="it-IT" altLang="it-IT" sz="12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it-IT" altLang="it-IT" sz="1200" b="0" i="0" u="none" strike="noStrike" kern="1200" cap="none" spc="0" normalizeH="0" baseline="0" noProof="0">
              <a:ln>
                <a:noFill/>
              </a:ln>
              <a:solidFill>
                <a:prstClr val="black"/>
              </a:solidFill>
              <a:effectLst/>
              <a:uLnTx/>
              <a:uFillTx/>
              <a:latin typeface="Arial" charset="0"/>
              <a:ea typeface="+mn-ea"/>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FCC7DD-926F-7DAE-16B8-4AB33E2E2CF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2F63B03-6F37-0901-6475-D0A48766D4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189440F-2879-9173-54DC-89767F78B340}"/>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59098324-F030-BB63-8E66-5FF90A40EA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5C1E159-CF6B-9D63-B58B-886373D6F693}"/>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44570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E05C3C-D4B3-93B6-6112-DEE02B91CB9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F48EDAC-D6CB-F716-4A64-ED461CDC739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51D1B44-4A75-19C0-7440-CA63CFD6E419}"/>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A05446A8-7D9B-F2AA-B7CB-D9FAF959EB4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6862BC6-34C5-8816-1C9B-56EEB25AC933}"/>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1131967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150E39B-A451-8462-A760-2CD52DDE1A3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63EBC1B-A483-7DF4-E3F9-FB2E79ECEBF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3BB33B-EDA9-FACD-6D08-057D52E07627}"/>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F2776864-C3EC-42FC-C1DB-F0A04C6739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F9B2596-8774-C6AB-BF89-3EEB687C230A}"/>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10529079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olo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17" name="Sottotitolo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a:t>Fare clic per modificare lo stile del sottotitolo dello schema</a:t>
            </a:r>
            <a:endParaRPr lang="en-US"/>
          </a:p>
        </p:txBody>
      </p:sp>
      <p:sp>
        <p:nvSpPr>
          <p:cNvPr id="4" name="Segnaposto data 29"/>
          <p:cNvSpPr>
            <a:spLocks noGrp="1"/>
          </p:cNvSpPr>
          <p:nvPr>
            <p:ph type="dt" sz="half" idx="10"/>
          </p:nvPr>
        </p:nvSpPr>
        <p:spPr/>
        <p:txBody>
          <a:bodyPr/>
          <a:lstStyle>
            <a:lvl1pPr>
              <a:defRPr/>
            </a:lvl1pPr>
          </a:lstStyle>
          <a:p>
            <a:pPr>
              <a:defRPr/>
            </a:pPr>
            <a:fld id="{585EE0E7-591D-4C22-BD84-6A3C39B16778}" type="datetimeFigureOut">
              <a:rPr lang="it-IT"/>
              <a:pPr>
                <a:defRPr/>
              </a:pPr>
              <a:t>24/10/2023</a:t>
            </a:fld>
            <a:endParaRPr lang="it-IT"/>
          </a:p>
        </p:txBody>
      </p:sp>
      <p:sp>
        <p:nvSpPr>
          <p:cNvPr id="5" name="Segnaposto piè di pagina 18"/>
          <p:cNvSpPr>
            <a:spLocks noGrp="1"/>
          </p:cNvSpPr>
          <p:nvPr>
            <p:ph type="ftr" sz="quarter" idx="11"/>
          </p:nvPr>
        </p:nvSpPr>
        <p:spPr/>
        <p:txBody>
          <a:bodyPr/>
          <a:lstStyle>
            <a:lvl1pPr>
              <a:defRPr/>
            </a:lvl1pPr>
          </a:lstStyle>
          <a:p>
            <a:pPr>
              <a:defRPr/>
            </a:pPr>
            <a:endParaRPr lang="it-IT"/>
          </a:p>
        </p:txBody>
      </p:sp>
      <p:sp>
        <p:nvSpPr>
          <p:cNvPr id="6" name="Segnaposto numero diapositiva 26"/>
          <p:cNvSpPr>
            <a:spLocks noGrp="1"/>
          </p:cNvSpPr>
          <p:nvPr>
            <p:ph type="sldNum" sz="quarter" idx="12"/>
          </p:nvPr>
        </p:nvSpPr>
        <p:spPr/>
        <p:txBody>
          <a:bodyPr/>
          <a:lstStyle>
            <a:lvl1pPr>
              <a:defRPr>
                <a:solidFill>
                  <a:srgbClr val="D1EAEE"/>
                </a:solidFill>
              </a:defRPr>
            </a:lvl1pPr>
          </a:lstStyle>
          <a:p>
            <a:pPr>
              <a:defRPr/>
            </a:pPr>
            <a:fld id="{4495A4C6-4C34-4383-94D8-F631776ADEA6}" type="slidenum">
              <a:rPr lang="it-IT" altLang="it-IT"/>
              <a:pPr>
                <a:defRPr/>
              </a:pPr>
              <a:t>‹N›</a:t>
            </a:fld>
            <a:endParaRPr lang="it-IT" altLang="it-IT"/>
          </a:p>
        </p:txBody>
      </p:sp>
    </p:spTree>
    <p:extLst>
      <p:ext uri="{BB962C8B-B14F-4D97-AF65-F5344CB8AC3E}">
        <p14:creationId xmlns:p14="http://schemas.microsoft.com/office/powerpoint/2010/main" val="46525198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4F5ECE49-9C7B-4741-A383-2715FA66882A}" type="datetimeFigureOut">
              <a:rPr lang="it-IT"/>
              <a:pPr>
                <a:defRPr/>
              </a:pPr>
              <a:t>24/10/2023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A2E5A310-2CA2-4550-85F9-77343132F800}" type="slidenum">
              <a:rPr lang="it-IT" altLang="it-IT"/>
              <a:pPr>
                <a:defRPr/>
              </a:pPr>
              <a:t>‹N›</a:t>
            </a:fld>
            <a:endParaRPr lang="it-IT" altLang="it-IT"/>
          </a:p>
        </p:txBody>
      </p:sp>
    </p:spTree>
    <p:extLst>
      <p:ext uri="{BB962C8B-B14F-4D97-AF65-F5344CB8AC3E}">
        <p14:creationId xmlns:p14="http://schemas.microsoft.com/office/powerpoint/2010/main" val="743645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22EE5A68-CF78-4675-BABD-4A6CCC84E965}" type="datetimeFigureOut">
              <a:rPr lang="it-IT"/>
              <a:pPr>
                <a:defRPr/>
              </a:pPr>
              <a:t>24/10/2023</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solidFill>
                  <a:srgbClr val="D1EAEE"/>
                </a:solidFill>
              </a:defRPr>
            </a:lvl1pPr>
          </a:lstStyle>
          <a:p>
            <a:pPr>
              <a:defRPr/>
            </a:pPr>
            <a:fld id="{EA7EA395-428D-496D-A1E3-0A7D3FDC5F9F}" type="slidenum">
              <a:rPr lang="it-IT" altLang="it-IT"/>
              <a:pPr>
                <a:defRPr/>
              </a:pPr>
              <a:t>‹N›</a:t>
            </a:fld>
            <a:endParaRPr lang="it-IT" altLang="it-IT"/>
          </a:p>
        </p:txBody>
      </p:sp>
    </p:spTree>
    <p:extLst>
      <p:ext uri="{BB962C8B-B14F-4D97-AF65-F5344CB8AC3E}">
        <p14:creationId xmlns:p14="http://schemas.microsoft.com/office/powerpoint/2010/main" val="172025861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609600" y="704088"/>
            <a:ext cx="10972800" cy="1143000"/>
          </a:xfrm>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p:cNvSpPr>
            <a:spLocks noGrp="1"/>
          </p:cNvSpPr>
          <p:nvPr>
            <p:ph type="dt" sz="half" idx="10"/>
          </p:nvPr>
        </p:nvSpPr>
        <p:spPr/>
        <p:txBody>
          <a:bodyPr/>
          <a:lstStyle>
            <a:lvl1pPr>
              <a:defRPr/>
            </a:lvl1pPr>
          </a:lstStyle>
          <a:p>
            <a:pPr>
              <a:defRPr/>
            </a:pPr>
            <a:fld id="{F9C66B8F-869B-4517-9795-F33DC29698D1}" type="datetimeFigureOut">
              <a:rPr lang="it-IT"/>
              <a:pPr>
                <a:defRPr/>
              </a:pPr>
              <a:t>24/10/2023</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9D966219-D2E1-41C8-977E-93900A581D65}" type="slidenum">
              <a:rPr lang="it-IT" altLang="it-IT"/>
              <a:pPr>
                <a:defRPr/>
              </a:pPr>
              <a:t>‹N›</a:t>
            </a:fld>
            <a:endParaRPr lang="it-IT" altLang="it-IT"/>
          </a:p>
        </p:txBody>
      </p:sp>
    </p:spTree>
    <p:extLst>
      <p:ext uri="{BB962C8B-B14F-4D97-AF65-F5344CB8AC3E}">
        <p14:creationId xmlns:p14="http://schemas.microsoft.com/office/powerpoint/2010/main" val="14794258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704088"/>
            <a:ext cx="10972800" cy="1143000"/>
          </a:xfrm>
        </p:spPr>
        <p:txBody>
          <a:bodyPr/>
          <a:lstStyle>
            <a:lvl1pPr>
              <a:defRPr/>
            </a:lvl1pPr>
          </a:lstStyle>
          <a:p>
            <a:r>
              <a:rPr lang="it-IT"/>
              <a:t>Fare clic per modificare lo stile del titolo</a:t>
            </a:r>
            <a:endParaRPr lang="en-US"/>
          </a:p>
        </p:txBody>
      </p:sp>
      <p:sp>
        <p:nvSpPr>
          <p:cNvPr id="3" name="Segnaposto testo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4" name="Segnaposto testo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it-IT"/>
              <a:t>Fare clic per modificare stili del testo dello schema</a:t>
            </a:r>
          </a:p>
        </p:txBody>
      </p:sp>
      <p:sp>
        <p:nvSpPr>
          <p:cNvPr id="5" name="Segnaposto contenuto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contenuto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9"/>
          <p:cNvSpPr>
            <a:spLocks noGrp="1"/>
          </p:cNvSpPr>
          <p:nvPr>
            <p:ph type="dt" sz="half" idx="10"/>
          </p:nvPr>
        </p:nvSpPr>
        <p:spPr/>
        <p:txBody>
          <a:bodyPr/>
          <a:lstStyle>
            <a:lvl1pPr>
              <a:defRPr/>
            </a:lvl1pPr>
          </a:lstStyle>
          <a:p>
            <a:pPr>
              <a:defRPr/>
            </a:pPr>
            <a:fld id="{8DC5CFD3-AD39-4AB9-A81F-3879A4EDE7F8}" type="datetimeFigureOut">
              <a:rPr lang="it-IT"/>
              <a:pPr>
                <a:defRPr/>
              </a:pPr>
              <a:t>24/10/2023</a:t>
            </a:fld>
            <a:endParaRPr lang="it-IT"/>
          </a:p>
        </p:txBody>
      </p:sp>
      <p:sp>
        <p:nvSpPr>
          <p:cNvPr id="8" name="Segnaposto piè di pagina 21"/>
          <p:cNvSpPr>
            <a:spLocks noGrp="1"/>
          </p:cNvSpPr>
          <p:nvPr>
            <p:ph type="ftr" sz="quarter" idx="11"/>
          </p:nvPr>
        </p:nvSpPr>
        <p:spPr/>
        <p:txBody>
          <a:bodyPr/>
          <a:lstStyle>
            <a:lvl1pPr>
              <a:defRPr/>
            </a:lvl1pPr>
          </a:lstStyle>
          <a:p>
            <a:pPr>
              <a:defRPr/>
            </a:pPr>
            <a:endParaRPr lang="it-IT"/>
          </a:p>
        </p:txBody>
      </p:sp>
      <p:sp>
        <p:nvSpPr>
          <p:cNvPr id="9" name="Segnaposto numero diapositiva 17"/>
          <p:cNvSpPr>
            <a:spLocks noGrp="1"/>
          </p:cNvSpPr>
          <p:nvPr>
            <p:ph type="sldNum" sz="quarter" idx="12"/>
          </p:nvPr>
        </p:nvSpPr>
        <p:spPr/>
        <p:txBody>
          <a:bodyPr/>
          <a:lstStyle>
            <a:lvl1pPr>
              <a:defRPr/>
            </a:lvl1pPr>
          </a:lstStyle>
          <a:p>
            <a:pPr>
              <a:defRPr/>
            </a:pPr>
            <a:fld id="{97C8EF3A-329E-475E-8345-6300531CF55A}" type="slidenum">
              <a:rPr lang="it-IT" altLang="it-IT"/>
              <a:pPr>
                <a:defRPr/>
              </a:pPr>
              <a:t>‹N›</a:t>
            </a:fld>
            <a:endParaRPr lang="it-IT" altLang="it-IT"/>
          </a:p>
        </p:txBody>
      </p:sp>
    </p:spTree>
    <p:extLst>
      <p:ext uri="{BB962C8B-B14F-4D97-AF65-F5344CB8AC3E}">
        <p14:creationId xmlns:p14="http://schemas.microsoft.com/office/powerpoint/2010/main" val="735058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data 9"/>
          <p:cNvSpPr>
            <a:spLocks noGrp="1"/>
          </p:cNvSpPr>
          <p:nvPr>
            <p:ph type="dt" sz="half" idx="10"/>
          </p:nvPr>
        </p:nvSpPr>
        <p:spPr/>
        <p:txBody>
          <a:bodyPr/>
          <a:lstStyle>
            <a:lvl1pPr>
              <a:defRPr/>
            </a:lvl1pPr>
          </a:lstStyle>
          <a:p>
            <a:pPr>
              <a:defRPr/>
            </a:pPr>
            <a:fld id="{DB076D07-02B9-4E08-96AD-90A4D133346F}" type="datetimeFigureOut">
              <a:rPr lang="it-IT"/>
              <a:pPr>
                <a:defRPr/>
              </a:pPr>
              <a:t>24/10/2023</a:t>
            </a:fld>
            <a:endParaRPr lang="it-IT"/>
          </a:p>
        </p:txBody>
      </p:sp>
      <p:sp>
        <p:nvSpPr>
          <p:cNvPr id="4" name="Segnaposto piè di pagina 21"/>
          <p:cNvSpPr>
            <a:spLocks noGrp="1"/>
          </p:cNvSpPr>
          <p:nvPr>
            <p:ph type="ftr" sz="quarter" idx="11"/>
          </p:nvPr>
        </p:nvSpPr>
        <p:spPr/>
        <p:txBody>
          <a:bodyPr/>
          <a:lstStyle>
            <a:lvl1pPr>
              <a:defRPr/>
            </a:lvl1pPr>
          </a:lstStyle>
          <a:p>
            <a:pPr>
              <a:defRPr/>
            </a:pPr>
            <a:endParaRPr lang="it-IT"/>
          </a:p>
        </p:txBody>
      </p:sp>
      <p:sp>
        <p:nvSpPr>
          <p:cNvPr id="5" name="Segnaposto numero diapositiva 17"/>
          <p:cNvSpPr>
            <a:spLocks noGrp="1"/>
          </p:cNvSpPr>
          <p:nvPr>
            <p:ph type="sldNum" sz="quarter" idx="12"/>
          </p:nvPr>
        </p:nvSpPr>
        <p:spPr/>
        <p:txBody>
          <a:bodyPr/>
          <a:lstStyle>
            <a:lvl1pPr>
              <a:defRPr/>
            </a:lvl1pPr>
          </a:lstStyle>
          <a:p>
            <a:pPr>
              <a:defRPr/>
            </a:pPr>
            <a:fld id="{186D812A-3F1A-4ADF-9FA6-68C215C7E381}" type="slidenum">
              <a:rPr lang="it-IT" altLang="it-IT"/>
              <a:pPr>
                <a:defRPr/>
              </a:pPr>
              <a:t>‹N›</a:t>
            </a:fld>
            <a:endParaRPr lang="it-IT" altLang="it-IT"/>
          </a:p>
        </p:txBody>
      </p:sp>
    </p:spTree>
    <p:extLst>
      <p:ext uri="{BB962C8B-B14F-4D97-AF65-F5344CB8AC3E}">
        <p14:creationId xmlns:p14="http://schemas.microsoft.com/office/powerpoint/2010/main" val="38810092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9"/>
          <p:cNvSpPr>
            <a:spLocks noGrp="1"/>
          </p:cNvSpPr>
          <p:nvPr>
            <p:ph type="dt" sz="half" idx="10"/>
          </p:nvPr>
        </p:nvSpPr>
        <p:spPr/>
        <p:txBody>
          <a:bodyPr/>
          <a:lstStyle>
            <a:lvl1pPr>
              <a:defRPr/>
            </a:lvl1pPr>
          </a:lstStyle>
          <a:p>
            <a:pPr>
              <a:defRPr/>
            </a:pPr>
            <a:fld id="{880657EF-C562-447A-ABA5-C4F9DECD5419}" type="datetimeFigureOut">
              <a:rPr lang="it-IT"/>
              <a:pPr>
                <a:defRPr/>
              </a:pPr>
              <a:t>24/10/2023</a:t>
            </a:fld>
            <a:endParaRPr lang="it-IT"/>
          </a:p>
        </p:txBody>
      </p:sp>
      <p:sp>
        <p:nvSpPr>
          <p:cNvPr id="3" name="Segnaposto piè di pagina 21"/>
          <p:cNvSpPr>
            <a:spLocks noGrp="1"/>
          </p:cNvSpPr>
          <p:nvPr>
            <p:ph type="ftr" sz="quarter" idx="11"/>
          </p:nvPr>
        </p:nvSpPr>
        <p:spPr/>
        <p:txBody>
          <a:bodyPr/>
          <a:lstStyle>
            <a:lvl1pPr>
              <a:defRPr/>
            </a:lvl1pPr>
          </a:lstStyle>
          <a:p>
            <a:pPr>
              <a:defRPr/>
            </a:pPr>
            <a:endParaRPr lang="it-IT"/>
          </a:p>
        </p:txBody>
      </p:sp>
      <p:sp>
        <p:nvSpPr>
          <p:cNvPr id="4" name="Segnaposto numero diapositiva 17"/>
          <p:cNvSpPr>
            <a:spLocks noGrp="1"/>
          </p:cNvSpPr>
          <p:nvPr>
            <p:ph type="sldNum" sz="quarter" idx="12"/>
          </p:nvPr>
        </p:nvSpPr>
        <p:spPr/>
        <p:txBody>
          <a:bodyPr/>
          <a:lstStyle>
            <a:lvl1pPr>
              <a:defRPr/>
            </a:lvl1pPr>
          </a:lstStyle>
          <a:p>
            <a:pPr>
              <a:defRPr/>
            </a:pPr>
            <a:fld id="{EF542050-FCF6-4BE2-AFBE-84AA356E9D5E}" type="slidenum">
              <a:rPr lang="it-IT" altLang="it-IT"/>
              <a:pPr>
                <a:defRPr/>
              </a:pPr>
              <a:t>‹N›</a:t>
            </a:fld>
            <a:endParaRPr lang="it-IT" altLang="it-IT"/>
          </a:p>
        </p:txBody>
      </p:sp>
    </p:spTree>
    <p:extLst>
      <p:ext uri="{BB962C8B-B14F-4D97-AF65-F5344CB8AC3E}">
        <p14:creationId xmlns:p14="http://schemas.microsoft.com/office/powerpoint/2010/main" val="24142797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it-IT"/>
              <a:t>Fare clic per modificare lo stile del titolo</a:t>
            </a:r>
            <a:endParaRPr lang="en-US"/>
          </a:p>
        </p:txBody>
      </p:sp>
      <p:sp>
        <p:nvSpPr>
          <p:cNvPr id="3" name="Segnaposto testo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it-IT"/>
              <a:t>Fare clic per modificare stili del testo dello schema</a:t>
            </a:r>
          </a:p>
        </p:txBody>
      </p:sp>
      <p:sp>
        <p:nvSpPr>
          <p:cNvPr id="4" name="Segnaposto contenuto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9"/>
          <p:cNvSpPr>
            <a:spLocks noGrp="1"/>
          </p:cNvSpPr>
          <p:nvPr>
            <p:ph type="dt" sz="half" idx="10"/>
          </p:nvPr>
        </p:nvSpPr>
        <p:spPr/>
        <p:txBody>
          <a:bodyPr/>
          <a:lstStyle>
            <a:lvl1pPr>
              <a:defRPr/>
            </a:lvl1pPr>
          </a:lstStyle>
          <a:p>
            <a:pPr>
              <a:defRPr/>
            </a:pPr>
            <a:fld id="{8418F6FA-5491-41F4-ACCE-F10B70C5B29E}" type="datetimeFigureOut">
              <a:rPr lang="it-IT"/>
              <a:pPr>
                <a:defRPr/>
              </a:pPr>
              <a:t>24/10/2023</a:t>
            </a:fld>
            <a:endParaRPr lang="it-IT"/>
          </a:p>
        </p:txBody>
      </p:sp>
      <p:sp>
        <p:nvSpPr>
          <p:cNvPr id="6" name="Segnaposto piè di pagina 21"/>
          <p:cNvSpPr>
            <a:spLocks noGrp="1"/>
          </p:cNvSpPr>
          <p:nvPr>
            <p:ph type="ftr" sz="quarter" idx="11"/>
          </p:nvPr>
        </p:nvSpPr>
        <p:spPr/>
        <p:txBody>
          <a:bodyPr/>
          <a:lstStyle>
            <a:lvl1pPr>
              <a:defRPr/>
            </a:lvl1pPr>
          </a:lstStyle>
          <a:p>
            <a:pPr>
              <a:defRPr/>
            </a:pPr>
            <a:endParaRPr lang="it-IT"/>
          </a:p>
        </p:txBody>
      </p:sp>
      <p:sp>
        <p:nvSpPr>
          <p:cNvPr id="7" name="Segnaposto numero diapositiva 17"/>
          <p:cNvSpPr>
            <a:spLocks noGrp="1"/>
          </p:cNvSpPr>
          <p:nvPr>
            <p:ph type="sldNum" sz="quarter" idx="12"/>
          </p:nvPr>
        </p:nvSpPr>
        <p:spPr/>
        <p:txBody>
          <a:bodyPr/>
          <a:lstStyle>
            <a:lvl1pPr>
              <a:defRPr/>
            </a:lvl1pPr>
          </a:lstStyle>
          <a:p>
            <a:pPr>
              <a:defRPr/>
            </a:pPr>
            <a:fld id="{CF0DC608-82F0-4B17-99A9-2AA7B19F18A6}" type="slidenum">
              <a:rPr lang="it-IT" altLang="it-IT"/>
              <a:pPr>
                <a:defRPr/>
              </a:pPr>
              <a:t>‹N›</a:t>
            </a:fld>
            <a:endParaRPr lang="it-IT" altLang="it-IT"/>
          </a:p>
        </p:txBody>
      </p:sp>
    </p:spTree>
    <p:extLst>
      <p:ext uri="{BB962C8B-B14F-4D97-AF65-F5344CB8AC3E}">
        <p14:creationId xmlns:p14="http://schemas.microsoft.com/office/powerpoint/2010/main" val="2979484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315645-F92D-F4EC-24E1-C91FD545508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C7D7A09-82C8-0205-D09C-29EEF63F517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D972A7B-C835-53AC-7907-7029A083E24B}"/>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C01938F1-0F90-743B-1CFD-9D55DB7F1AC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B1B1BC2-F350-AB0D-3E9E-EDD5FFC68677}"/>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9143038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itaglia e arrotonda singolo angolo rettangolo 4"/>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6" name="Triangolo rettangolo 5"/>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7" name="Figura a mano libera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8" name="Figura a mano libera 7"/>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2" name="Titolo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it-IT"/>
              <a:t>Fare clic per modificare lo stile del titolo</a:t>
            </a:r>
            <a:endParaRPr lang="en-US"/>
          </a:p>
        </p:txBody>
      </p:sp>
      <p:sp>
        <p:nvSpPr>
          <p:cNvPr id="4" name="Segnaposto testo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it-IT"/>
              <a:t>Fare clic per modificare stili del testo dello schema</a:t>
            </a:r>
          </a:p>
        </p:txBody>
      </p:sp>
      <p:sp>
        <p:nvSpPr>
          <p:cNvPr id="3" name="Segnaposto immagine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it-IT" noProof="0"/>
              <a:t>Fare clic sull'icona per inserire un'immagine</a:t>
            </a:r>
            <a:endParaRPr lang="en-US" noProof="0" dirty="0"/>
          </a:p>
        </p:txBody>
      </p:sp>
      <p:sp>
        <p:nvSpPr>
          <p:cNvPr id="9" name="Segnaposto data 4"/>
          <p:cNvSpPr>
            <a:spLocks noGrp="1"/>
          </p:cNvSpPr>
          <p:nvPr>
            <p:ph type="dt" sz="half" idx="10"/>
          </p:nvPr>
        </p:nvSpPr>
        <p:spPr/>
        <p:txBody>
          <a:bodyPr/>
          <a:lstStyle>
            <a:lvl1pPr>
              <a:defRPr/>
            </a:lvl1pPr>
          </a:lstStyle>
          <a:p>
            <a:pPr>
              <a:defRPr/>
            </a:pPr>
            <a:fld id="{544738C4-D3D6-44D5-AB06-B30FE997A5EB}" type="datetimeFigureOut">
              <a:rPr lang="it-IT"/>
              <a:pPr>
                <a:defRPr/>
              </a:pPr>
              <a:t>24/10/2023</a:t>
            </a:fld>
            <a:endParaRPr lang="it-IT"/>
          </a:p>
        </p:txBody>
      </p:sp>
      <p:sp>
        <p:nvSpPr>
          <p:cNvPr id="10" name="Segnaposto piè di pagina 5"/>
          <p:cNvSpPr>
            <a:spLocks noGrp="1"/>
          </p:cNvSpPr>
          <p:nvPr>
            <p:ph type="ftr" sz="quarter" idx="11"/>
          </p:nvPr>
        </p:nvSpPr>
        <p:spPr/>
        <p:txBody>
          <a:bodyPr/>
          <a:lstStyle>
            <a:lvl1pPr>
              <a:defRPr/>
            </a:lvl1pPr>
          </a:lstStyle>
          <a:p>
            <a:pPr>
              <a:defRPr/>
            </a:pPr>
            <a:endParaRPr lang="it-IT"/>
          </a:p>
        </p:txBody>
      </p:sp>
      <p:sp>
        <p:nvSpPr>
          <p:cNvPr id="11" name="Segnaposto numero diapositiva 6"/>
          <p:cNvSpPr>
            <a:spLocks noGrp="1"/>
          </p:cNvSpPr>
          <p:nvPr>
            <p:ph type="sldNum" sz="quarter" idx="12"/>
          </p:nvPr>
        </p:nvSpPr>
        <p:spPr>
          <a:xfrm>
            <a:off x="10769600" y="6356351"/>
            <a:ext cx="812800" cy="365125"/>
          </a:xfrm>
        </p:spPr>
        <p:txBody>
          <a:bodyPr/>
          <a:lstStyle>
            <a:lvl1pPr>
              <a:defRPr/>
            </a:lvl1pPr>
          </a:lstStyle>
          <a:p>
            <a:pPr>
              <a:defRPr/>
            </a:pPr>
            <a:fld id="{CF473248-AB78-4FFE-95FE-DDC45BDCD214}" type="slidenum">
              <a:rPr lang="it-IT" altLang="it-IT"/>
              <a:pPr>
                <a:defRPr/>
              </a:pPr>
              <a:t>‹N›</a:t>
            </a:fld>
            <a:endParaRPr lang="it-IT" altLang="it-IT"/>
          </a:p>
        </p:txBody>
      </p:sp>
    </p:spTree>
    <p:extLst>
      <p:ext uri="{BB962C8B-B14F-4D97-AF65-F5344CB8AC3E}">
        <p14:creationId xmlns:p14="http://schemas.microsoft.com/office/powerpoint/2010/main" val="3450835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17312C16-EE4C-4A12-8E02-439718AB38E8}" type="datetimeFigureOut">
              <a:rPr lang="it-IT"/>
              <a:pPr>
                <a:defRPr/>
              </a:pPr>
              <a:t>24/10/2023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E3C059B7-95F3-4A15-9862-36BE8E66517E}" type="slidenum">
              <a:rPr lang="it-IT" altLang="it-IT"/>
              <a:pPr>
                <a:defRPr/>
              </a:pPr>
              <a:t>‹N›</a:t>
            </a:fld>
            <a:endParaRPr lang="it-IT" altLang="it-IT"/>
          </a:p>
        </p:txBody>
      </p:sp>
    </p:spTree>
    <p:extLst>
      <p:ext uri="{BB962C8B-B14F-4D97-AF65-F5344CB8AC3E}">
        <p14:creationId xmlns:p14="http://schemas.microsoft.com/office/powerpoint/2010/main" val="2709827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914402"/>
            <a:ext cx="2743200" cy="5211763"/>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09600" y="914402"/>
            <a:ext cx="8026400" cy="5211763"/>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9"/>
          <p:cNvSpPr>
            <a:spLocks noGrp="1"/>
          </p:cNvSpPr>
          <p:nvPr>
            <p:ph type="dt" sz="half" idx="10"/>
          </p:nvPr>
        </p:nvSpPr>
        <p:spPr/>
        <p:txBody>
          <a:bodyPr/>
          <a:lstStyle>
            <a:lvl1pPr>
              <a:defRPr/>
            </a:lvl1pPr>
          </a:lstStyle>
          <a:p>
            <a:pPr>
              <a:defRPr/>
            </a:pPr>
            <a:fld id="{30408186-8204-4F8A-9115-55D975EBAAE9}" type="datetimeFigureOut">
              <a:rPr lang="it-IT"/>
              <a:pPr>
                <a:defRPr/>
              </a:pPr>
              <a:t>24/10/2023</a:t>
            </a:fld>
            <a:endParaRPr lang="it-IT"/>
          </a:p>
        </p:txBody>
      </p:sp>
      <p:sp>
        <p:nvSpPr>
          <p:cNvPr id="5" name="Segnaposto piè di pagina 21"/>
          <p:cNvSpPr>
            <a:spLocks noGrp="1"/>
          </p:cNvSpPr>
          <p:nvPr>
            <p:ph type="ftr" sz="quarter" idx="11"/>
          </p:nvPr>
        </p:nvSpPr>
        <p:spPr/>
        <p:txBody>
          <a:bodyPr/>
          <a:lstStyle>
            <a:lvl1pPr>
              <a:defRPr/>
            </a:lvl1pPr>
          </a:lstStyle>
          <a:p>
            <a:pPr>
              <a:defRPr/>
            </a:pPr>
            <a:endParaRPr lang="it-IT"/>
          </a:p>
        </p:txBody>
      </p:sp>
      <p:sp>
        <p:nvSpPr>
          <p:cNvPr id="6" name="Segnaposto numero diapositiva 17"/>
          <p:cNvSpPr>
            <a:spLocks noGrp="1"/>
          </p:cNvSpPr>
          <p:nvPr>
            <p:ph type="sldNum" sz="quarter" idx="12"/>
          </p:nvPr>
        </p:nvSpPr>
        <p:spPr/>
        <p:txBody>
          <a:bodyPr/>
          <a:lstStyle>
            <a:lvl1pPr>
              <a:defRPr/>
            </a:lvl1pPr>
          </a:lstStyle>
          <a:p>
            <a:pPr>
              <a:defRPr/>
            </a:pPr>
            <a:fld id="{7696AC63-1DEE-49BD-B1F9-202E937EE1AD}" type="slidenum">
              <a:rPr lang="it-IT" altLang="it-IT"/>
              <a:pPr>
                <a:defRPr/>
              </a:pPr>
              <a:t>‹N›</a:t>
            </a:fld>
            <a:endParaRPr lang="it-IT" altLang="it-IT"/>
          </a:p>
        </p:txBody>
      </p:sp>
    </p:spTree>
    <p:extLst>
      <p:ext uri="{BB962C8B-B14F-4D97-AF65-F5344CB8AC3E}">
        <p14:creationId xmlns:p14="http://schemas.microsoft.com/office/powerpoint/2010/main" val="133646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67B1A-761F-507F-9602-0BF9FDDBB0B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BDBD236-F7B0-3FAF-D7A6-933492058D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5FE580B-DC82-4489-D3F6-9FABB7FA91F2}"/>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523B09CB-138A-F11E-57CF-764593FE0E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D734A24-7446-02A4-9052-CD42F90958F6}"/>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2932095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E0327D-A154-9E06-59FE-242BE7DF112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3812CB-25D5-6BCB-1059-34F83F947384}"/>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CAD8A88-336B-5605-B895-0279F07A7651}"/>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4824720-4D81-A2F2-241B-D38F5F2EB331}"/>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6" name="Segnaposto piè di pagina 5">
            <a:extLst>
              <a:ext uri="{FF2B5EF4-FFF2-40B4-BE49-F238E27FC236}">
                <a16:creationId xmlns:a16="http://schemas.microsoft.com/office/drawing/2014/main" id="{5E1B422C-4DEE-8779-171C-C07DAFBDACF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2634181-6062-3261-06E5-1D94A99DADC1}"/>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1345242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447AE3-E030-65BE-549E-5F259D602B61}"/>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8B3604-639C-D9C4-FB26-CDCA89911E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8B3757E-595B-BCC7-DBCC-FFE83946340E}"/>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78DCF7C-1140-735C-ECA3-E26565E89B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AB86CA1-2CA8-A7A6-6D36-E4BE43C4BC8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2A87A14-D69B-5D31-1AFB-8D661CC0CE46}"/>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8" name="Segnaposto piè di pagina 7">
            <a:extLst>
              <a:ext uri="{FF2B5EF4-FFF2-40B4-BE49-F238E27FC236}">
                <a16:creationId xmlns:a16="http://schemas.microsoft.com/office/drawing/2014/main" id="{2AD549B0-77FE-D70B-3260-5A5CE9AF4DA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0E2027C-0DEA-FF18-A43A-B954F269D245}"/>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1575526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6665DB-0958-A39B-F416-A0322B94F30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1C7984B-3FBA-438F-D259-73F0F5808777}"/>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4" name="Segnaposto piè di pagina 3">
            <a:extLst>
              <a:ext uri="{FF2B5EF4-FFF2-40B4-BE49-F238E27FC236}">
                <a16:creationId xmlns:a16="http://schemas.microsoft.com/office/drawing/2014/main" id="{9AF24BDD-C774-1AAE-C444-0E723CE18DE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A8552215-B6A3-4CE0-EF3A-F48C89289E82}"/>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2703529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3D25B28-2C0B-EFEC-E195-4DE8800D6A7B}"/>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3" name="Segnaposto piè di pagina 2">
            <a:extLst>
              <a:ext uri="{FF2B5EF4-FFF2-40B4-BE49-F238E27FC236}">
                <a16:creationId xmlns:a16="http://schemas.microsoft.com/office/drawing/2014/main" id="{55DCEA01-F3D0-8F1B-0A23-FCC18C64239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4B185BA1-60CA-9D08-907D-E18DDAA4D683}"/>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2811176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754BC6-2075-559E-96AE-66064F1A600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5B5C8A2-551E-2B5A-C62A-29BB1F8021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57D5085-1F28-F2C0-1CB5-F0DC54BE5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9E5EDF6-8DED-09DD-B3EF-A2C89632641A}"/>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6" name="Segnaposto piè di pagina 5">
            <a:extLst>
              <a:ext uri="{FF2B5EF4-FFF2-40B4-BE49-F238E27FC236}">
                <a16:creationId xmlns:a16="http://schemas.microsoft.com/office/drawing/2014/main" id="{163C8E20-A1A9-A558-9860-3EC46788FE6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6D747E7-EAAB-46A8-8EB4-7890900EE55D}"/>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869867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84A08A-3D8D-5118-F7F8-D3CAC3294C7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8CE839D-2C99-679E-5C57-409214396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6B63428-F2C2-579F-447A-C029E5BFA3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B91A045-68AE-7675-6D01-31112E8565E8}"/>
              </a:ext>
            </a:extLst>
          </p:cNvPr>
          <p:cNvSpPr>
            <a:spLocks noGrp="1"/>
          </p:cNvSpPr>
          <p:nvPr>
            <p:ph type="dt" sz="half" idx="10"/>
          </p:nvPr>
        </p:nvSpPr>
        <p:spPr/>
        <p:txBody>
          <a:bodyPr/>
          <a:lstStyle/>
          <a:p>
            <a:fld id="{C48AB54D-D2EE-4FF8-AF37-E370A6EFA09E}" type="datetimeFigureOut">
              <a:rPr lang="it-IT" smtClean="0"/>
              <a:t>24/10/2023</a:t>
            </a:fld>
            <a:endParaRPr lang="it-IT"/>
          </a:p>
        </p:txBody>
      </p:sp>
      <p:sp>
        <p:nvSpPr>
          <p:cNvPr id="6" name="Segnaposto piè di pagina 5">
            <a:extLst>
              <a:ext uri="{FF2B5EF4-FFF2-40B4-BE49-F238E27FC236}">
                <a16:creationId xmlns:a16="http://schemas.microsoft.com/office/drawing/2014/main" id="{AAD36990-9215-F4ED-8BEC-7F288E3063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FB56E53-9011-6116-3050-6BBA837BA633}"/>
              </a:ext>
            </a:extLst>
          </p:cNvPr>
          <p:cNvSpPr>
            <a:spLocks noGrp="1"/>
          </p:cNvSpPr>
          <p:nvPr>
            <p:ph type="sldNum" sz="quarter" idx="12"/>
          </p:nvPr>
        </p:nvSpPr>
        <p:spPr/>
        <p:txBody>
          <a:bodyPr/>
          <a:lstStyle/>
          <a:p>
            <a:fld id="{BA2DEE83-FB0F-4FA4-AE50-1177478DDA8B}" type="slidenum">
              <a:rPr lang="it-IT" smtClean="0"/>
              <a:t>‹N›</a:t>
            </a:fld>
            <a:endParaRPr lang="it-IT"/>
          </a:p>
        </p:txBody>
      </p:sp>
    </p:spTree>
    <p:extLst>
      <p:ext uri="{BB962C8B-B14F-4D97-AF65-F5344CB8AC3E}">
        <p14:creationId xmlns:p14="http://schemas.microsoft.com/office/powerpoint/2010/main" val="4130277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97B05A7-BDC3-3070-2605-F178B38AE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AA71957-3316-6533-C9D7-14DEB6B2D7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8F1140A-B54F-7184-162B-B9AEE31A12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AB54D-D2EE-4FF8-AF37-E370A6EFA09E}" type="datetimeFigureOut">
              <a:rPr lang="it-IT" smtClean="0"/>
              <a:t>24/10/2023</a:t>
            </a:fld>
            <a:endParaRPr lang="it-IT"/>
          </a:p>
        </p:txBody>
      </p:sp>
      <p:sp>
        <p:nvSpPr>
          <p:cNvPr id="5" name="Segnaposto piè di pagina 4">
            <a:extLst>
              <a:ext uri="{FF2B5EF4-FFF2-40B4-BE49-F238E27FC236}">
                <a16:creationId xmlns:a16="http://schemas.microsoft.com/office/drawing/2014/main" id="{136DDA83-62A2-2F97-564E-10E15EDE5D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4FFC2CF8-229F-328A-2C93-804657B8B7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2DEE83-FB0F-4FA4-AE50-1177478DDA8B}" type="slidenum">
              <a:rPr lang="it-IT" smtClean="0"/>
              <a:t>‹N›</a:t>
            </a:fld>
            <a:endParaRPr lang="it-IT"/>
          </a:p>
        </p:txBody>
      </p:sp>
    </p:spTree>
    <p:extLst>
      <p:ext uri="{BB962C8B-B14F-4D97-AF65-F5344CB8AC3E}">
        <p14:creationId xmlns:p14="http://schemas.microsoft.com/office/powerpoint/2010/main" val="3727516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igura a mano libera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8" name="Figura a mano libera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1028" name="Segnaposto titolo 8"/>
          <p:cNvSpPr>
            <a:spLocks noGrp="1"/>
          </p:cNvSpPr>
          <p:nvPr>
            <p:ph type="title"/>
          </p:nvPr>
        </p:nvSpPr>
        <p:spPr bwMode="auto">
          <a:xfrm>
            <a:off x="609600" y="704850"/>
            <a:ext cx="109728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it-IT" altLang="it-IT"/>
              <a:t>Fare clic per modificare lo stile del titolo</a:t>
            </a:r>
            <a:endParaRPr lang="en-US" altLang="it-IT"/>
          </a:p>
        </p:txBody>
      </p:sp>
      <p:sp>
        <p:nvSpPr>
          <p:cNvPr id="1029" name="Segnaposto testo 29"/>
          <p:cNvSpPr>
            <a:spLocks noGrp="1"/>
          </p:cNvSpPr>
          <p:nvPr>
            <p:ph type="body" idx="1"/>
          </p:nvPr>
        </p:nvSpPr>
        <p:spPr bwMode="auto">
          <a:xfrm>
            <a:off x="609600" y="1935164"/>
            <a:ext cx="109728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10" name="Segnaposto data 9"/>
          <p:cNvSpPr>
            <a:spLocks noGrp="1"/>
          </p:cNvSpPr>
          <p:nvPr>
            <p:ph type="dt" sz="half" idx="2"/>
          </p:nvPr>
        </p:nvSpPr>
        <p:spPr>
          <a:xfrm>
            <a:off x="609600" y="6356351"/>
            <a:ext cx="2844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D0D18BCC-A3A5-4DE4-ADC7-C13EDDCD4D8E}" type="datetimeFigureOut">
              <a:rPr lang="it-IT"/>
              <a:pPr>
                <a:defRPr/>
              </a:pPr>
              <a:t>24/10/2023</a:t>
            </a:fld>
            <a:endParaRPr lang="it-IT"/>
          </a:p>
        </p:txBody>
      </p:sp>
      <p:sp>
        <p:nvSpPr>
          <p:cNvPr id="22" name="Segnaposto piè di pagina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it-IT"/>
          </a:p>
        </p:txBody>
      </p:sp>
      <p:sp>
        <p:nvSpPr>
          <p:cNvPr id="18" name="Segnaposto numero diapositiva 17"/>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onstantia" pitchFamily="18" charset="0"/>
              </a:defRPr>
            </a:lvl1pPr>
          </a:lstStyle>
          <a:p>
            <a:pPr>
              <a:defRPr/>
            </a:pPr>
            <a:fld id="{D9AF3AA7-67FB-49C2-B65E-CA77EFB7F752}" type="slidenum">
              <a:rPr lang="it-IT" altLang="it-IT"/>
              <a:pPr>
                <a:defRPr/>
              </a:pPr>
              <a:t>‹N›</a:t>
            </a:fld>
            <a:endParaRPr lang="it-IT" altLang="it-IT"/>
          </a:p>
        </p:txBody>
      </p:sp>
      <p:grpSp>
        <p:nvGrpSpPr>
          <p:cNvPr id="1033" name="Gruppo 1"/>
          <p:cNvGrpSpPr>
            <a:grpSpLocks/>
          </p:cNvGrpSpPr>
          <p:nvPr/>
        </p:nvGrpSpPr>
        <p:grpSpPr bwMode="auto">
          <a:xfrm>
            <a:off x="-25399" y="203200"/>
            <a:ext cx="12240684" cy="647700"/>
            <a:chOff x="-19045" y="216550"/>
            <a:chExt cx="9180548" cy="649224"/>
          </a:xfrm>
        </p:grpSpPr>
        <p:sp>
          <p:nvSpPr>
            <p:cNvPr id="12" name="Figura a mano libera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sp>
          <p:nvSpPr>
            <p:cNvPr id="13" name="Figura a mano libera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cs typeface="+mn-cs"/>
              </a:endParaRPr>
            </a:p>
          </p:txBody>
        </p:sp>
      </p:grpSp>
    </p:spTree>
    <p:extLst>
      <p:ext uri="{BB962C8B-B14F-4D97-AF65-F5344CB8AC3E}">
        <p14:creationId xmlns:p14="http://schemas.microsoft.com/office/powerpoint/2010/main" val="9411740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D269AF-9E3E-AE57-DCC0-C4BD2BB436B8}"/>
              </a:ext>
            </a:extLst>
          </p:cNvPr>
          <p:cNvSpPr>
            <a:spLocks noGrp="1"/>
          </p:cNvSpPr>
          <p:nvPr>
            <p:ph type="ctrTitle"/>
          </p:nvPr>
        </p:nvSpPr>
        <p:spPr>
          <a:xfrm>
            <a:off x="1524000" y="1122362"/>
            <a:ext cx="9144000" cy="3365661"/>
          </a:xfrm>
        </p:spPr>
        <p:txBody>
          <a:bodyPr>
            <a:normAutofit/>
          </a:bodyPr>
          <a:lstStyle/>
          <a:p>
            <a:r>
              <a:rPr lang="it-IT" b="1" dirty="0">
                <a:solidFill>
                  <a:schemeClr val="accent1">
                    <a:lumMod val="75000"/>
                  </a:schemeClr>
                </a:solidFill>
              </a:rPr>
              <a:t>PHILIP K. DICK AND</a:t>
            </a:r>
            <a:br>
              <a:rPr lang="it-IT" b="1" dirty="0">
                <a:solidFill>
                  <a:schemeClr val="accent1">
                    <a:lumMod val="75000"/>
                  </a:schemeClr>
                </a:solidFill>
              </a:rPr>
            </a:br>
            <a:r>
              <a:rPr lang="it-IT" b="1" dirty="0">
                <a:solidFill>
                  <a:schemeClr val="accent1">
                    <a:lumMod val="75000"/>
                  </a:schemeClr>
                </a:solidFill>
              </a:rPr>
              <a:t> </a:t>
            </a:r>
            <a:r>
              <a:rPr lang="it-IT" b="1" i="1" dirty="0">
                <a:solidFill>
                  <a:schemeClr val="accent1">
                    <a:lumMod val="75000"/>
                  </a:schemeClr>
                </a:solidFill>
              </a:rPr>
              <a:t>THE MAN IN</a:t>
            </a:r>
            <a:br>
              <a:rPr lang="it-IT" b="1" i="1" dirty="0">
                <a:solidFill>
                  <a:schemeClr val="accent1">
                    <a:lumMod val="75000"/>
                  </a:schemeClr>
                </a:solidFill>
              </a:rPr>
            </a:br>
            <a:r>
              <a:rPr lang="it-IT" b="1" i="1" dirty="0">
                <a:solidFill>
                  <a:schemeClr val="accent1">
                    <a:lumMod val="75000"/>
                  </a:schemeClr>
                </a:solidFill>
              </a:rPr>
              <a:t>THE HIGH CASTLE</a:t>
            </a:r>
            <a:endParaRPr lang="it-IT" b="1" dirty="0">
              <a:solidFill>
                <a:schemeClr val="accent1">
                  <a:lumMod val="75000"/>
                </a:schemeClr>
              </a:solidFill>
            </a:endParaRPr>
          </a:p>
        </p:txBody>
      </p:sp>
    </p:spTree>
    <p:extLst>
      <p:ext uri="{BB962C8B-B14F-4D97-AF65-F5344CB8AC3E}">
        <p14:creationId xmlns:p14="http://schemas.microsoft.com/office/powerpoint/2010/main" val="17978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a:xfrm>
            <a:off x="671804" y="1408922"/>
            <a:ext cx="7893698" cy="1515254"/>
          </a:xfrm>
        </p:spPr>
        <p:txBody>
          <a:bodyPr/>
          <a:lstStyle/>
          <a:p>
            <a:r>
              <a:rPr lang="en-US" altLang="it-IT" sz="5400" b="1" i="1" dirty="0"/>
              <a:t>Do Androids Dream</a:t>
            </a:r>
            <a:br>
              <a:rPr lang="en-US" altLang="it-IT" sz="5400" b="1" i="1" dirty="0"/>
            </a:br>
            <a:r>
              <a:rPr lang="en-US" altLang="it-IT" sz="5400" b="1" i="1" dirty="0"/>
              <a:t>of Electric Sheep? </a:t>
            </a:r>
            <a:r>
              <a:rPr lang="en-US" altLang="it-IT" sz="5400" b="1" dirty="0"/>
              <a:t>(1968)</a:t>
            </a:r>
            <a:endParaRPr lang="it-IT" altLang="it-IT" b="1" i="1" dirty="0"/>
          </a:p>
        </p:txBody>
      </p:sp>
      <p:sp>
        <p:nvSpPr>
          <p:cNvPr id="17411" name="Segnaposto contenuto 2"/>
          <p:cNvSpPr>
            <a:spLocks noGrp="1"/>
          </p:cNvSpPr>
          <p:nvPr>
            <p:ph idx="1"/>
          </p:nvPr>
        </p:nvSpPr>
        <p:spPr>
          <a:xfrm>
            <a:off x="485191" y="3503255"/>
            <a:ext cx="7595118" cy="2649894"/>
          </a:xfrm>
        </p:spPr>
        <p:txBody>
          <a:bodyPr/>
          <a:lstStyle/>
          <a:p>
            <a:r>
              <a:rPr lang="en-US" altLang="it-IT" sz="2200" dirty="0"/>
              <a:t>PKD has the first psychedelic experience with </a:t>
            </a:r>
            <a:r>
              <a:rPr lang="en-US" altLang="it-IT" sz="2200" b="1" dirty="0">
                <a:solidFill>
                  <a:srgbClr val="FF0000"/>
                </a:solidFill>
              </a:rPr>
              <a:t>LSD</a:t>
            </a:r>
            <a:r>
              <a:rPr lang="en-US" altLang="it-IT" sz="2200" dirty="0"/>
              <a:t>. Reads the essay in which </a:t>
            </a:r>
            <a:r>
              <a:rPr lang="en-US" altLang="it-IT" sz="2200" b="1" dirty="0">
                <a:solidFill>
                  <a:srgbClr val="FF0000"/>
                </a:solidFill>
              </a:rPr>
              <a:t>Alan Turing</a:t>
            </a:r>
            <a:r>
              <a:rPr lang="en-US" altLang="it-IT" sz="2200" dirty="0">
                <a:solidFill>
                  <a:srgbClr val="FF0000"/>
                </a:solidFill>
              </a:rPr>
              <a:t> </a:t>
            </a:r>
            <a:r>
              <a:rPr lang="en-US" altLang="it-IT" sz="2200" dirty="0"/>
              <a:t>describes his test to check if a machine can think.</a:t>
            </a:r>
          </a:p>
          <a:p>
            <a:r>
              <a:rPr lang="en-US" altLang="it-IT" sz="2200" dirty="0"/>
              <a:t>In </a:t>
            </a:r>
            <a:r>
              <a:rPr lang="en-US" altLang="it-IT" sz="2200" b="1" i="1" dirty="0">
                <a:solidFill>
                  <a:srgbClr val="FF0000"/>
                </a:solidFill>
              </a:rPr>
              <a:t>Do Androids Dream of Electric Sheep?</a:t>
            </a:r>
            <a:r>
              <a:rPr lang="en-US" altLang="it-IT" sz="2200" dirty="0"/>
              <a:t>, which will be adapted by </a:t>
            </a:r>
            <a:r>
              <a:rPr lang="en-US" altLang="it-IT" sz="2200" b="1" dirty="0">
                <a:solidFill>
                  <a:srgbClr val="FF0000"/>
                </a:solidFill>
              </a:rPr>
              <a:t>Ridley Scott</a:t>
            </a:r>
            <a:r>
              <a:rPr lang="en-US" altLang="it-IT" sz="2200" dirty="0">
                <a:solidFill>
                  <a:srgbClr val="FF0000"/>
                </a:solidFill>
              </a:rPr>
              <a:t> </a:t>
            </a:r>
            <a:r>
              <a:rPr lang="en-US" altLang="it-IT" sz="2200" dirty="0"/>
              <a:t>in </a:t>
            </a:r>
            <a:r>
              <a:rPr lang="en-US" altLang="it-IT" sz="2200" b="1" i="1" dirty="0">
                <a:solidFill>
                  <a:srgbClr val="FF0000"/>
                </a:solidFill>
              </a:rPr>
              <a:t>Blade Runner</a:t>
            </a:r>
            <a:r>
              <a:rPr lang="en-US" altLang="it-IT" sz="2200" dirty="0">
                <a:solidFill>
                  <a:srgbClr val="FF0000"/>
                </a:solidFill>
              </a:rPr>
              <a:t> </a:t>
            </a:r>
            <a:r>
              <a:rPr lang="en-US" altLang="it-IT" sz="2200" dirty="0"/>
              <a:t>(1982), the test is used to identify androids (“</a:t>
            </a:r>
            <a:r>
              <a:rPr lang="en-US" altLang="it-IT" sz="2200" dirty="0" err="1"/>
              <a:t>replicants</a:t>
            </a:r>
            <a:r>
              <a:rPr lang="en-US" altLang="it-IT" sz="2200" dirty="0"/>
              <a:t>”) who cannot feel human empathy.</a:t>
            </a:r>
          </a:p>
          <a:p>
            <a:endParaRPr lang="it-IT" altLang="it-IT" sz="2200" dirty="0"/>
          </a:p>
        </p:txBody>
      </p:sp>
      <p:pic>
        <p:nvPicPr>
          <p:cNvPr id="17412" name="Picture 4" descr="C:\Documents and Settings\Steve\My Documents\My Pictures\Dick\android1.jpg"/>
          <p:cNvPicPr>
            <a:picLocks noChangeAspect="1" noChangeArrowheads="1"/>
          </p:cNvPicPr>
          <p:nvPr/>
        </p:nvPicPr>
        <p:blipFill>
          <a:blip r:embed="rId2"/>
          <a:srcRect/>
          <a:stretch>
            <a:fillRect/>
          </a:stretch>
        </p:blipFill>
        <p:spPr bwMode="auto">
          <a:xfrm>
            <a:off x="9642346" y="704851"/>
            <a:ext cx="2228850" cy="371316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19288" y="692150"/>
            <a:ext cx="8229600" cy="1143000"/>
          </a:xfrm>
        </p:spPr>
        <p:txBody>
          <a:bodyPr/>
          <a:lstStyle/>
          <a:p>
            <a:r>
              <a:rPr lang="en-US" altLang="it-IT" b="1" i="1"/>
              <a:t>Ubik </a:t>
            </a:r>
            <a:r>
              <a:rPr lang="en-US" altLang="it-IT" b="1"/>
              <a:t>(1969)</a:t>
            </a:r>
          </a:p>
        </p:txBody>
      </p:sp>
      <p:sp>
        <p:nvSpPr>
          <p:cNvPr id="18435" name="Rectangle 3"/>
          <p:cNvSpPr>
            <a:spLocks noGrp="1" noChangeArrowheads="1"/>
          </p:cNvSpPr>
          <p:nvPr>
            <p:ph type="body" idx="1"/>
          </p:nvPr>
        </p:nvSpPr>
        <p:spPr>
          <a:xfrm>
            <a:off x="2209800" y="1981200"/>
            <a:ext cx="4572000" cy="4111690"/>
          </a:xfrm>
        </p:spPr>
        <p:txBody>
          <a:bodyPr/>
          <a:lstStyle/>
          <a:p>
            <a:pPr marL="0" indent="0">
              <a:lnSpc>
                <a:spcPct val="90000"/>
              </a:lnSpc>
              <a:buNone/>
            </a:pPr>
            <a:r>
              <a:rPr lang="en-US" altLang="it-IT" sz="2400" dirty="0"/>
              <a:t>Product of some of Dick’s last paranoias, and especially that about the uncertain statute of reality. The hallucinated at</a:t>
            </a:r>
            <a:r>
              <a:rPr lang="it-IT" altLang="it-IT" sz="2400" dirty="0" err="1"/>
              <a:t>mosphere</a:t>
            </a:r>
            <a:r>
              <a:rPr lang="it-IT" altLang="it-IT" sz="2400" dirty="0"/>
              <a:t> </a:t>
            </a:r>
            <a:r>
              <a:rPr lang="it-IT" altLang="it-IT" sz="2400" dirty="0" err="1"/>
              <a:t>is</a:t>
            </a:r>
            <a:r>
              <a:rPr lang="it-IT" altLang="it-IT" sz="2400" dirty="0"/>
              <a:t> the </a:t>
            </a:r>
            <a:r>
              <a:rPr lang="it-IT" altLang="it-IT" sz="2400" dirty="0" err="1"/>
              <a:t>result</a:t>
            </a:r>
            <a:r>
              <a:rPr lang="it-IT" altLang="it-IT" sz="2400" dirty="0"/>
              <a:t> of the </a:t>
            </a:r>
            <a:r>
              <a:rPr lang="it-IT" altLang="it-IT" sz="2400" dirty="0" err="1"/>
              <a:t>interference</a:t>
            </a:r>
            <a:r>
              <a:rPr lang="it-IT" altLang="it-IT" sz="2400" dirty="0"/>
              <a:t> of </a:t>
            </a:r>
            <a:r>
              <a:rPr lang="it-IT" altLang="it-IT" sz="2400" dirty="0" err="1"/>
              <a:t>two</a:t>
            </a:r>
            <a:r>
              <a:rPr lang="it-IT" altLang="it-IT" sz="2400" dirty="0"/>
              <a:t> plans of reality (and one on </a:t>
            </a:r>
            <a:r>
              <a:rPr lang="it-IT" altLang="it-IT" sz="2400" dirty="0" err="1"/>
              <a:t>them</a:t>
            </a:r>
            <a:r>
              <a:rPr lang="it-IT" altLang="it-IT" sz="2400" dirty="0"/>
              <a:t> </a:t>
            </a:r>
            <a:r>
              <a:rPr lang="it-IT" altLang="it-IT" sz="2400" dirty="0" err="1"/>
              <a:t>keeps</a:t>
            </a:r>
            <a:r>
              <a:rPr lang="it-IT" altLang="it-IT" sz="2400" dirty="0"/>
              <a:t> </a:t>
            </a:r>
            <a:r>
              <a:rPr lang="it-IT" altLang="it-IT" sz="2400" dirty="0" err="1"/>
              <a:t>changing</a:t>
            </a:r>
            <a:r>
              <a:rPr lang="it-IT" altLang="it-IT" sz="2400" dirty="0"/>
              <a:t>…). </a:t>
            </a:r>
            <a:r>
              <a:rPr lang="it-IT" altLang="it-IT" sz="2400" b="1" dirty="0" err="1">
                <a:solidFill>
                  <a:srgbClr val="FF0000"/>
                </a:solidFill>
              </a:rPr>
              <a:t>Gnosticism</a:t>
            </a:r>
            <a:r>
              <a:rPr lang="it-IT" altLang="it-IT" sz="2400" dirty="0"/>
              <a:t> and the figure of the </a:t>
            </a:r>
            <a:r>
              <a:rPr lang="it-IT" altLang="it-IT" sz="2400" b="1" dirty="0" err="1">
                <a:solidFill>
                  <a:srgbClr val="FF0000"/>
                </a:solidFill>
              </a:rPr>
              <a:t>Demiurge</a:t>
            </a:r>
            <a:r>
              <a:rPr lang="it-IT" altLang="it-IT" sz="2400" dirty="0"/>
              <a:t> </a:t>
            </a:r>
            <a:r>
              <a:rPr lang="it-IT" altLang="it-IT" sz="2400" dirty="0" err="1"/>
              <a:t>should</a:t>
            </a:r>
            <a:r>
              <a:rPr lang="it-IT" altLang="it-IT" sz="2400" dirty="0"/>
              <a:t> be </a:t>
            </a:r>
            <a:r>
              <a:rPr lang="it-IT" altLang="it-IT" sz="2400" dirty="0" err="1"/>
              <a:t>instrumental</a:t>
            </a:r>
            <a:r>
              <a:rPr lang="it-IT" altLang="it-IT" sz="2400" dirty="0"/>
              <a:t> to </a:t>
            </a:r>
            <a:r>
              <a:rPr lang="it-IT" altLang="it-IT" sz="2400" dirty="0" err="1"/>
              <a:t>reach</a:t>
            </a:r>
            <a:r>
              <a:rPr lang="it-IT" altLang="it-IT" sz="2400" dirty="0"/>
              <a:t> some </a:t>
            </a:r>
            <a:r>
              <a:rPr lang="it-IT" altLang="it-IT" sz="2400" dirty="0" err="1"/>
              <a:t>kind</a:t>
            </a:r>
            <a:r>
              <a:rPr lang="it-IT" altLang="it-IT" sz="2400" dirty="0"/>
              <a:t> of </a:t>
            </a:r>
            <a:r>
              <a:rPr lang="it-IT" altLang="it-IT" sz="2400" dirty="0" err="1"/>
              <a:t>understanding</a:t>
            </a:r>
            <a:r>
              <a:rPr lang="it-IT" altLang="it-IT" sz="2400" dirty="0"/>
              <a:t>, </a:t>
            </a:r>
            <a:r>
              <a:rPr lang="it-IT" altLang="it-IT" sz="2400" dirty="0" err="1"/>
              <a:t>but</a:t>
            </a:r>
            <a:r>
              <a:rPr lang="it-IT" altLang="it-IT" sz="2400" dirty="0"/>
              <a:t> </a:t>
            </a:r>
            <a:r>
              <a:rPr lang="it-IT" altLang="it-IT" sz="2400" dirty="0" err="1"/>
              <a:t>there</a:t>
            </a:r>
            <a:r>
              <a:rPr lang="it-IT" altLang="it-IT" sz="2400" dirty="0"/>
              <a:t> </a:t>
            </a:r>
            <a:r>
              <a:rPr lang="it-IT" altLang="it-IT" sz="2400" dirty="0" err="1"/>
              <a:t>is</a:t>
            </a:r>
            <a:r>
              <a:rPr lang="it-IT" altLang="it-IT" sz="2400" dirty="0"/>
              <a:t> no ultimate truth.</a:t>
            </a:r>
            <a:endParaRPr lang="en-US" altLang="it-IT" sz="2400" i="1" dirty="0"/>
          </a:p>
        </p:txBody>
      </p:sp>
      <p:pic>
        <p:nvPicPr>
          <p:cNvPr id="18436" name="Picture 4" descr="C:\Documents and Settings\Steve\My Documents\My Pictures\Dick\200px-PKD-Ubik.png"/>
          <p:cNvPicPr>
            <a:picLocks noChangeAspect="1" noChangeArrowheads="1"/>
          </p:cNvPicPr>
          <p:nvPr/>
        </p:nvPicPr>
        <p:blipFill>
          <a:blip r:embed="rId2"/>
          <a:srcRect/>
          <a:stretch>
            <a:fillRect/>
          </a:stretch>
        </p:blipFill>
        <p:spPr bwMode="auto">
          <a:xfrm>
            <a:off x="8294915" y="1981200"/>
            <a:ext cx="2286000" cy="372586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a:xfrm>
            <a:off x="1729273" y="889012"/>
            <a:ext cx="8229600" cy="928694"/>
          </a:xfrm>
        </p:spPr>
        <p:txBody>
          <a:bodyPr/>
          <a:lstStyle/>
          <a:p>
            <a:r>
              <a:rPr lang="it-IT" altLang="it-IT" b="1" dirty="0" err="1"/>
              <a:t>Strange</a:t>
            </a:r>
            <a:r>
              <a:rPr lang="it-IT" altLang="it-IT" b="1" dirty="0"/>
              <a:t> </a:t>
            </a:r>
            <a:r>
              <a:rPr lang="it-IT" altLang="it-IT" b="1" dirty="0" err="1"/>
              <a:t>visions</a:t>
            </a:r>
            <a:endParaRPr lang="it-IT" altLang="it-IT" b="1" dirty="0"/>
          </a:p>
        </p:txBody>
      </p:sp>
      <p:sp>
        <p:nvSpPr>
          <p:cNvPr id="19459" name="Segnaposto contenuto 2"/>
          <p:cNvSpPr>
            <a:spLocks noGrp="1"/>
          </p:cNvSpPr>
          <p:nvPr>
            <p:ph idx="1"/>
          </p:nvPr>
        </p:nvSpPr>
        <p:spPr>
          <a:xfrm>
            <a:off x="793101" y="1996751"/>
            <a:ext cx="10431625" cy="4575522"/>
          </a:xfrm>
        </p:spPr>
        <p:txBody>
          <a:bodyPr/>
          <a:lstStyle/>
          <a:p>
            <a:pPr>
              <a:buFont typeface="Wingdings 2" pitchFamily="18" charset="2"/>
              <a:buNone/>
            </a:pPr>
            <a:r>
              <a:rPr lang="it-IT" altLang="it-IT" sz="2400" dirty="0"/>
              <a:t>In the </a:t>
            </a:r>
            <a:r>
              <a:rPr lang="it-IT" altLang="it-IT" sz="2400" dirty="0" err="1"/>
              <a:t>Seventies</a:t>
            </a:r>
            <a:r>
              <a:rPr lang="it-IT" altLang="it-IT" sz="2400" dirty="0"/>
              <a:t> Dick </a:t>
            </a:r>
            <a:r>
              <a:rPr lang="it-IT" altLang="it-IT" sz="2400" dirty="0" err="1"/>
              <a:t>starts</a:t>
            </a:r>
            <a:r>
              <a:rPr lang="it-IT" altLang="it-IT" sz="2400" dirty="0"/>
              <a:t> </a:t>
            </a:r>
            <a:r>
              <a:rPr lang="it-IT" altLang="it-IT" sz="2400" dirty="0" err="1"/>
              <a:t>having</a:t>
            </a:r>
            <a:r>
              <a:rPr lang="it-IT" altLang="it-IT" sz="2400" dirty="0"/>
              <a:t> the </a:t>
            </a:r>
            <a:r>
              <a:rPr lang="it-IT" altLang="it-IT" sz="2400" dirty="0" err="1"/>
              <a:t>strangest</a:t>
            </a:r>
            <a:r>
              <a:rPr lang="it-IT" altLang="it-IT" sz="2400" dirty="0"/>
              <a:t> </a:t>
            </a:r>
            <a:r>
              <a:rPr lang="it-IT" altLang="it-IT" sz="2400" dirty="0" err="1"/>
              <a:t>visions</a:t>
            </a:r>
            <a:r>
              <a:rPr lang="it-IT" altLang="it-IT" sz="2400" dirty="0"/>
              <a:t>. In 1972 </a:t>
            </a:r>
            <a:r>
              <a:rPr lang="it-IT" altLang="it-IT" sz="2400" dirty="0" err="1"/>
              <a:t>tries</a:t>
            </a:r>
            <a:r>
              <a:rPr lang="it-IT" altLang="it-IT" sz="2400" dirty="0"/>
              <a:t> </a:t>
            </a:r>
            <a:r>
              <a:rPr lang="it-IT" altLang="it-IT" sz="2400" dirty="0" err="1"/>
              <a:t>to</a:t>
            </a:r>
            <a:r>
              <a:rPr lang="it-IT" altLang="it-IT" sz="2400" dirty="0"/>
              <a:t> </a:t>
            </a:r>
            <a:r>
              <a:rPr lang="it-IT" altLang="it-IT" sz="2400" dirty="0" err="1"/>
              <a:t>kill</a:t>
            </a:r>
            <a:r>
              <a:rPr lang="it-IT" altLang="it-IT" sz="2400" dirty="0"/>
              <a:t> </a:t>
            </a:r>
            <a:r>
              <a:rPr lang="it-IT" altLang="it-IT" sz="2400" dirty="0" err="1"/>
              <a:t>himself</a:t>
            </a:r>
            <a:r>
              <a:rPr lang="it-IT" altLang="it-IT" sz="2400" dirty="0"/>
              <a:t>.</a:t>
            </a:r>
          </a:p>
          <a:p>
            <a:pPr>
              <a:lnSpc>
                <a:spcPct val="90000"/>
              </a:lnSpc>
              <a:buFont typeface="Wingdings 2" pitchFamily="18" charset="2"/>
              <a:buNone/>
            </a:pPr>
            <a:r>
              <a:rPr lang="en-US" altLang="it-IT" sz="2400" dirty="0"/>
              <a:t>In 1974 comes to believe that he has lived a former life as the Christian Thomas at the time of the Roman Empire.</a:t>
            </a:r>
          </a:p>
          <a:p>
            <a:pPr>
              <a:lnSpc>
                <a:spcPct val="90000"/>
              </a:lnSpc>
              <a:buFont typeface="Wingdings 2" pitchFamily="18" charset="2"/>
              <a:buNone/>
            </a:pPr>
            <a:r>
              <a:rPr lang="en-US" altLang="it-IT" sz="2400" dirty="0"/>
              <a:t>He also starts believing that his visions are sent to him by a sort of God he calls </a:t>
            </a:r>
            <a:r>
              <a:rPr lang="en-US" altLang="it-IT" sz="2400" b="1" i="1" dirty="0">
                <a:solidFill>
                  <a:srgbClr val="FF0000"/>
                </a:solidFill>
              </a:rPr>
              <a:t>VALIS</a:t>
            </a:r>
            <a:r>
              <a:rPr lang="en-US" altLang="it-IT" sz="2400" dirty="0">
                <a:solidFill>
                  <a:srgbClr val="FF0000"/>
                </a:solidFill>
              </a:rPr>
              <a:t> – </a:t>
            </a:r>
            <a:r>
              <a:rPr lang="en-US" altLang="it-IT" sz="2400" b="1" i="1" dirty="0">
                <a:solidFill>
                  <a:srgbClr val="FF0000"/>
                </a:solidFill>
              </a:rPr>
              <a:t>Vast Active Living Intelligent System</a:t>
            </a:r>
            <a:r>
              <a:rPr lang="en-US" altLang="it-IT" sz="2400" dirty="0"/>
              <a:t>.</a:t>
            </a:r>
          </a:p>
          <a:p>
            <a:pPr>
              <a:lnSpc>
                <a:spcPct val="90000"/>
              </a:lnSpc>
              <a:buFont typeface="Wingdings 2" pitchFamily="18" charset="2"/>
              <a:buNone/>
            </a:pPr>
            <a:r>
              <a:rPr lang="en-US" altLang="it-IT" sz="2400" dirty="0"/>
              <a:t>“March 20, 1974: It seized me entirely, lifting me from the limitations of the space-time matrix; it mastered me as, at the same time, I knew that the world around me was cardboard, a fake. Through its power of perception I saw what really existed, and through its power of no-thought decision, I acted to free myself. It took on in battle, as a champion of all human spirits in thrall, every evil, every Iron Imprisoning thing”. </a:t>
            </a:r>
          </a:p>
          <a:p>
            <a:pPr>
              <a:lnSpc>
                <a:spcPct val="90000"/>
              </a:lnSpc>
              <a:buFont typeface="Wingdings 2" pitchFamily="18" charset="2"/>
              <a:buNone/>
            </a:pPr>
            <a:endParaRPr lang="en-US" altLang="it-IT" sz="2400" dirty="0"/>
          </a:p>
          <a:p>
            <a:pPr>
              <a:buFont typeface="Wingdings 2" pitchFamily="18" charset="2"/>
              <a:buNone/>
            </a:pPr>
            <a:endParaRPr lang="it-IT" alt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a:xfrm>
            <a:off x="1831910" y="858416"/>
            <a:ext cx="8229600" cy="1214446"/>
          </a:xfrm>
        </p:spPr>
        <p:txBody>
          <a:bodyPr/>
          <a:lstStyle/>
          <a:p>
            <a:r>
              <a:rPr lang="it-IT" altLang="it-IT" sz="6000" b="1" i="1" dirty="0"/>
              <a:t>VALIS</a:t>
            </a:r>
          </a:p>
        </p:txBody>
      </p:sp>
      <p:sp>
        <p:nvSpPr>
          <p:cNvPr id="20483" name="Segnaposto contenuto 2"/>
          <p:cNvSpPr>
            <a:spLocks noGrp="1"/>
          </p:cNvSpPr>
          <p:nvPr>
            <p:ph idx="1"/>
          </p:nvPr>
        </p:nvSpPr>
        <p:spPr>
          <a:xfrm>
            <a:off x="1981200" y="2143116"/>
            <a:ext cx="8229600" cy="3856468"/>
          </a:xfrm>
        </p:spPr>
        <p:txBody>
          <a:bodyPr/>
          <a:lstStyle/>
          <a:p>
            <a:pPr>
              <a:buFont typeface="Wingdings 2" pitchFamily="18" charset="2"/>
              <a:buNone/>
            </a:pPr>
            <a:r>
              <a:rPr lang="it-IT" altLang="it-IT" sz="3200" dirty="0"/>
              <a:t>The </a:t>
            </a:r>
            <a:r>
              <a:rPr lang="it-IT" altLang="it-IT" sz="3200" dirty="0" err="1"/>
              <a:t>visions</a:t>
            </a:r>
            <a:r>
              <a:rPr lang="it-IT" altLang="it-IT" sz="3200" dirty="0"/>
              <a:t> </a:t>
            </a:r>
            <a:r>
              <a:rPr lang="it-IT" altLang="it-IT" sz="3200" dirty="0" err="1"/>
              <a:t>of</a:t>
            </a:r>
            <a:r>
              <a:rPr lang="it-IT" altLang="it-IT" sz="3200" dirty="0"/>
              <a:t> </a:t>
            </a:r>
            <a:r>
              <a:rPr lang="it-IT" altLang="it-IT" sz="3200" i="1" dirty="0"/>
              <a:t>VALIS </a:t>
            </a:r>
            <a:r>
              <a:rPr lang="it-IT" altLang="it-IT" sz="3200" dirty="0" err="1"/>
              <a:t>inspire</a:t>
            </a:r>
            <a:r>
              <a:rPr lang="it-IT" altLang="it-IT" sz="3200" dirty="0"/>
              <a:t> </a:t>
            </a:r>
            <a:r>
              <a:rPr lang="it-IT" altLang="it-IT" sz="3200" dirty="0" err="1"/>
              <a:t>his</a:t>
            </a:r>
            <a:r>
              <a:rPr lang="it-IT" altLang="it-IT" sz="3200" dirty="0"/>
              <a:t> </a:t>
            </a:r>
            <a:r>
              <a:rPr lang="it-IT" altLang="it-IT" sz="3200" dirty="0" err="1"/>
              <a:t>three</a:t>
            </a:r>
            <a:r>
              <a:rPr lang="it-IT" altLang="it-IT" sz="3200" dirty="0"/>
              <a:t> last, </a:t>
            </a:r>
            <a:r>
              <a:rPr lang="it-IT" altLang="it-IT" sz="3200" dirty="0" err="1"/>
              <a:t>delirious</a:t>
            </a:r>
            <a:r>
              <a:rPr lang="it-IT" altLang="it-IT" sz="3200" dirty="0"/>
              <a:t> </a:t>
            </a:r>
            <a:r>
              <a:rPr lang="it-IT" altLang="it-IT" sz="3200" dirty="0" err="1"/>
              <a:t>novels</a:t>
            </a:r>
            <a:r>
              <a:rPr lang="it-IT" altLang="it-IT" sz="3200" dirty="0"/>
              <a:t>: </a:t>
            </a:r>
            <a:r>
              <a:rPr lang="it-IT" altLang="it-IT" sz="3200" b="1" i="1" dirty="0">
                <a:solidFill>
                  <a:srgbClr val="FF0000"/>
                </a:solidFill>
              </a:rPr>
              <a:t>VALIS</a:t>
            </a:r>
            <a:r>
              <a:rPr lang="it-IT" altLang="it-IT" sz="3200" dirty="0"/>
              <a:t> (1980), </a:t>
            </a:r>
            <a:r>
              <a:rPr lang="it-IT" altLang="it-IT" sz="3200" b="1" i="1" dirty="0">
                <a:solidFill>
                  <a:srgbClr val="FF0000"/>
                </a:solidFill>
              </a:rPr>
              <a:t>The Divine </a:t>
            </a:r>
            <a:r>
              <a:rPr lang="it-IT" altLang="it-IT" sz="3200" b="1" i="1" dirty="0" err="1">
                <a:solidFill>
                  <a:srgbClr val="FF0000"/>
                </a:solidFill>
              </a:rPr>
              <a:t>Invasion</a:t>
            </a:r>
            <a:r>
              <a:rPr lang="it-IT" altLang="it-IT" sz="3200" b="1" dirty="0">
                <a:solidFill>
                  <a:srgbClr val="FF0000"/>
                </a:solidFill>
              </a:rPr>
              <a:t> </a:t>
            </a:r>
            <a:r>
              <a:rPr lang="it-IT" altLang="it-IT" sz="3200" dirty="0"/>
              <a:t>(1981) and </a:t>
            </a:r>
            <a:r>
              <a:rPr lang="it-IT" altLang="it-IT" sz="3200" b="1" i="1" dirty="0">
                <a:solidFill>
                  <a:srgbClr val="FF0000"/>
                </a:solidFill>
              </a:rPr>
              <a:t>The </a:t>
            </a:r>
            <a:r>
              <a:rPr lang="it-IT" altLang="it-IT" sz="3200" b="1" i="1" dirty="0" err="1">
                <a:solidFill>
                  <a:srgbClr val="FF0000"/>
                </a:solidFill>
              </a:rPr>
              <a:t>Transmigration</a:t>
            </a:r>
            <a:r>
              <a:rPr lang="it-IT" altLang="it-IT" sz="3200" b="1" i="1" dirty="0">
                <a:solidFill>
                  <a:srgbClr val="FF0000"/>
                </a:solidFill>
              </a:rPr>
              <a:t> </a:t>
            </a:r>
            <a:r>
              <a:rPr lang="it-IT" altLang="it-IT" sz="3200" b="1" i="1" dirty="0" err="1">
                <a:solidFill>
                  <a:srgbClr val="FF0000"/>
                </a:solidFill>
              </a:rPr>
              <a:t>of</a:t>
            </a:r>
            <a:r>
              <a:rPr lang="it-IT" altLang="it-IT" sz="3200" b="1" i="1" dirty="0">
                <a:solidFill>
                  <a:srgbClr val="FF0000"/>
                </a:solidFill>
              </a:rPr>
              <a:t> Timothy </a:t>
            </a:r>
            <a:r>
              <a:rPr lang="it-IT" altLang="it-IT" sz="3200" b="1" i="1" dirty="0" err="1">
                <a:solidFill>
                  <a:srgbClr val="FF0000"/>
                </a:solidFill>
              </a:rPr>
              <a:t>Archer</a:t>
            </a:r>
            <a:r>
              <a:rPr lang="it-IT" altLang="it-IT" sz="3200" dirty="0"/>
              <a:t> (1982).</a:t>
            </a:r>
          </a:p>
          <a:p>
            <a:pPr>
              <a:buFont typeface="Wingdings 2" pitchFamily="18" charset="2"/>
              <a:buNone/>
            </a:pPr>
            <a:r>
              <a:rPr lang="it-IT" altLang="it-IT" sz="3200" dirty="0" err="1"/>
              <a:t>Visits</a:t>
            </a:r>
            <a:r>
              <a:rPr lang="it-IT" altLang="it-IT" sz="3200" dirty="0"/>
              <a:t> the </a:t>
            </a:r>
            <a:r>
              <a:rPr lang="it-IT" altLang="it-IT" sz="3200" i="1" dirty="0" err="1"/>
              <a:t>Blade</a:t>
            </a:r>
            <a:r>
              <a:rPr lang="it-IT" altLang="it-IT" sz="3200" i="1" dirty="0"/>
              <a:t> </a:t>
            </a:r>
            <a:r>
              <a:rPr lang="it-IT" altLang="it-IT" sz="3200" i="1" dirty="0" err="1"/>
              <a:t>Runner</a:t>
            </a:r>
            <a:r>
              <a:rPr lang="it-IT" altLang="it-IT" sz="3200" dirty="0"/>
              <a:t> set, and </a:t>
            </a:r>
            <a:r>
              <a:rPr lang="it-IT" altLang="it-IT" sz="3200" dirty="0" err="1"/>
              <a:t>is</a:t>
            </a:r>
            <a:r>
              <a:rPr lang="it-IT" altLang="it-IT" sz="3200" dirty="0"/>
              <a:t> </a:t>
            </a:r>
            <a:r>
              <a:rPr lang="it-IT" altLang="it-IT" sz="3200" dirty="0" err="1"/>
              <a:t>fascinated</a:t>
            </a:r>
            <a:r>
              <a:rPr lang="it-IT" altLang="it-IT" sz="3200" dirty="0"/>
              <a:t>, </a:t>
            </a:r>
            <a:r>
              <a:rPr lang="it-IT" altLang="it-IT" sz="3200" dirty="0" err="1"/>
              <a:t>but</a:t>
            </a:r>
            <a:r>
              <a:rPr lang="it-IT" altLang="it-IT" sz="3200" dirty="0"/>
              <a:t> the movie </a:t>
            </a:r>
            <a:r>
              <a:rPr lang="it-IT" altLang="it-IT" sz="3200" dirty="0" err="1"/>
              <a:t>is</a:t>
            </a:r>
            <a:r>
              <a:rPr lang="it-IT" altLang="it-IT" sz="3200" dirty="0"/>
              <a:t> </a:t>
            </a:r>
            <a:r>
              <a:rPr lang="it-IT" altLang="it-IT" sz="3200" dirty="0" err="1"/>
              <a:t>substantially</a:t>
            </a:r>
            <a:r>
              <a:rPr lang="it-IT" altLang="it-IT" sz="3200" dirty="0"/>
              <a:t> </a:t>
            </a:r>
            <a:r>
              <a:rPr lang="it-IT" altLang="it-IT" sz="3200" dirty="0" err="1"/>
              <a:t>different</a:t>
            </a:r>
            <a:r>
              <a:rPr lang="it-IT" altLang="it-IT" sz="3200" dirty="0"/>
              <a:t> </a:t>
            </a:r>
            <a:r>
              <a:rPr lang="it-IT" altLang="it-IT" sz="3200" dirty="0" err="1"/>
              <a:t>from</a:t>
            </a:r>
            <a:r>
              <a:rPr lang="it-IT" altLang="it-IT" sz="3200" dirty="0"/>
              <a:t> </a:t>
            </a:r>
            <a:r>
              <a:rPr lang="it-IT" altLang="it-IT" sz="3200" i="1" dirty="0"/>
              <a:t>Do </a:t>
            </a:r>
            <a:r>
              <a:rPr lang="it-IT" altLang="it-IT" sz="3200" i="1" dirty="0" err="1"/>
              <a:t>Androids</a:t>
            </a:r>
            <a:r>
              <a:rPr lang="it-IT" altLang="it-IT" sz="3200" i="1" dirty="0"/>
              <a:t> </a:t>
            </a:r>
            <a:r>
              <a:rPr lang="it-IT" altLang="it-IT" sz="3200" i="1" dirty="0" err="1"/>
              <a:t>Dream</a:t>
            </a:r>
            <a:r>
              <a:rPr lang="it-IT" altLang="it-IT" sz="3200" i="1" dirty="0"/>
              <a:t> </a:t>
            </a:r>
            <a:r>
              <a:rPr lang="it-IT" altLang="it-IT" sz="3200" i="1" dirty="0" err="1"/>
              <a:t>of</a:t>
            </a:r>
            <a:r>
              <a:rPr lang="it-IT" altLang="it-IT" sz="3200" i="1" dirty="0"/>
              <a:t> </a:t>
            </a:r>
            <a:r>
              <a:rPr lang="it-IT" altLang="it-IT" sz="3200" i="1" dirty="0" err="1"/>
              <a:t>Electric</a:t>
            </a:r>
            <a:r>
              <a:rPr lang="it-IT" altLang="it-IT" sz="3200" i="1" dirty="0"/>
              <a:t> </a:t>
            </a:r>
            <a:r>
              <a:rPr lang="it-IT" altLang="it-IT" sz="3200" i="1" dirty="0" err="1"/>
              <a:t>Sheep</a:t>
            </a:r>
            <a:r>
              <a:rPr lang="it-IT" altLang="it-IT" sz="3200"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a:xfrm>
            <a:off x="1766596" y="736213"/>
            <a:ext cx="3085322" cy="720725"/>
          </a:xfrm>
        </p:spPr>
        <p:txBody>
          <a:bodyPr/>
          <a:lstStyle/>
          <a:p>
            <a:r>
              <a:rPr lang="it-IT" altLang="it-IT" b="1" dirty="0"/>
              <a:t>Heritage</a:t>
            </a:r>
          </a:p>
        </p:txBody>
      </p:sp>
      <p:sp>
        <p:nvSpPr>
          <p:cNvPr id="21507" name="Segnaposto contenuto 2"/>
          <p:cNvSpPr>
            <a:spLocks noGrp="1"/>
          </p:cNvSpPr>
          <p:nvPr>
            <p:ph idx="1"/>
          </p:nvPr>
        </p:nvSpPr>
        <p:spPr>
          <a:xfrm>
            <a:off x="858416" y="1744824"/>
            <a:ext cx="10599576" cy="4779802"/>
          </a:xfrm>
        </p:spPr>
        <p:txBody>
          <a:bodyPr/>
          <a:lstStyle/>
          <a:p>
            <a:pPr>
              <a:buFont typeface="Wingdings 2" pitchFamily="18" charset="2"/>
              <a:buNone/>
            </a:pPr>
            <a:r>
              <a:rPr lang="en-US" altLang="it-IT" sz="2400" dirty="0">
                <a:cs typeface="Arial" charset="0"/>
              </a:rPr>
              <a:t>Dick dies in 1982, and leaves some 8,000 manuscript pages that will be titled </a:t>
            </a:r>
            <a:r>
              <a:rPr lang="en-US" altLang="it-IT" sz="2400" b="1" i="1" dirty="0">
                <a:solidFill>
                  <a:srgbClr val="FF0000"/>
                </a:solidFill>
                <a:cs typeface="Arial" charset="0"/>
              </a:rPr>
              <a:t>Exegesis</a:t>
            </a:r>
            <a:r>
              <a:rPr lang="en-US" altLang="it-IT" sz="2400" b="1" dirty="0">
                <a:cs typeface="Arial" charset="0"/>
              </a:rPr>
              <a:t>.</a:t>
            </a:r>
          </a:p>
          <a:p>
            <a:pPr>
              <a:buFont typeface="Wingdings 2" pitchFamily="18" charset="2"/>
              <a:buNone/>
            </a:pPr>
            <a:r>
              <a:rPr lang="en-US" altLang="it-IT" sz="2400" b="1" dirty="0">
                <a:cs typeface="Arial" charset="0"/>
              </a:rPr>
              <a:t>“</a:t>
            </a:r>
            <a:r>
              <a:rPr lang="en-US" altLang="it-IT" sz="2400" dirty="0">
                <a:cs typeface="Arial" charset="0"/>
              </a:rPr>
              <a:t>I am a </a:t>
            </a:r>
            <a:r>
              <a:rPr lang="en-US" altLang="it-IT" sz="2400" b="1" dirty="0">
                <a:solidFill>
                  <a:srgbClr val="FF0000"/>
                </a:solidFill>
                <a:cs typeface="Arial" charset="0"/>
              </a:rPr>
              <a:t>fictionalizing philosopher</a:t>
            </a:r>
            <a:r>
              <a:rPr lang="en-US" altLang="it-IT" sz="2400" dirty="0">
                <a:cs typeface="Arial" charset="0"/>
              </a:rPr>
              <a:t>, not a novelist; my novel &amp; story-writing ability is employed as a means to formulate my perception. The core of my writing is not art but </a:t>
            </a:r>
            <a:r>
              <a:rPr lang="en-US" altLang="it-IT" sz="2400" b="1" dirty="0">
                <a:solidFill>
                  <a:srgbClr val="FF0000"/>
                </a:solidFill>
                <a:cs typeface="Arial" charset="0"/>
              </a:rPr>
              <a:t>truth</a:t>
            </a:r>
            <a:r>
              <a:rPr lang="en-US" altLang="it-IT" sz="2400" dirty="0">
                <a:cs typeface="Arial" charset="0"/>
              </a:rPr>
              <a:t>. Thus what I tell is the truth, yet I can do nothing to alleviate it, either by deed or explanation. Yet this seems somehow to help a certain kind of sensitive troubled person, for whom I speak. I think I understand the common ingredient in those whom my writing helps: they cannot or will not blunt their own intimations about the </a:t>
            </a:r>
            <a:r>
              <a:rPr lang="en-US" altLang="it-IT" sz="2400" b="1" dirty="0">
                <a:solidFill>
                  <a:srgbClr val="FF0000"/>
                </a:solidFill>
                <a:cs typeface="Arial" charset="0"/>
              </a:rPr>
              <a:t>irrational, mysterious nature of reality</a:t>
            </a:r>
            <a:r>
              <a:rPr lang="en-US" altLang="it-IT" sz="2400" dirty="0">
                <a:cs typeface="Arial" charset="0"/>
              </a:rPr>
              <a:t>, &amp;, for them, my corpus is one long ratiocination regarding this inexplicable reality, an integration &amp; presentation, analysis &amp; response &amp; personal history.”</a:t>
            </a:r>
            <a:endParaRPr lang="en-US" altLang="it-IT" sz="2400" dirty="0"/>
          </a:p>
          <a:p>
            <a:endParaRPr lang="it-IT" altLang="it-IT"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p:nvPr>
        </p:nvSpPr>
        <p:spPr>
          <a:xfrm>
            <a:off x="867746" y="1119673"/>
            <a:ext cx="10039739" cy="942457"/>
          </a:xfrm>
        </p:spPr>
        <p:txBody>
          <a:bodyPr/>
          <a:lstStyle/>
          <a:p>
            <a:r>
              <a:rPr lang="it-IT" sz="3200" b="1" dirty="0">
                <a:solidFill>
                  <a:schemeClr val="accent1">
                    <a:lumMod val="75000"/>
                  </a:schemeClr>
                </a:solidFill>
              </a:rPr>
              <a:t>The </a:t>
            </a:r>
            <a:r>
              <a:rPr lang="it-IT" sz="3200" b="1" dirty="0" err="1">
                <a:solidFill>
                  <a:schemeClr val="accent1">
                    <a:lumMod val="75000"/>
                  </a:schemeClr>
                </a:solidFill>
              </a:rPr>
              <a:t>dystopian</a:t>
            </a:r>
            <a:r>
              <a:rPr lang="it-IT" sz="3200" b="1" dirty="0">
                <a:solidFill>
                  <a:schemeClr val="accent1">
                    <a:lumMod val="75000"/>
                  </a:schemeClr>
                </a:solidFill>
              </a:rPr>
              <a:t> world of </a:t>
            </a:r>
            <a:r>
              <a:rPr lang="it-IT" sz="3200" b="1" i="1" dirty="0">
                <a:solidFill>
                  <a:schemeClr val="accent1">
                    <a:lumMod val="75000"/>
                  </a:schemeClr>
                </a:solidFill>
              </a:rPr>
              <a:t>The Man in the High Castle</a:t>
            </a:r>
            <a:endParaRPr lang="it-IT" sz="3200" b="1" dirty="0">
              <a:solidFill>
                <a:schemeClr val="accent1">
                  <a:lumMod val="75000"/>
                </a:schemeClr>
              </a:solidFill>
            </a:endParaRPr>
          </a:p>
        </p:txBody>
      </p:sp>
      <p:sp>
        <p:nvSpPr>
          <p:cNvPr id="22531" name="Segnaposto contenuto 2"/>
          <p:cNvSpPr>
            <a:spLocks noGrp="1"/>
          </p:cNvSpPr>
          <p:nvPr>
            <p:ph idx="1"/>
          </p:nvPr>
        </p:nvSpPr>
        <p:spPr>
          <a:xfrm>
            <a:off x="774441" y="2397966"/>
            <a:ext cx="10692881" cy="4317181"/>
          </a:xfrm>
        </p:spPr>
        <p:txBody>
          <a:bodyPr>
            <a:normAutofit lnSpcReduction="10000"/>
          </a:bodyPr>
          <a:lstStyle/>
          <a:p>
            <a:pPr>
              <a:buNone/>
            </a:pPr>
            <a:r>
              <a:rPr lang="it-IT" sz="2000" i="1" dirty="0" err="1"/>
              <a:t>PoD</a:t>
            </a:r>
            <a:r>
              <a:rPr lang="it-IT" sz="2000" i="1" dirty="0"/>
              <a:t>: </a:t>
            </a:r>
            <a:r>
              <a:rPr lang="en-US" sz="2000" dirty="0"/>
              <a:t>US President </a:t>
            </a:r>
            <a:r>
              <a:rPr lang="en-US" sz="2000" b="1" dirty="0">
                <a:solidFill>
                  <a:srgbClr val="FF0000"/>
                </a:solidFill>
              </a:rPr>
              <a:t>Franklin D. Roosevelt is murdered </a:t>
            </a:r>
            <a:r>
              <a:rPr lang="en-US" sz="2000" dirty="0"/>
              <a:t>by Giuseppe </a:t>
            </a:r>
            <a:r>
              <a:rPr lang="en-US" sz="2000" dirty="0" err="1"/>
              <a:t>Zangara</a:t>
            </a:r>
            <a:r>
              <a:rPr lang="en-US" sz="2000" dirty="0"/>
              <a:t> (the Italian anarchist who actually tried to assassinate him) in 1933 </a:t>
            </a:r>
            <a:r>
              <a:rPr lang="en-US" sz="2000" dirty="0">
                <a:cs typeface="Calibri"/>
              </a:rPr>
              <a:t>→</a:t>
            </a:r>
            <a:r>
              <a:rPr lang="en-US" sz="2000" dirty="0">
                <a:latin typeface="Calibri"/>
                <a:cs typeface="Calibri"/>
              </a:rPr>
              <a:t> </a:t>
            </a:r>
            <a:r>
              <a:rPr lang="en-US" sz="2000" dirty="0"/>
              <a:t>continuation of the Great Depression and US isolationism at the beginning of World War II</a:t>
            </a:r>
            <a:endParaRPr lang="it-IT" sz="2000" i="1" dirty="0"/>
          </a:p>
          <a:p>
            <a:pPr>
              <a:buNone/>
            </a:pPr>
            <a:r>
              <a:rPr lang="it-IT" sz="2000" i="1" dirty="0"/>
              <a:t>The Man in the High </a:t>
            </a:r>
            <a:r>
              <a:rPr lang="it-IT" sz="2000" i="1" dirty="0" err="1"/>
              <a:t>Castle</a:t>
            </a:r>
            <a:r>
              <a:rPr lang="it-IT" sz="2000" i="1" dirty="0"/>
              <a:t> </a:t>
            </a:r>
            <a:r>
              <a:rPr lang="it-IT" sz="2000" dirty="0" err="1"/>
              <a:t>imagines</a:t>
            </a:r>
            <a:r>
              <a:rPr lang="it-IT" sz="2000" dirty="0"/>
              <a:t> a reality in </a:t>
            </a:r>
            <a:r>
              <a:rPr lang="it-IT" sz="2000" dirty="0" err="1"/>
              <a:t>which</a:t>
            </a:r>
            <a:r>
              <a:rPr lang="it-IT" sz="2000" dirty="0"/>
              <a:t> Nazi </a:t>
            </a:r>
            <a:r>
              <a:rPr lang="it-IT" sz="2000" dirty="0" err="1"/>
              <a:t>Germany</a:t>
            </a:r>
            <a:r>
              <a:rPr lang="it-IT" sz="2000" dirty="0"/>
              <a:t> and the </a:t>
            </a:r>
            <a:r>
              <a:rPr lang="it-IT" sz="2000" dirty="0" err="1"/>
              <a:t>Japanese</a:t>
            </a:r>
            <a:r>
              <a:rPr lang="it-IT" sz="2000" dirty="0"/>
              <a:t> Empire </a:t>
            </a:r>
            <a:r>
              <a:rPr lang="it-IT" sz="2000" dirty="0" err="1"/>
              <a:t>have</a:t>
            </a:r>
            <a:r>
              <a:rPr lang="it-IT" sz="2000" dirty="0"/>
              <a:t> </a:t>
            </a:r>
            <a:r>
              <a:rPr lang="it-IT" sz="2000" dirty="0" err="1"/>
              <a:t>won</a:t>
            </a:r>
            <a:r>
              <a:rPr lang="it-IT" sz="2000" dirty="0"/>
              <a:t> World War II. In </a:t>
            </a:r>
            <a:r>
              <a:rPr lang="it-IT" sz="2000" dirty="0" err="1"/>
              <a:t>this</a:t>
            </a:r>
            <a:r>
              <a:rPr lang="it-IT" sz="2000" dirty="0"/>
              <a:t> </a:t>
            </a:r>
            <a:r>
              <a:rPr lang="it-IT" sz="2000" dirty="0" err="1"/>
              <a:t>universe</a:t>
            </a:r>
            <a:r>
              <a:rPr lang="it-IT" sz="2000" dirty="0"/>
              <a:t> the fate </a:t>
            </a:r>
            <a:r>
              <a:rPr lang="it-IT" sz="2000" dirty="0" err="1"/>
              <a:t>of</a:t>
            </a:r>
            <a:r>
              <a:rPr lang="it-IT" sz="2000" dirty="0"/>
              <a:t> America </a:t>
            </a:r>
            <a:r>
              <a:rPr lang="it-IT" sz="2000" dirty="0" err="1"/>
              <a:t>is</a:t>
            </a:r>
            <a:r>
              <a:rPr lang="it-IT" sz="2000" dirty="0"/>
              <a:t> </a:t>
            </a:r>
            <a:r>
              <a:rPr lang="it-IT" sz="2000" dirty="0" err="1"/>
              <a:t>similar</a:t>
            </a:r>
            <a:r>
              <a:rPr lang="it-IT" sz="2000" dirty="0"/>
              <a:t> </a:t>
            </a:r>
            <a:r>
              <a:rPr lang="it-IT" sz="2000" dirty="0" err="1"/>
              <a:t>to</a:t>
            </a:r>
            <a:r>
              <a:rPr lang="it-IT" sz="2000" dirty="0"/>
              <a:t> </a:t>
            </a:r>
            <a:r>
              <a:rPr lang="it-IT" sz="2000" dirty="0" err="1"/>
              <a:t>that</a:t>
            </a:r>
            <a:r>
              <a:rPr lang="it-IT" sz="2000" dirty="0"/>
              <a:t> </a:t>
            </a:r>
            <a:r>
              <a:rPr lang="it-IT" sz="2000" dirty="0" err="1"/>
              <a:t>of</a:t>
            </a:r>
            <a:r>
              <a:rPr lang="it-IT" sz="2000" dirty="0"/>
              <a:t> post-1945 </a:t>
            </a:r>
            <a:r>
              <a:rPr lang="it-IT" sz="2000" dirty="0" err="1"/>
              <a:t>Germany</a:t>
            </a:r>
            <a:r>
              <a:rPr lang="it-IT" sz="2000" dirty="0"/>
              <a:t>: the East </a:t>
            </a:r>
            <a:r>
              <a:rPr lang="it-IT" sz="2000" dirty="0" err="1"/>
              <a:t>Coast</a:t>
            </a:r>
            <a:r>
              <a:rPr lang="it-IT" sz="2000" dirty="0"/>
              <a:t> </a:t>
            </a:r>
            <a:r>
              <a:rPr lang="it-IT" sz="2000" dirty="0" err="1"/>
              <a:t>is</a:t>
            </a:r>
            <a:r>
              <a:rPr lang="it-IT" sz="2000" dirty="0"/>
              <a:t> under </a:t>
            </a:r>
            <a:r>
              <a:rPr lang="it-IT" sz="2000" dirty="0" err="1"/>
              <a:t>German</a:t>
            </a:r>
            <a:r>
              <a:rPr lang="it-IT" sz="2000" dirty="0"/>
              <a:t> </a:t>
            </a:r>
            <a:r>
              <a:rPr lang="it-IT" sz="2000" dirty="0" err="1"/>
              <a:t>rule</a:t>
            </a:r>
            <a:r>
              <a:rPr lang="it-IT" sz="2000" dirty="0"/>
              <a:t>, the West </a:t>
            </a:r>
            <a:r>
              <a:rPr lang="it-IT" sz="2000" dirty="0" err="1"/>
              <a:t>Coast</a:t>
            </a:r>
            <a:r>
              <a:rPr lang="it-IT" sz="2000" dirty="0"/>
              <a:t> </a:t>
            </a:r>
            <a:r>
              <a:rPr lang="it-IT" sz="2000" dirty="0" err="1"/>
              <a:t>is</a:t>
            </a:r>
            <a:r>
              <a:rPr lang="it-IT" sz="2000" dirty="0"/>
              <a:t> </a:t>
            </a:r>
            <a:r>
              <a:rPr lang="it-IT" sz="2000" dirty="0" err="1"/>
              <a:t>controlled</a:t>
            </a:r>
            <a:r>
              <a:rPr lang="it-IT" sz="2000" dirty="0"/>
              <a:t> </a:t>
            </a:r>
            <a:r>
              <a:rPr lang="it-IT" sz="2000" dirty="0" err="1"/>
              <a:t>by</a:t>
            </a:r>
            <a:r>
              <a:rPr lang="it-IT" sz="2000" dirty="0"/>
              <a:t> the </a:t>
            </a:r>
            <a:r>
              <a:rPr lang="it-IT" sz="2000" dirty="0" err="1"/>
              <a:t>Japanese</a:t>
            </a:r>
            <a:r>
              <a:rPr lang="it-IT" sz="2000" dirty="0"/>
              <a:t>, and </a:t>
            </a:r>
            <a:r>
              <a:rPr lang="it-IT" sz="2000" dirty="0" err="1"/>
              <a:t>between</a:t>
            </a:r>
            <a:r>
              <a:rPr lang="it-IT" sz="2000" dirty="0"/>
              <a:t> </a:t>
            </a:r>
            <a:r>
              <a:rPr lang="it-IT" sz="2000" dirty="0" err="1"/>
              <a:t>them</a:t>
            </a:r>
            <a:r>
              <a:rPr lang="it-IT" sz="2000" dirty="0"/>
              <a:t> </a:t>
            </a:r>
            <a:r>
              <a:rPr lang="it-IT" sz="2000" dirty="0" err="1"/>
              <a:t>we</a:t>
            </a:r>
            <a:r>
              <a:rPr lang="it-IT" sz="2000" dirty="0"/>
              <a:t> </a:t>
            </a:r>
            <a:r>
              <a:rPr lang="it-IT" sz="2000" dirty="0" err="1"/>
              <a:t>have</a:t>
            </a:r>
            <a:r>
              <a:rPr lang="it-IT" sz="2000" dirty="0"/>
              <a:t> the </a:t>
            </a:r>
            <a:r>
              <a:rPr lang="it-IT" sz="2000" dirty="0" err="1"/>
              <a:t>neutral</a:t>
            </a:r>
            <a:r>
              <a:rPr lang="it-IT" sz="2000" dirty="0"/>
              <a:t> zone </a:t>
            </a:r>
            <a:r>
              <a:rPr lang="it-IT" sz="2000" dirty="0" err="1"/>
              <a:t>of</a:t>
            </a:r>
            <a:r>
              <a:rPr lang="it-IT" sz="2000" dirty="0"/>
              <a:t> the Rocky Mountains </a:t>
            </a:r>
            <a:r>
              <a:rPr lang="it-IT" sz="2000" dirty="0" err="1"/>
              <a:t>States</a:t>
            </a:r>
            <a:r>
              <a:rPr lang="it-IT" sz="2000" dirty="0"/>
              <a:t>. Italy </a:t>
            </a:r>
            <a:r>
              <a:rPr lang="it-IT" sz="2000" dirty="0" err="1"/>
              <a:t>has</a:t>
            </a:r>
            <a:r>
              <a:rPr lang="it-IT" sz="2000" dirty="0"/>
              <a:t> </a:t>
            </a:r>
            <a:r>
              <a:rPr lang="it-IT" sz="2000" dirty="0" err="1"/>
              <a:t>performed</a:t>
            </a:r>
            <a:r>
              <a:rPr lang="it-IT" sz="2000" dirty="0"/>
              <a:t> </a:t>
            </a:r>
            <a:r>
              <a:rPr lang="it-IT" sz="2000" dirty="0" err="1"/>
              <a:t>badly</a:t>
            </a:r>
            <a:r>
              <a:rPr lang="it-IT" sz="2000" dirty="0"/>
              <a:t> in the war, and </a:t>
            </a:r>
            <a:r>
              <a:rPr lang="it-IT" sz="2000" dirty="0" err="1"/>
              <a:t>is</a:t>
            </a:r>
            <a:r>
              <a:rPr lang="it-IT" sz="2000" dirty="0"/>
              <a:t> </a:t>
            </a:r>
            <a:r>
              <a:rPr lang="it-IT" sz="2000" dirty="0" err="1"/>
              <a:t>now</a:t>
            </a:r>
            <a:r>
              <a:rPr lang="it-IT" sz="2000" dirty="0"/>
              <a:t> in a subordinate position </a:t>
            </a:r>
            <a:r>
              <a:rPr lang="it-IT" sz="2000" dirty="0" err="1"/>
              <a:t>to</a:t>
            </a:r>
            <a:r>
              <a:rPr lang="it-IT" sz="2000" dirty="0"/>
              <a:t> the </a:t>
            </a:r>
            <a:r>
              <a:rPr lang="it-IT" sz="2000" i="1" dirty="0"/>
              <a:t>Reich</a:t>
            </a:r>
            <a:r>
              <a:rPr lang="it-IT" sz="2000" dirty="0"/>
              <a:t>. The </a:t>
            </a:r>
            <a:r>
              <a:rPr lang="it-IT" sz="2000" dirty="0" err="1"/>
              <a:t>Mediterranean</a:t>
            </a:r>
            <a:r>
              <a:rPr lang="it-IT" sz="2000" dirty="0"/>
              <a:t> </a:t>
            </a:r>
            <a:r>
              <a:rPr lang="it-IT" sz="2000" dirty="0" err="1"/>
              <a:t>Sea</a:t>
            </a:r>
            <a:r>
              <a:rPr lang="it-IT" sz="2000" dirty="0"/>
              <a:t> </a:t>
            </a:r>
            <a:r>
              <a:rPr lang="it-IT" sz="2000" dirty="0" err="1"/>
              <a:t>has</a:t>
            </a:r>
            <a:r>
              <a:rPr lang="it-IT" sz="2000" dirty="0"/>
              <a:t> </a:t>
            </a:r>
            <a:r>
              <a:rPr lang="it-IT" sz="2000" dirty="0" err="1"/>
              <a:t>been</a:t>
            </a:r>
            <a:r>
              <a:rPr lang="it-IT" sz="2000" dirty="0"/>
              <a:t> </a:t>
            </a:r>
            <a:r>
              <a:rPr lang="it-IT" sz="2000" dirty="0" err="1"/>
              <a:t>drained</a:t>
            </a:r>
            <a:r>
              <a:rPr lang="it-IT" sz="2000" dirty="0"/>
              <a:t> and </a:t>
            </a:r>
            <a:r>
              <a:rPr lang="it-IT" sz="2000" dirty="0" err="1"/>
              <a:t>an</a:t>
            </a:r>
            <a:r>
              <a:rPr lang="it-IT" sz="2000" dirty="0"/>
              <a:t> </a:t>
            </a:r>
            <a:r>
              <a:rPr lang="it-IT" sz="2000" dirty="0" err="1"/>
              <a:t>attempt</a:t>
            </a:r>
            <a:r>
              <a:rPr lang="it-IT" sz="2000" dirty="0"/>
              <a:t> </a:t>
            </a:r>
            <a:r>
              <a:rPr lang="it-IT" sz="2000" dirty="0" err="1"/>
              <a:t>to</a:t>
            </a:r>
            <a:r>
              <a:rPr lang="it-IT" sz="2000" dirty="0"/>
              <a:t> </a:t>
            </a:r>
            <a:r>
              <a:rPr lang="it-IT" sz="2000" dirty="0" err="1"/>
              <a:t>exterminate</a:t>
            </a:r>
            <a:r>
              <a:rPr lang="it-IT" sz="2000" dirty="0"/>
              <a:t> </a:t>
            </a:r>
            <a:r>
              <a:rPr lang="it-IT" sz="2000" dirty="0" err="1"/>
              <a:t>all</a:t>
            </a:r>
            <a:r>
              <a:rPr lang="it-IT" sz="2000" dirty="0"/>
              <a:t> </a:t>
            </a:r>
            <a:r>
              <a:rPr lang="it-IT" sz="2000" dirty="0" err="1"/>
              <a:t>Africans</a:t>
            </a:r>
            <a:r>
              <a:rPr lang="it-IT" sz="2000" dirty="0"/>
              <a:t> </a:t>
            </a:r>
            <a:r>
              <a:rPr lang="it-IT" sz="2000" dirty="0" err="1"/>
              <a:t>has</a:t>
            </a:r>
            <a:r>
              <a:rPr lang="it-IT" sz="2000" dirty="0"/>
              <a:t> </a:t>
            </a:r>
            <a:r>
              <a:rPr lang="it-IT" sz="2000" dirty="0" err="1"/>
              <a:t>been</a:t>
            </a:r>
            <a:r>
              <a:rPr lang="it-IT" sz="2000" dirty="0"/>
              <a:t> </a:t>
            </a:r>
            <a:r>
              <a:rPr lang="it-IT" sz="2000" dirty="0" err="1"/>
              <a:t>almost</a:t>
            </a:r>
            <a:r>
              <a:rPr lang="it-IT" sz="2000" dirty="0"/>
              <a:t> </a:t>
            </a:r>
            <a:r>
              <a:rPr lang="it-IT" sz="2000" dirty="0" err="1"/>
              <a:t>successful</a:t>
            </a:r>
            <a:r>
              <a:rPr lang="it-IT" sz="2000" dirty="0"/>
              <a:t>. The </a:t>
            </a:r>
            <a:r>
              <a:rPr lang="it-IT" sz="2000" dirty="0" err="1"/>
              <a:t>Nazis</a:t>
            </a:r>
            <a:r>
              <a:rPr lang="it-IT" sz="2000" dirty="0"/>
              <a:t> are planning the </a:t>
            </a:r>
            <a:r>
              <a:rPr lang="it-IT" sz="2000" dirty="0" err="1"/>
              <a:t>colonization</a:t>
            </a:r>
            <a:r>
              <a:rPr lang="it-IT" sz="2000" dirty="0"/>
              <a:t> of </a:t>
            </a:r>
            <a:r>
              <a:rPr lang="it-IT" sz="2000" dirty="0" err="1"/>
              <a:t>outer</a:t>
            </a:r>
            <a:r>
              <a:rPr lang="it-IT" sz="2000" dirty="0"/>
              <a:t> </a:t>
            </a:r>
            <a:r>
              <a:rPr lang="it-IT" sz="2000" dirty="0" err="1"/>
              <a:t>space</a:t>
            </a:r>
            <a:r>
              <a:rPr lang="it-IT" sz="2000" dirty="0"/>
              <a:t>, starting from Mars, and a </a:t>
            </a:r>
            <a:r>
              <a:rPr lang="it-IT" sz="2000" dirty="0" err="1"/>
              <a:t>nuclear</a:t>
            </a:r>
            <a:r>
              <a:rPr lang="it-IT" sz="2000" dirty="0"/>
              <a:t> </a:t>
            </a:r>
            <a:r>
              <a:rPr lang="it-IT" sz="2000" dirty="0" err="1"/>
              <a:t>attack</a:t>
            </a:r>
            <a:r>
              <a:rPr lang="it-IT" sz="2000" dirty="0"/>
              <a:t> to Japan, </a:t>
            </a:r>
            <a:r>
              <a:rPr lang="it-IT" sz="2000" dirty="0" err="1"/>
              <a:t>but</a:t>
            </a:r>
            <a:r>
              <a:rPr lang="it-IT" sz="2000" dirty="0"/>
              <a:t> </a:t>
            </a:r>
            <a:r>
              <a:rPr lang="it-IT" sz="2000" dirty="0" err="1"/>
              <a:t>their</a:t>
            </a:r>
            <a:r>
              <a:rPr lang="it-IT" sz="2000" dirty="0"/>
              <a:t> </a:t>
            </a:r>
            <a:r>
              <a:rPr lang="it-IT" sz="2000" i="1" dirty="0"/>
              <a:t>élite </a:t>
            </a:r>
            <a:r>
              <a:rPr lang="it-IT" sz="2000" dirty="0" err="1"/>
              <a:t>is</a:t>
            </a:r>
            <a:r>
              <a:rPr lang="it-IT" sz="2000" dirty="0"/>
              <a:t> </a:t>
            </a:r>
            <a:r>
              <a:rPr lang="it-IT" sz="2000" dirty="0" err="1"/>
              <a:t>riddled</a:t>
            </a:r>
            <a:r>
              <a:rPr lang="it-IT" sz="2000" dirty="0"/>
              <a:t> with intestine </a:t>
            </a:r>
            <a:r>
              <a:rPr lang="it-IT" sz="2000" dirty="0" err="1"/>
              <a:t>struggles</a:t>
            </a:r>
            <a:r>
              <a:rPr lang="it-IT" sz="2000" dirty="0"/>
              <a:t> for the </a:t>
            </a:r>
            <a:r>
              <a:rPr lang="it-IT" sz="2000" dirty="0" err="1"/>
              <a:t>succession</a:t>
            </a:r>
            <a:r>
              <a:rPr lang="it-IT" sz="2000" dirty="0"/>
              <a:t> to power </a:t>
            </a:r>
            <a:r>
              <a:rPr lang="it-IT" sz="2000" dirty="0" err="1"/>
              <a:t>after</a:t>
            </a:r>
            <a:r>
              <a:rPr lang="it-IT" sz="2000" dirty="0"/>
              <a:t> Hitler’s </a:t>
            </a:r>
            <a:r>
              <a:rPr lang="it-IT" sz="2000" dirty="0" err="1"/>
              <a:t>death</a:t>
            </a:r>
            <a:r>
              <a:rPr lang="it-IT" sz="2000" dirty="0"/>
              <a:t>. A </a:t>
            </a:r>
            <a:r>
              <a:rPr lang="it-IT" sz="2000" dirty="0" err="1"/>
              <a:t>novel</a:t>
            </a:r>
            <a:r>
              <a:rPr lang="it-IT" sz="2000" dirty="0"/>
              <a:t>, </a:t>
            </a:r>
            <a:r>
              <a:rPr lang="it-IT" sz="2000" b="1" i="1" dirty="0">
                <a:solidFill>
                  <a:srgbClr val="FF0000"/>
                </a:solidFill>
              </a:rPr>
              <a:t>The </a:t>
            </a:r>
            <a:r>
              <a:rPr lang="it-IT" sz="2000" b="1" i="1" dirty="0" err="1">
                <a:solidFill>
                  <a:srgbClr val="FF0000"/>
                </a:solidFill>
              </a:rPr>
              <a:t>Grasshopper</a:t>
            </a:r>
            <a:r>
              <a:rPr lang="it-IT" sz="2000" b="1" i="1" dirty="0">
                <a:solidFill>
                  <a:srgbClr val="FF0000"/>
                </a:solidFill>
              </a:rPr>
              <a:t> </a:t>
            </a:r>
            <a:r>
              <a:rPr lang="it-IT" sz="2000" b="1" i="1" dirty="0" err="1">
                <a:solidFill>
                  <a:srgbClr val="FF0000"/>
                </a:solidFill>
              </a:rPr>
              <a:t>Lies</a:t>
            </a:r>
            <a:r>
              <a:rPr lang="it-IT" sz="2000" b="1" i="1" dirty="0">
                <a:solidFill>
                  <a:srgbClr val="FF0000"/>
                </a:solidFill>
              </a:rPr>
              <a:t> Heavy</a:t>
            </a:r>
            <a:r>
              <a:rPr lang="it-IT" sz="2000" dirty="0"/>
              <a:t>, </a:t>
            </a:r>
            <a:r>
              <a:rPr lang="it-IT" sz="2000" dirty="0" err="1"/>
              <a:t>hypothesizes</a:t>
            </a:r>
            <a:r>
              <a:rPr lang="it-IT" sz="2000" dirty="0"/>
              <a:t> an alternative reality in </a:t>
            </a:r>
            <a:r>
              <a:rPr lang="it-IT" sz="2000" dirty="0" err="1"/>
              <a:t>which</a:t>
            </a:r>
            <a:r>
              <a:rPr lang="it-IT" sz="2000" dirty="0"/>
              <a:t> World War II </a:t>
            </a:r>
            <a:r>
              <a:rPr lang="it-IT" sz="2000" dirty="0" err="1"/>
              <a:t>has</a:t>
            </a:r>
            <a:r>
              <a:rPr lang="it-IT" sz="2000" dirty="0"/>
              <a:t> </a:t>
            </a:r>
            <a:r>
              <a:rPr lang="it-IT" sz="2000" dirty="0" err="1"/>
              <a:t>been</a:t>
            </a:r>
            <a:r>
              <a:rPr lang="it-IT" sz="2000" dirty="0"/>
              <a:t> won by the </a:t>
            </a:r>
            <a:r>
              <a:rPr lang="it-IT" sz="2000" dirty="0" err="1"/>
              <a:t>Allies</a:t>
            </a:r>
            <a:r>
              <a:rPr lang="it-IT" sz="2000" dirty="0"/>
              <a:t> – </a:t>
            </a:r>
            <a:r>
              <a:rPr lang="it-IT" sz="2000" dirty="0" err="1"/>
              <a:t>but</a:t>
            </a:r>
            <a:r>
              <a:rPr lang="it-IT" sz="2000" dirty="0"/>
              <a:t> </a:t>
            </a:r>
            <a:r>
              <a:rPr lang="it-IT" sz="2000" dirty="0" err="1"/>
              <a:t>it</a:t>
            </a:r>
            <a:r>
              <a:rPr lang="it-IT" sz="2000" dirty="0"/>
              <a:t> </a:t>
            </a:r>
            <a:r>
              <a:rPr lang="it-IT" sz="2000" dirty="0" err="1"/>
              <a:t>is</a:t>
            </a:r>
            <a:r>
              <a:rPr lang="it-IT" sz="2000" dirty="0"/>
              <a:t> </a:t>
            </a:r>
            <a:r>
              <a:rPr lang="it-IT" sz="2000" dirty="0" err="1"/>
              <a:t>not</a:t>
            </a:r>
            <a:r>
              <a:rPr lang="it-IT" sz="2000" dirty="0"/>
              <a:t> </a:t>
            </a:r>
            <a:r>
              <a:rPr lang="it-IT" sz="2000" i="1" dirty="0" err="1"/>
              <a:t>our</a:t>
            </a:r>
            <a:r>
              <a:rPr lang="it-IT" sz="2000" i="1" dirty="0"/>
              <a:t> </a:t>
            </a:r>
            <a:r>
              <a:rPr lang="it-IT" sz="2000" dirty="0"/>
              <a:t>reality…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olo 1"/>
          <p:cNvSpPr>
            <a:spLocks noGrp="1"/>
          </p:cNvSpPr>
          <p:nvPr>
            <p:ph type="title"/>
          </p:nvPr>
        </p:nvSpPr>
        <p:spPr>
          <a:xfrm>
            <a:off x="2288369" y="905070"/>
            <a:ext cx="7615262" cy="836613"/>
          </a:xfrm>
        </p:spPr>
        <p:txBody>
          <a:bodyPr/>
          <a:lstStyle/>
          <a:p>
            <a:r>
              <a:rPr lang="it-IT" b="1" dirty="0">
                <a:solidFill>
                  <a:schemeClr val="accent1">
                    <a:lumMod val="75000"/>
                  </a:schemeClr>
                </a:solidFill>
              </a:rPr>
              <a:t>A plot </a:t>
            </a:r>
            <a:r>
              <a:rPr lang="it-IT" b="1" dirty="0" err="1">
                <a:solidFill>
                  <a:schemeClr val="accent1">
                    <a:lumMod val="75000"/>
                  </a:schemeClr>
                </a:solidFill>
              </a:rPr>
              <a:t>of</a:t>
            </a:r>
            <a:r>
              <a:rPr lang="it-IT" b="1" dirty="0">
                <a:solidFill>
                  <a:schemeClr val="accent1">
                    <a:lumMod val="75000"/>
                  </a:schemeClr>
                </a:solidFill>
              </a:rPr>
              <a:t> </a:t>
            </a:r>
            <a:r>
              <a:rPr lang="it-IT" b="1" dirty="0" err="1">
                <a:solidFill>
                  <a:schemeClr val="accent1">
                    <a:lumMod val="75000"/>
                  </a:schemeClr>
                </a:solidFill>
              </a:rPr>
              <a:t>plots</a:t>
            </a:r>
            <a:endParaRPr lang="it-IT" b="1" dirty="0">
              <a:solidFill>
                <a:schemeClr val="accent1">
                  <a:lumMod val="75000"/>
                </a:schemeClr>
              </a:solidFill>
            </a:endParaRPr>
          </a:p>
        </p:txBody>
      </p:sp>
      <p:sp>
        <p:nvSpPr>
          <p:cNvPr id="23555" name="Segnaposto contenuto 2"/>
          <p:cNvSpPr>
            <a:spLocks noGrp="1"/>
          </p:cNvSpPr>
          <p:nvPr>
            <p:ph idx="1"/>
          </p:nvPr>
        </p:nvSpPr>
        <p:spPr>
          <a:xfrm>
            <a:off x="653143" y="1996751"/>
            <a:ext cx="10916816" cy="4575522"/>
          </a:xfrm>
        </p:spPr>
        <p:txBody>
          <a:bodyPr>
            <a:normAutofit/>
          </a:bodyPr>
          <a:lstStyle/>
          <a:p>
            <a:pPr>
              <a:buFont typeface="Wingdings 2" pitchFamily="18" charset="2"/>
              <a:buNone/>
            </a:pPr>
            <a:r>
              <a:rPr lang="it-IT" sz="2000" dirty="0" err="1"/>
              <a:t>Tha</a:t>
            </a:r>
            <a:r>
              <a:rPr lang="it-IT" sz="2000" dirty="0"/>
              <a:t> </a:t>
            </a:r>
            <a:r>
              <a:rPr lang="it-IT" sz="2000" dirty="0" err="1"/>
              <a:t>main</a:t>
            </a:r>
            <a:r>
              <a:rPr lang="it-IT" sz="2000" dirty="0"/>
              <a:t> plot </a:t>
            </a:r>
            <a:r>
              <a:rPr lang="it-IT" sz="2000" dirty="0" err="1"/>
              <a:t>follows</a:t>
            </a:r>
            <a:r>
              <a:rPr lang="it-IT" sz="2000" dirty="0"/>
              <a:t> </a:t>
            </a:r>
            <a:r>
              <a:rPr lang="it-IT" sz="2000" b="1" dirty="0" err="1">
                <a:solidFill>
                  <a:srgbClr val="FF3300"/>
                </a:solidFill>
              </a:rPr>
              <a:t>four</a:t>
            </a:r>
            <a:r>
              <a:rPr lang="it-IT" sz="2000" b="1" dirty="0">
                <a:solidFill>
                  <a:srgbClr val="FF3300"/>
                </a:solidFill>
              </a:rPr>
              <a:t> </a:t>
            </a:r>
            <a:r>
              <a:rPr lang="it-IT" sz="2000" b="1" dirty="0" err="1">
                <a:solidFill>
                  <a:srgbClr val="FF3300"/>
                </a:solidFill>
              </a:rPr>
              <a:t>characters</a:t>
            </a:r>
            <a:r>
              <a:rPr lang="it-IT" sz="2000" b="1" dirty="0">
                <a:solidFill>
                  <a:srgbClr val="FF3300"/>
                </a:solidFill>
              </a:rPr>
              <a:t> </a:t>
            </a:r>
            <a:r>
              <a:rPr lang="it-IT" sz="2000" dirty="0" err="1"/>
              <a:t>whose</a:t>
            </a:r>
            <a:r>
              <a:rPr lang="it-IT" sz="2000" dirty="0"/>
              <a:t> </a:t>
            </a:r>
            <a:r>
              <a:rPr lang="it-IT" sz="2000" dirty="0" err="1"/>
              <a:t>stories</a:t>
            </a:r>
            <a:r>
              <a:rPr lang="it-IT" sz="2000" dirty="0"/>
              <a:t> </a:t>
            </a:r>
            <a:r>
              <a:rPr lang="it-IT" sz="2000" dirty="0" err="1"/>
              <a:t>variously</a:t>
            </a:r>
            <a:r>
              <a:rPr lang="it-IT" sz="2000" dirty="0"/>
              <a:t> </a:t>
            </a:r>
            <a:r>
              <a:rPr lang="it-IT" sz="2000" dirty="0" err="1"/>
              <a:t>intertwine</a:t>
            </a:r>
            <a:r>
              <a:rPr lang="it-IT" sz="2000" dirty="0"/>
              <a:t>. No single </a:t>
            </a:r>
            <a:r>
              <a:rPr lang="it-IT" sz="2000" dirty="0" err="1"/>
              <a:t>story-line</a:t>
            </a:r>
            <a:r>
              <a:rPr lang="it-IT" sz="2000" dirty="0"/>
              <a:t> </a:t>
            </a:r>
            <a:r>
              <a:rPr lang="it-IT" sz="2000" dirty="0" err="1"/>
              <a:t>is</a:t>
            </a:r>
            <a:r>
              <a:rPr lang="it-IT" sz="2000" dirty="0"/>
              <a:t> more </a:t>
            </a:r>
            <a:r>
              <a:rPr lang="it-IT" sz="2000" dirty="0" err="1"/>
              <a:t>important</a:t>
            </a:r>
            <a:r>
              <a:rPr lang="it-IT" sz="2000" dirty="0"/>
              <a:t> </a:t>
            </a:r>
            <a:r>
              <a:rPr lang="it-IT" sz="2000" dirty="0" err="1"/>
              <a:t>than</a:t>
            </a:r>
            <a:r>
              <a:rPr lang="it-IT" sz="2000" dirty="0"/>
              <a:t> the </a:t>
            </a:r>
            <a:r>
              <a:rPr lang="it-IT" sz="2000" dirty="0" err="1"/>
              <a:t>others</a:t>
            </a:r>
            <a:r>
              <a:rPr lang="it-IT" sz="2000" dirty="0"/>
              <a:t>.</a:t>
            </a:r>
          </a:p>
          <a:p>
            <a:pPr>
              <a:buFont typeface="Wingdings 2" pitchFamily="18" charset="2"/>
              <a:buNone/>
            </a:pPr>
            <a:r>
              <a:rPr lang="it-IT" sz="2000" dirty="0" err="1"/>
              <a:t>Main</a:t>
            </a:r>
            <a:r>
              <a:rPr lang="it-IT" sz="2000" dirty="0"/>
              <a:t> </a:t>
            </a:r>
            <a:r>
              <a:rPr lang="it-IT" sz="2000" dirty="0" err="1"/>
              <a:t>characters</a:t>
            </a:r>
            <a:r>
              <a:rPr lang="it-IT" sz="2000" dirty="0"/>
              <a:t>:</a:t>
            </a:r>
          </a:p>
          <a:p>
            <a:r>
              <a:rPr lang="it-IT" sz="2000" dirty="0" err="1"/>
              <a:t>Jewish</a:t>
            </a:r>
            <a:r>
              <a:rPr lang="it-IT" sz="2000" dirty="0"/>
              <a:t> </a:t>
            </a:r>
            <a:r>
              <a:rPr lang="it-IT" sz="2000" dirty="0" err="1"/>
              <a:t>jewel-maker</a:t>
            </a:r>
            <a:r>
              <a:rPr lang="it-IT" sz="2000" dirty="0"/>
              <a:t> </a:t>
            </a:r>
            <a:r>
              <a:rPr lang="it-IT" sz="2000" b="1" dirty="0">
                <a:solidFill>
                  <a:srgbClr val="FF3300"/>
                </a:solidFill>
              </a:rPr>
              <a:t>Frank F(r)</a:t>
            </a:r>
            <a:r>
              <a:rPr lang="it-IT" sz="2000" b="1" dirty="0" err="1">
                <a:solidFill>
                  <a:srgbClr val="FF3300"/>
                </a:solidFill>
              </a:rPr>
              <a:t>ink</a:t>
            </a:r>
            <a:r>
              <a:rPr lang="it-IT" sz="2000" b="1" dirty="0">
                <a:solidFill>
                  <a:srgbClr val="FF3300"/>
                </a:solidFill>
              </a:rPr>
              <a:t> </a:t>
            </a:r>
            <a:r>
              <a:rPr lang="it-IT" sz="2000" dirty="0" err="1"/>
              <a:t>quits</a:t>
            </a:r>
            <a:r>
              <a:rPr lang="it-IT" sz="2000" dirty="0"/>
              <a:t> W</a:t>
            </a:r>
            <a:r>
              <a:rPr lang="en-US" sz="2000" dirty="0" err="1"/>
              <a:t>yndam</a:t>
            </a:r>
            <a:r>
              <a:rPr lang="en-US" sz="2000" dirty="0"/>
              <a:t>-Matson, </a:t>
            </a:r>
            <a:r>
              <a:rPr lang="it-IT" sz="2000" dirty="0"/>
              <a:t>the big </a:t>
            </a:r>
            <a:r>
              <a:rPr lang="it-IT" sz="2000" dirty="0" err="1"/>
              <a:t>firm</a:t>
            </a:r>
            <a:r>
              <a:rPr lang="it-IT" sz="2000" dirty="0"/>
              <a:t> </a:t>
            </a:r>
            <a:r>
              <a:rPr lang="it-IT" sz="2000" dirty="0" err="1"/>
              <a:t>that</a:t>
            </a:r>
            <a:r>
              <a:rPr lang="it-IT" sz="2000" dirty="0"/>
              <a:t> </a:t>
            </a:r>
            <a:r>
              <a:rPr lang="it-IT" sz="2000" dirty="0" err="1"/>
              <a:t>produces</a:t>
            </a:r>
            <a:r>
              <a:rPr lang="it-IT" sz="2000" dirty="0"/>
              <a:t> </a:t>
            </a:r>
            <a:r>
              <a:rPr lang="it-IT" sz="2000" dirty="0" err="1"/>
              <a:t>fake</a:t>
            </a:r>
            <a:r>
              <a:rPr lang="it-IT" sz="2000" dirty="0"/>
              <a:t> historical </a:t>
            </a:r>
            <a:r>
              <a:rPr lang="it-IT" sz="2000" dirty="0" err="1"/>
              <a:t>crafts</a:t>
            </a:r>
            <a:r>
              <a:rPr lang="it-IT" sz="2000" dirty="0"/>
              <a:t>, and </a:t>
            </a:r>
            <a:r>
              <a:rPr lang="it-IT" sz="2000" dirty="0" err="1"/>
              <a:t>starts</a:t>
            </a:r>
            <a:r>
              <a:rPr lang="it-IT" sz="2000" dirty="0"/>
              <a:t> a new </a:t>
            </a:r>
            <a:r>
              <a:rPr lang="it-IT" sz="2000" dirty="0" err="1"/>
              <a:t>profession</a:t>
            </a:r>
            <a:r>
              <a:rPr lang="it-IT" sz="2000" dirty="0"/>
              <a:t> </a:t>
            </a:r>
            <a:r>
              <a:rPr lang="it-IT" sz="2000" dirty="0" err="1"/>
              <a:t>as</a:t>
            </a:r>
            <a:r>
              <a:rPr lang="it-IT" sz="2000" dirty="0"/>
              <a:t> “</a:t>
            </a:r>
            <a:r>
              <a:rPr lang="it-IT" sz="2000" dirty="0" err="1"/>
              <a:t>authentic</a:t>
            </a:r>
            <a:r>
              <a:rPr lang="it-IT" sz="2000" dirty="0"/>
              <a:t>” </a:t>
            </a:r>
            <a:r>
              <a:rPr lang="it-IT" sz="2000" dirty="0" err="1"/>
              <a:t>craftsman</a:t>
            </a:r>
            <a:r>
              <a:rPr lang="it-IT" sz="2000" dirty="0"/>
              <a:t>.</a:t>
            </a:r>
          </a:p>
          <a:p>
            <a:r>
              <a:rPr lang="it-IT" sz="2000" dirty="0" err="1"/>
              <a:t>His</a:t>
            </a:r>
            <a:r>
              <a:rPr lang="it-IT" sz="2000" dirty="0"/>
              <a:t> </a:t>
            </a:r>
            <a:r>
              <a:rPr lang="it-IT" sz="2000" dirty="0" err="1"/>
              <a:t>former</a:t>
            </a:r>
            <a:r>
              <a:rPr lang="it-IT" sz="2000" dirty="0"/>
              <a:t> </a:t>
            </a:r>
            <a:r>
              <a:rPr lang="it-IT" sz="2000" dirty="0" err="1"/>
              <a:t>wife</a:t>
            </a:r>
            <a:r>
              <a:rPr lang="it-IT" sz="2000" dirty="0"/>
              <a:t> </a:t>
            </a:r>
            <a:r>
              <a:rPr lang="it-IT" sz="2000" b="1" dirty="0">
                <a:solidFill>
                  <a:srgbClr val="FF3300"/>
                </a:solidFill>
              </a:rPr>
              <a:t>Juliana</a:t>
            </a:r>
            <a:r>
              <a:rPr lang="it-IT" sz="2000" dirty="0"/>
              <a:t>, </a:t>
            </a:r>
            <a:r>
              <a:rPr lang="it-IT" sz="2000" dirty="0" err="1"/>
              <a:t>martial</a:t>
            </a:r>
            <a:r>
              <a:rPr lang="it-IT" sz="2000" dirty="0"/>
              <a:t> </a:t>
            </a:r>
            <a:r>
              <a:rPr lang="it-IT" sz="2000" dirty="0" err="1"/>
              <a:t>arts</a:t>
            </a:r>
            <a:r>
              <a:rPr lang="it-IT" sz="2000" dirty="0"/>
              <a:t> </a:t>
            </a:r>
            <a:r>
              <a:rPr lang="it-IT" sz="2000" dirty="0" err="1"/>
              <a:t>instructor</a:t>
            </a:r>
            <a:r>
              <a:rPr lang="it-IT" sz="2000" dirty="0"/>
              <a:t>, </a:t>
            </a:r>
            <a:r>
              <a:rPr lang="it-IT" sz="2000" dirty="0" err="1"/>
              <a:t>is</a:t>
            </a:r>
            <a:r>
              <a:rPr lang="it-IT" sz="2000" dirty="0"/>
              <a:t> </a:t>
            </a:r>
            <a:r>
              <a:rPr lang="it-IT" sz="2000" dirty="0" err="1"/>
              <a:t>involved</a:t>
            </a:r>
            <a:r>
              <a:rPr lang="it-IT" sz="2000" dirty="0"/>
              <a:t>, </a:t>
            </a:r>
            <a:r>
              <a:rPr lang="it-IT" sz="2000" dirty="0" err="1"/>
              <a:t>without</a:t>
            </a:r>
            <a:r>
              <a:rPr lang="it-IT" sz="2000" dirty="0"/>
              <a:t> </a:t>
            </a:r>
            <a:r>
              <a:rPr lang="it-IT" sz="2000" dirty="0" err="1"/>
              <a:t>knowing</a:t>
            </a:r>
            <a:r>
              <a:rPr lang="it-IT" sz="2000" dirty="0"/>
              <a:t> </a:t>
            </a:r>
            <a:r>
              <a:rPr lang="it-IT" sz="2000" dirty="0" err="1"/>
              <a:t>it</a:t>
            </a:r>
            <a:r>
              <a:rPr lang="it-IT" sz="2000" dirty="0"/>
              <a:t>, in a </a:t>
            </a:r>
            <a:r>
              <a:rPr lang="it-IT" sz="2000" dirty="0" err="1"/>
              <a:t>conspiracy</a:t>
            </a:r>
            <a:r>
              <a:rPr lang="it-IT" sz="2000" dirty="0"/>
              <a:t> </a:t>
            </a:r>
            <a:r>
              <a:rPr lang="it-IT" sz="2000" dirty="0" err="1"/>
              <a:t>to</a:t>
            </a:r>
            <a:r>
              <a:rPr lang="it-IT" sz="2000" dirty="0"/>
              <a:t> </a:t>
            </a:r>
            <a:r>
              <a:rPr lang="it-IT" sz="2000" dirty="0" err="1"/>
              <a:t>kill</a:t>
            </a:r>
            <a:r>
              <a:rPr lang="it-IT" sz="2000" dirty="0"/>
              <a:t> the </a:t>
            </a:r>
            <a:r>
              <a:rPr lang="it-IT" sz="2000" dirty="0" err="1"/>
              <a:t>author</a:t>
            </a:r>
            <a:r>
              <a:rPr lang="it-IT" sz="2000" dirty="0"/>
              <a:t> </a:t>
            </a:r>
            <a:r>
              <a:rPr lang="it-IT" sz="2000" dirty="0" err="1"/>
              <a:t>of</a:t>
            </a:r>
            <a:r>
              <a:rPr lang="it-IT" sz="2000" dirty="0"/>
              <a:t> </a:t>
            </a:r>
            <a:r>
              <a:rPr lang="it-IT" sz="2000" i="1" dirty="0"/>
              <a:t>The </a:t>
            </a:r>
            <a:r>
              <a:rPr lang="it-IT" sz="2000" i="1" dirty="0" err="1"/>
              <a:t>Grasshopper</a:t>
            </a:r>
            <a:r>
              <a:rPr lang="it-IT" sz="2000" i="1" dirty="0"/>
              <a:t> </a:t>
            </a:r>
            <a:r>
              <a:rPr lang="it-IT" sz="2000" i="1" dirty="0" err="1"/>
              <a:t>Lies</a:t>
            </a:r>
            <a:r>
              <a:rPr lang="it-IT" sz="2000" i="1" dirty="0"/>
              <a:t> </a:t>
            </a:r>
            <a:r>
              <a:rPr lang="it-IT" sz="2000" i="1" dirty="0" err="1"/>
              <a:t>Heavy</a:t>
            </a:r>
            <a:endParaRPr lang="it-IT" sz="2000" dirty="0"/>
          </a:p>
          <a:p>
            <a:r>
              <a:rPr lang="it-IT" sz="2000" dirty="0" err="1"/>
              <a:t>Antiquarian</a:t>
            </a:r>
            <a:r>
              <a:rPr lang="it-IT" sz="2000" dirty="0"/>
              <a:t> </a:t>
            </a:r>
            <a:r>
              <a:rPr lang="it-IT" sz="2000" b="1" dirty="0">
                <a:solidFill>
                  <a:srgbClr val="FF3300"/>
                </a:solidFill>
              </a:rPr>
              <a:t>Robert </a:t>
            </a:r>
            <a:r>
              <a:rPr lang="it-IT" sz="2000" b="1" dirty="0" err="1">
                <a:solidFill>
                  <a:srgbClr val="FF3300"/>
                </a:solidFill>
              </a:rPr>
              <a:t>Childan</a:t>
            </a:r>
            <a:r>
              <a:rPr lang="it-IT" sz="2000" b="1" dirty="0">
                <a:solidFill>
                  <a:srgbClr val="FF3300"/>
                </a:solidFill>
              </a:rPr>
              <a:t> </a:t>
            </a:r>
            <a:r>
              <a:rPr lang="it-IT" sz="2000" dirty="0"/>
              <a:t>(base, </a:t>
            </a:r>
            <a:r>
              <a:rPr lang="it-IT" sz="2000" dirty="0" err="1"/>
              <a:t>racist</a:t>
            </a:r>
            <a:r>
              <a:rPr lang="it-IT" sz="2000" dirty="0"/>
              <a:t> and filo-Nazi) </a:t>
            </a:r>
            <a:r>
              <a:rPr lang="it-IT" sz="2000" dirty="0" err="1"/>
              <a:t>discovers</a:t>
            </a:r>
            <a:r>
              <a:rPr lang="it-IT" sz="2000" dirty="0"/>
              <a:t> the </a:t>
            </a:r>
            <a:r>
              <a:rPr lang="it-IT" sz="2000" dirty="0" err="1"/>
              <a:t>fraudolent</a:t>
            </a:r>
            <a:r>
              <a:rPr lang="it-IT" sz="2000" dirty="0"/>
              <a:t> </a:t>
            </a:r>
            <a:r>
              <a:rPr lang="it-IT" sz="2000" dirty="0" err="1"/>
              <a:t>activities</a:t>
            </a:r>
            <a:r>
              <a:rPr lang="it-IT" sz="2000" dirty="0"/>
              <a:t> of W</a:t>
            </a:r>
            <a:r>
              <a:rPr lang="en-US" sz="2000" dirty="0" err="1"/>
              <a:t>yndam</a:t>
            </a:r>
            <a:r>
              <a:rPr lang="en-US" sz="2000" dirty="0"/>
              <a:t>-Matson, and finally accepts to sell the </a:t>
            </a:r>
            <a:r>
              <a:rPr lang="it-IT" sz="2000" dirty="0"/>
              <a:t>“</a:t>
            </a:r>
            <a:r>
              <a:rPr lang="it-IT" sz="2000" dirty="0" err="1"/>
              <a:t>really</a:t>
            </a:r>
            <a:r>
              <a:rPr lang="it-IT" sz="2000" dirty="0"/>
              <a:t> American” </a:t>
            </a:r>
            <a:r>
              <a:rPr lang="it-IT" sz="2000" dirty="0" err="1"/>
              <a:t>artifacts</a:t>
            </a:r>
            <a:r>
              <a:rPr lang="it-IT" sz="2000" dirty="0"/>
              <a:t> </a:t>
            </a:r>
            <a:r>
              <a:rPr lang="it-IT" sz="2000" dirty="0" err="1"/>
              <a:t>made</a:t>
            </a:r>
            <a:r>
              <a:rPr lang="it-IT" sz="2000" dirty="0"/>
              <a:t> </a:t>
            </a:r>
            <a:r>
              <a:rPr lang="it-IT" sz="2000" dirty="0" err="1"/>
              <a:t>by</a:t>
            </a:r>
            <a:r>
              <a:rPr lang="it-IT" sz="2000" dirty="0"/>
              <a:t> </a:t>
            </a:r>
            <a:r>
              <a:rPr lang="it-IT" sz="2000" dirty="0" err="1"/>
              <a:t>Frink</a:t>
            </a:r>
            <a:r>
              <a:rPr lang="it-IT" sz="2000" dirty="0"/>
              <a:t>.</a:t>
            </a:r>
          </a:p>
          <a:p>
            <a:r>
              <a:rPr lang="en-US" sz="2000" dirty="0"/>
              <a:t>Japanese functionary </a:t>
            </a:r>
            <a:r>
              <a:rPr lang="en-US" sz="2000" b="1" dirty="0" err="1">
                <a:solidFill>
                  <a:srgbClr val="FF3300"/>
                </a:solidFill>
              </a:rPr>
              <a:t>Nobosuke</a:t>
            </a:r>
            <a:r>
              <a:rPr lang="en-US" sz="2000" b="1" dirty="0">
                <a:solidFill>
                  <a:srgbClr val="FF3300"/>
                </a:solidFill>
              </a:rPr>
              <a:t> </a:t>
            </a:r>
            <a:r>
              <a:rPr lang="en-US" sz="2000" b="1" dirty="0" err="1">
                <a:solidFill>
                  <a:srgbClr val="FF3300"/>
                </a:solidFill>
              </a:rPr>
              <a:t>Tagomi</a:t>
            </a:r>
            <a:r>
              <a:rPr lang="en-US" sz="2000" b="1" dirty="0">
                <a:solidFill>
                  <a:srgbClr val="FF3300"/>
                </a:solidFill>
              </a:rPr>
              <a:t> </a:t>
            </a:r>
            <a:r>
              <a:rPr lang="en-US" sz="2000" dirty="0"/>
              <a:t>collaborates with the German spy </a:t>
            </a:r>
            <a:r>
              <a:rPr lang="en-US" sz="2000" b="1" dirty="0" err="1">
                <a:solidFill>
                  <a:srgbClr val="FF3300"/>
                </a:solidFill>
              </a:rPr>
              <a:t>Baynes</a:t>
            </a:r>
            <a:r>
              <a:rPr lang="en-US" sz="2000" b="1" dirty="0">
                <a:solidFill>
                  <a:srgbClr val="FF3300"/>
                </a:solidFill>
              </a:rPr>
              <a:t> </a:t>
            </a:r>
            <a:r>
              <a:rPr lang="en-US" sz="2000" dirty="0"/>
              <a:t>and comes to know about the Nazi plans to destroy Japan, intervenes to stop </a:t>
            </a:r>
            <a:r>
              <a:rPr lang="en-US" sz="2000" dirty="0" err="1"/>
              <a:t>Frink’s</a:t>
            </a:r>
            <a:r>
              <a:rPr lang="en-US" sz="2000" dirty="0"/>
              <a:t> deportation, buys one of his jewels, and while playing with it is transported to another plan of reality (maybe ours?).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961052"/>
            <a:ext cx="4848808" cy="886797"/>
          </a:xfrm>
        </p:spPr>
        <p:txBody>
          <a:bodyPr/>
          <a:lstStyle/>
          <a:p>
            <a:r>
              <a:rPr lang="en-US" b="1" dirty="0">
                <a:solidFill>
                  <a:schemeClr val="accent1">
                    <a:lumMod val="75000"/>
                  </a:schemeClr>
                </a:solidFill>
              </a:rPr>
              <a:t>The “High Castle”</a:t>
            </a:r>
          </a:p>
        </p:txBody>
      </p:sp>
      <p:sp>
        <p:nvSpPr>
          <p:cNvPr id="3" name="Segnaposto contenuto 2"/>
          <p:cNvSpPr>
            <a:spLocks noGrp="1"/>
          </p:cNvSpPr>
          <p:nvPr>
            <p:ph idx="1"/>
          </p:nvPr>
        </p:nvSpPr>
        <p:spPr>
          <a:xfrm>
            <a:off x="534955" y="2037801"/>
            <a:ext cx="10972800" cy="4389437"/>
          </a:xfrm>
        </p:spPr>
        <p:txBody>
          <a:bodyPr>
            <a:normAutofit fontScale="85000" lnSpcReduction="20000"/>
          </a:bodyPr>
          <a:lstStyle/>
          <a:p>
            <a:pPr>
              <a:buNone/>
            </a:pPr>
            <a:r>
              <a:rPr lang="en-US" dirty="0"/>
              <a:t>Philip K. Dick’s letter to Patricia Warrick:</a:t>
            </a:r>
          </a:p>
          <a:p>
            <a:pPr>
              <a:buNone/>
            </a:pPr>
            <a:r>
              <a:rPr lang="en-US" dirty="0"/>
              <a:t>“When the Protestant Frederick, Elector of the Palatinate, revolted against Ferdinand, Emperor of the Holy Roman Empire, the High Castle came to symbolize the center of religious and political freedom against the autocratic Catholic Hapsburgs. I used the mention of it in the title of my novel as a symbol of </a:t>
            </a:r>
            <a:r>
              <a:rPr lang="en-US" dirty="0" err="1"/>
              <a:t>Abendsen’s</a:t>
            </a:r>
            <a:r>
              <a:rPr lang="en-US" dirty="0"/>
              <a:t> ‘revolt’ against the tyranny of the Nazis.”</a:t>
            </a:r>
          </a:p>
          <a:p>
            <a:pPr>
              <a:buNone/>
            </a:pPr>
            <a:r>
              <a:rPr lang="en-US" dirty="0"/>
              <a:t>Through this </a:t>
            </a:r>
            <a:r>
              <a:rPr lang="en-US" b="1" dirty="0">
                <a:solidFill>
                  <a:srgbClr val="FF3300"/>
                </a:solidFill>
              </a:rPr>
              <a:t>historical connection</a:t>
            </a:r>
            <a:r>
              <a:rPr lang="en-US" dirty="0">
                <a:solidFill>
                  <a:srgbClr val="FF3300"/>
                </a:solidFill>
              </a:rPr>
              <a:t> </a:t>
            </a:r>
            <a:r>
              <a:rPr lang="en-US" dirty="0"/>
              <a:t>with the </a:t>
            </a:r>
            <a:r>
              <a:rPr lang="en-US" b="1" dirty="0">
                <a:solidFill>
                  <a:srgbClr val="FF3300"/>
                </a:solidFill>
              </a:rPr>
              <a:t>Thirty Years’ War</a:t>
            </a:r>
            <a:r>
              <a:rPr lang="en-US" dirty="0">
                <a:solidFill>
                  <a:srgbClr val="FF3300"/>
                </a:solidFill>
              </a:rPr>
              <a:t> </a:t>
            </a:r>
            <a:r>
              <a:rPr lang="en-US" dirty="0"/>
              <a:t>(1618-1648) </a:t>
            </a:r>
            <a:r>
              <a:rPr lang="en-US" dirty="0" err="1"/>
              <a:t>Abendsen’s</a:t>
            </a:r>
            <a:r>
              <a:rPr lang="en-US" dirty="0"/>
              <a:t> “revolt” is again connected to the world of the reader. </a:t>
            </a:r>
            <a:r>
              <a:rPr lang="en-US" i="1" dirty="0"/>
              <a:t>We</a:t>
            </a:r>
            <a:r>
              <a:rPr lang="en-US" dirty="0"/>
              <a:t>, and not the characters, are expected to make the connection (also because </a:t>
            </a:r>
            <a:r>
              <a:rPr lang="en-US" dirty="0" err="1"/>
              <a:t>Abendsen’s</a:t>
            </a:r>
            <a:r>
              <a:rPr lang="en-US" dirty="0"/>
              <a:t> house is definitely </a:t>
            </a:r>
            <a:r>
              <a:rPr lang="en-US" i="1" dirty="0"/>
              <a:t>not</a:t>
            </a:r>
            <a:r>
              <a:rPr lang="en-US" dirty="0"/>
              <a:t> a castle…). </a:t>
            </a:r>
          </a:p>
          <a:p>
            <a:pPr>
              <a:buNone/>
            </a:pPr>
            <a:r>
              <a:rPr lang="en-US" dirty="0"/>
              <a:t>Other historical connection: “Various lofty and beautiful castles […] were taken over by the SS and used as places to train young SS men into an elite body cut off from the ‘ordinary’ world. […] You can seen, then, that the two castles are bipolarized in the book: the legendary High Castle of Protestant freedom and resistance in the Thirty Year War versus the </a:t>
            </a:r>
            <a:r>
              <a:rPr lang="en-US" b="1" dirty="0">
                <a:solidFill>
                  <a:srgbClr val="FF3300"/>
                </a:solidFill>
              </a:rPr>
              <a:t>evil castle system of the elite youth corps of the SS</a:t>
            </a:r>
            <a:r>
              <a:rPr lang="en-US" dirty="0"/>
              <a:t>.”</a:t>
            </a:r>
            <a:endParaRPr lang="it-IT"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a:xfrm>
            <a:off x="1864544" y="709127"/>
            <a:ext cx="7481912" cy="765175"/>
          </a:xfrm>
        </p:spPr>
        <p:txBody>
          <a:bodyPr/>
          <a:lstStyle/>
          <a:p>
            <a:r>
              <a:rPr lang="it-IT" b="1" i="1" dirty="0">
                <a:solidFill>
                  <a:schemeClr val="accent1">
                    <a:lumMod val="75000"/>
                  </a:schemeClr>
                </a:solidFill>
              </a:rPr>
              <a:t>The </a:t>
            </a:r>
            <a:r>
              <a:rPr lang="it-IT" b="1" i="1" dirty="0" err="1">
                <a:solidFill>
                  <a:schemeClr val="accent1">
                    <a:lumMod val="75000"/>
                  </a:schemeClr>
                </a:solidFill>
              </a:rPr>
              <a:t>Grasshopper</a:t>
            </a:r>
            <a:r>
              <a:rPr lang="it-IT" b="1" i="1" dirty="0">
                <a:solidFill>
                  <a:schemeClr val="accent1">
                    <a:lumMod val="75000"/>
                  </a:schemeClr>
                </a:solidFill>
              </a:rPr>
              <a:t> </a:t>
            </a:r>
            <a:r>
              <a:rPr lang="it-IT" b="1" i="1" dirty="0" err="1">
                <a:solidFill>
                  <a:schemeClr val="accent1">
                    <a:lumMod val="75000"/>
                  </a:schemeClr>
                </a:solidFill>
              </a:rPr>
              <a:t>Lies</a:t>
            </a:r>
            <a:r>
              <a:rPr lang="it-IT" b="1" i="1" dirty="0">
                <a:solidFill>
                  <a:schemeClr val="accent1">
                    <a:lumMod val="75000"/>
                  </a:schemeClr>
                </a:solidFill>
              </a:rPr>
              <a:t> </a:t>
            </a:r>
            <a:r>
              <a:rPr lang="it-IT" b="1" i="1" dirty="0" err="1">
                <a:solidFill>
                  <a:schemeClr val="accent1">
                    <a:lumMod val="75000"/>
                  </a:schemeClr>
                </a:solidFill>
              </a:rPr>
              <a:t>Heavy</a:t>
            </a:r>
            <a:endParaRPr lang="it-IT" b="1" i="1" dirty="0">
              <a:solidFill>
                <a:schemeClr val="accent1">
                  <a:lumMod val="75000"/>
                </a:schemeClr>
              </a:solidFill>
            </a:endParaRPr>
          </a:p>
        </p:txBody>
      </p:sp>
      <p:sp>
        <p:nvSpPr>
          <p:cNvPr id="24579" name="Segnaposto contenuto 2"/>
          <p:cNvSpPr>
            <a:spLocks noGrp="1"/>
          </p:cNvSpPr>
          <p:nvPr>
            <p:ph idx="1"/>
          </p:nvPr>
        </p:nvSpPr>
        <p:spPr>
          <a:xfrm>
            <a:off x="903490" y="1651517"/>
            <a:ext cx="10405211" cy="5047863"/>
          </a:xfrm>
        </p:spPr>
        <p:txBody>
          <a:bodyPr>
            <a:normAutofit lnSpcReduction="10000"/>
          </a:bodyPr>
          <a:lstStyle/>
          <a:p>
            <a:r>
              <a:rPr lang="it-IT" sz="2300" i="1" dirty="0"/>
              <a:t>The </a:t>
            </a:r>
            <a:r>
              <a:rPr lang="it-IT" sz="2300" i="1" dirty="0" err="1"/>
              <a:t>Grasshopper</a:t>
            </a:r>
            <a:r>
              <a:rPr lang="it-IT" sz="2300" i="1" dirty="0"/>
              <a:t> </a:t>
            </a:r>
            <a:r>
              <a:rPr lang="it-IT" sz="2300" i="1" dirty="0" err="1"/>
              <a:t>Lies</a:t>
            </a:r>
            <a:r>
              <a:rPr lang="it-IT" sz="2300" i="1" dirty="0"/>
              <a:t> </a:t>
            </a:r>
            <a:r>
              <a:rPr lang="it-IT" sz="2300" i="1" dirty="0" err="1"/>
              <a:t>Heavy</a:t>
            </a:r>
            <a:r>
              <a:rPr lang="it-IT" sz="2300" dirty="0"/>
              <a:t> </a:t>
            </a:r>
            <a:r>
              <a:rPr lang="it-IT" sz="2300" dirty="0" err="1"/>
              <a:t>is</a:t>
            </a:r>
            <a:r>
              <a:rPr lang="it-IT" sz="2300" dirty="0"/>
              <a:t> the </a:t>
            </a:r>
            <a:r>
              <a:rPr lang="it-IT" sz="2300" b="1" dirty="0" err="1">
                <a:solidFill>
                  <a:srgbClr val="FF3300"/>
                </a:solidFill>
              </a:rPr>
              <a:t>novel-within</a:t>
            </a:r>
            <a:r>
              <a:rPr lang="it-IT" sz="2300" b="1" dirty="0">
                <a:solidFill>
                  <a:srgbClr val="FF3300"/>
                </a:solidFill>
              </a:rPr>
              <a:t> the </a:t>
            </a:r>
            <a:r>
              <a:rPr lang="it-IT" sz="2300" b="1" dirty="0" err="1">
                <a:solidFill>
                  <a:srgbClr val="FF3300"/>
                </a:solidFill>
              </a:rPr>
              <a:t>novel</a:t>
            </a:r>
            <a:r>
              <a:rPr lang="it-IT" sz="2300" dirty="0"/>
              <a:t>, </a:t>
            </a:r>
            <a:r>
              <a:rPr lang="it-IT" sz="2300" dirty="0" err="1"/>
              <a:t>written</a:t>
            </a:r>
            <a:r>
              <a:rPr lang="it-IT" sz="2300" dirty="0"/>
              <a:t> </a:t>
            </a:r>
            <a:r>
              <a:rPr lang="it-IT" sz="2300" dirty="0" err="1"/>
              <a:t>by</a:t>
            </a:r>
            <a:r>
              <a:rPr lang="it-IT" sz="2300" dirty="0"/>
              <a:t> </a:t>
            </a:r>
            <a:r>
              <a:rPr lang="it-IT" sz="2300" b="1" dirty="0" err="1">
                <a:solidFill>
                  <a:srgbClr val="FF3300"/>
                </a:solidFill>
              </a:rPr>
              <a:t>Hawthorne</a:t>
            </a:r>
            <a:r>
              <a:rPr lang="it-IT" sz="2300" b="1" dirty="0">
                <a:solidFill>
                  <a:srgbClr val="FF3300"/>
                </a:solidFill>
              </a:rPr>
              <a:t> </a:t>
            </a:r>
            <a:r>
              <a:rPr lang="it-IT" sz="2300" b="1" dirty="0" err="1">
                <a:solidFill>
                  <a:srgbClr val="FF3300"/>
                </a:solidFill>
              </a:rPr>
              <a:t>Abendsen</a:t>
            </a:r>
            <a:r>
              <a:rPr lang="it-IT" sz="2300" dirty="0"/>
              <a:t>,</a:t>
            </a:r>
            <a:r>
              <a:rPr lang="it-IT" sz="2300" b="1" dirty="0"/>
              <a:t> </a:t>
            </a:r>
            <a:r>
              <a:rPr lang="it-IT" sz="2300" dirty="0" err="1"/>
              <a:t>that</a:t>
            </a:r>
            <a:r>
              <a:rPr lang="it-IT" sz="2300" dirty="0"/>
              <a:t> </a:t>
            </a:r>
            <a:r>
              <a:rPr lang="it-IT" sz="2300" dirty="0" err="1"/>
              <a:t>narrates</a:t>
            </a:r>
            <a:r>
              <a:rPr lang="it-IT" sz="2300" dirty="0"/>
              <a:t> a </a:t>
            </a:r>
            <a:r>
              <a:rPr lang="it-IT" sz="2300" b="1" dirty="0" err="1">
                <a:solidFill>
                  <a:srgbClr val="FF3300"/>
                </a:solidFill>
              </a:rPr>
              <a:t>uchronia-within-the-uchronia</a:t>
            </a:r>
            <a:r>
              <a:rPr lang="it-IT" sz="2300" dirty="0"/>
              <a:t>.</a:t>
            </a:r>
          </a:p>
          <a:p>
            <a:r>
              <a:rPr lang="en-US" sz="2300" dirty="0"/>
              <a:t>The title “seems” a quotation from </a:t>
            </a:r>
            <a:r>
              <a:rPr lang="en-US" sz="2300" b="1" i="1" dirty="0">
                <a:solidFill>
                  <a:srgbClr val="FF3300"/>
                </a:solidFill>
              </a:rPr>
              <a:t>Ecclesiastes</a:t>
            </a:r>
            <a:r>
              <a:rPr lang="en-US" sz="2300" dirty="0">
                <a:solidFill>
                  <a:srgbClr val="FF3300"/>
                </a:solidFill>
              </a:rPr>
              <a:t> </a:t>
            </a:r>
            <a:r>
              <a:rPr lang="en-US" sz="2300" dirty="0"/>
              <a:t>12:5, but this version does not appear in the most common English translations of the Bible. The most similar ones are </a:t>
            </a:r>
            <a:r>
              <a:rPr lang="it-IT" sz="2300" dirty="0"/>
              <a:t>“</a:t>
            </a:r>
            <a:r>
              <a:rPr lang="en-GB" sz="2300" dirty="0"/>
              <a:t>the grasshopper drags himself along,</a:t>
            </a:r>
            <a:r>
              <a:rPr lang="it-IT" sz="2300" dirty="0"/>
              <a:t>”</a:t>
            </a:r>
            <a:r>
              <a:rPr lang="en-GB" sz="2300" dirty="0"/>
              <a:t> “the grasshopper is weighed down,” “the grasshopper shall be a burden,” “the grasshopper loses its spring” (but of course maybe in the world of </a:t>
            </a:r>
            <a:r>
              <a:rPr lang="en-GB" sz="2300" i="1" dirty="0"/>
              <a:t>The Man in the High Castle </a:t>
            </a:r>
            <a:r>
              <a:rPr lang="en-GB" sz="2300" dirty="0"/>
              <a:t>there is some other version...).</a:t>
            </a:r>
          </a:p>
          <a:p>
            <a:r>
              <a:rPr lang="en-GB" sz="2300" dirty="0"/>
              <a:t>This passage is usually interpreted in relation to </a:t>
            </a:r>
            <a:r>
              <a:rPr lang="en-GB" sz="2300" b="1" dirty="0">
                <a:solidFill>
                  <a:srgbClr val="FF3300"/>
                </a:solidFill>
              </a:rPr>
              <a:t>old age</a:t>
            </a:r>
            <a:r>
              <a:rPr lang="en-GB" sz="2300" dirty="0"/>
              <a:t>, represented as a dying grasshopper that slowly drags on. But the expression that gives the title to </a:t>
            </a:r>
            <a:r>
              <a:rPr lang="en-GB" sz="2300" dirty="0" err="1"/>
              <a:t>Abendsen’s</a:t>
            </a:r>
            <a:r>
              <a:rPr lang="en-GB" sz="2300" dirty="0"/>
              <a:t> novel is also an </a:t>
            </a:r>
            <a:r>
              <a:rPr lang="en-GB" sz="2300" b="1" dirty="0">
                <a:solidFill>
                  <a:srgbClr val="FF3300"/>
                </a:solidFill>
              </a:rPr>
              <a:t>oxymoron</a:t>
            </a:r>
            <a:r>
              <a:rPr lang="en-GB" sz="2300" dirty="0"/>
              <a:t>, since a grasshopper “lying heavily” is in contradiction with the average image of grasshoppers lightly leaping. This could allude to the fact that the world of </a:t>
            </a:r>
            <a:r>
              <a:rPr lang="en-GB" sz="2300" i="1" dirty="0"/>
              <a:t>The Man in the High Castle </a:t>
            </a:r>
            <a:r>
              <a:rPr lang="en-GB" sz="2300" dirty="0"/>
              <a:t>is actually a </a:t>
            </a:r>
            <a:r>
              <a:rPr lang="en-GB" sz="2300" b="1" dirty="0">
                <a:solidFill>
                  <a:srgbClr val="FF3300"/>
                </a:solidFill>
              </a:rPr>
              <a:t>world turned upside down</a:t>
            </a:r>
            <a:r>
              <a:rPr lang="en-GB" sz="2300" dirty="0"/>
              <a:t>.</a:t>
            </a:r>
          </a:p>
          <a:p>
            <a:r>
              <a:rPr lang="en-GB" sz="2300" dirty="0"/>
              <a:t>But “lies heavy” could also mean that the grasshopper tells </a:t>
            </a:r>
            <a:r>
              <a:rPr lang="en-GB" sz="2300" i="1" dirty="0"/>
              <a:t>really</a:t>
            </a:r>
            <a:r>
              <a:rPr lang="en-GB" sz="2300" dirty="0"/>
              <a:t> false stories...</a:t>
            </a:r>
            <a:endParaRPr lang="it-IT" sz="2300" dirty="0"/>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a:xfrm>
            <a:off x="2107139" y="905070"/>
            <a:ext cx="7543824" cy="642918"/>
          </a:xfrm>
        </p:spPr>
        <p:txBody>
          <a:bodyPr>
            <a:normAutofit fontScale="90000"/>
          </a:bodyPr>
          <a:lstStyle/>
          <a:p>
            <a:r>
              <a:rPr lang="it-IT" b="1" dirty="0">
                <a:solidFill>
                  <a:schemeClr val="accent1">
                    <a:lumMod val="75000"/>
                  </a:schemeClr>
                </a:solidFill>
              </a:rPr>
              <a:t>The </a:t>
            </a:r>
            <a:r>
              <a:rPr lang="it-IT" b="1" i="1" dirty="0">
                <a:solidFill>
                  <a:schemeClr val="accent1">
                    <a:lumMod val="75000"/>
                  </a:schemeClr>
                </a:solidFill>
              </a:rPr>
              <a:t>I </a:t>
            </a:r>
            <a:r>
              <a:rPr lang="it-IT" b="1" i="1" dirty="0" err="1">
                <a:solidFill>
                  <a:schemeClr val="accent1">
                    <a:lumMod val="75000"/>
                  </a:schemeClr>
                </a:solidFill>
              </a:rPr>
              <a:t>Ching</a:t>
            </a:r>
            <a:endParaRPr lang="it-IT" b="1" dirty="0">
              <a:solidFill>
                <a:schemeClr val="accent1">
                  <a:lumMod val="75000"/>
                </a:schemeClr>
              </a:solidFill>
            </a:endParaRPr>
          </a:p>
        </p:txBody>
      </p:sp>
      <p:sp>
        <p:nvSpPr>
          <p:cNvPr id="25603" name="Segnaposto contenuto 2"/>
          <p:cNvSpPr>
            <a:spLocks noGrp="1"/>
          </p:cNvSpPr>
          <p:nvPr>
            <p:ph idx="1"/>
          </p:nvPr>
        </p:nvSpPr>
        <p:spPr>
          <a:xfrm>
            <a:off x="251927" y="1894114"/>
            <a:ext cx="11672595" cy="4749596"/>
          </a:xfrm>
        </p:spPr>
        <p:txBody>
          <a:bodyPr>
            <a:noAutofit/>
          </a:bodyPr>
          <a:lstStyle/>
          <a:p>
            <a:r>
              <a:rPr lang="en-US" sz="2100" dirty="0"/>
              <a:t>The other book-within-the book is of course the </a:t>
            </a:r>
            <a:r>
              <a:rPr lang="en-US" sz="2100" i="1" dirty="0"/>
              <a:t>I </a:t>
            </a:r>
            <a:r>
              <a:rPr lang="en-US" sz="2100" i="1" dirty="0" err="1"/>
              <a:t>Ching</a:t>
            </a:r>
            <a:r>
              <a:rPr lang="en-US" sz="2100" i="1" dirty="0"/>
              <a:t> </a:t>
            </a:r>
            <a:r>
              <a:rPr lang="en-US" sz="2100" dirty="0"/>
              <a:t>(now transliterated with </a:t>
            </a:r>
            <a:r>
              <a:rPr lang="it-IT" sz="2100" i="1" dirty="0" err="1"/>
              <a:t>Yìjīng</a:t>
            </a:r>
            <a:r>
              <a:rPr lang="en-US" sz="2100" i="1" dirty="0"/>
              <a:t>)</a:t>
            </a:r>
            <a:r>
              <a:rPr lang="en-US" sz="2100" dirty="0"/>
              <a:t>, the Chinese </a:t>
            </a:r>
            <a:r>
              <a:rPr lang="en-US" sz="2100" b="1" i="1" dirty="0">
                <a:solidFill>
                  <a:srgbClr val="FF3300"/>
                </a:solidFill>
              </a:rPr>
              <a:t>Book of Changes </a:t>
            </a:r>
            <a:r>
              <a:rPr lang="en-US" sz="2100" dirty="0"/>
              <a:t>written around the 10</a:t>
            </a:r>
            <a:r>
              <a:rPr lang="en-US" sz="2100" baseline="30000" dirty="0"/>
              <a:t>th</a:t>
            </a:r>
            <a:r>
              <a:rPr lang="en-US" sz="2100" dirty="0"/>
              <a:t> century BC, that the Japanese have first appropriated and then “exported” to America, and that some of the characters use to interpret the past and the future.</a:t>
            </a:r>
          </a:p>
          <a:p>
            <a:r>
              <a:rPr lang="en-US" sz="2100" dirty="0"/>
              <a:t>Dick declared that he wrote the novel following the “directions” of the </a:t>
            </a:r>
            <a:r>
              <a:rPr lang="en-US" sz="2100" i="1" dirty="0"/>
              <a:t>I </a:t>
            </a:r>
            <a:r>
              <a:rPr lang="en-US" sz="2100" i="1" dirty="0" err="1"/>
              <a:t>Ching</a:t>
            </a:r>
            <a:r>
              <a:rPr lang="en-US" sz="2100" dirty="0"/>
              <a:t> (what </a:t>
            </a:r>
            <a:r>
              <a:rPr lang="en-US" sz="2100" dirty="0" err="1"/>
              <a:t>Abendsen</a:t>
            </a:r>
            <a:r>
              <a:rPr lang="en-US" sz="2100" dirty="0"/>
              <a:t> says about the writing of </a:t>
            </a:r>
            <a:r>
              <a:rPr lang="en-US" sz="2100" i="1" dirty="0"/>
              <a:t>The Grasshopper Lies Heavy</a:t>
            </a:r>
            <a:r>
              <a:rPr lang="en-US" sz="2100" dirty="0"/>
              <a:t>).</a:t>
            </a:r>
          </a:p>
          <a:p>
            <a:r>
              <a:rPr lang="en-US" sz="2100" dirty="0"/>
              <a:t>The popularity of </a:t>
            </a:r>
            <a:r>
              <a:rPr lang="en-US" sz="2100" i="1" dirty="0"/>
              <a:t>The Man in the High Castle </a:t>
            </a:r>
            <a:r>
              <a:rPr lang="en-US" sz="2100" dirty="0"/>
              <a:t>triggered the rise of sales of the </a:t>
            </a:r>
            <a:r>
              <a:rPr lang="en-US" sz="2100" i="1" dirty="0"/>
              <a:t>I </a:t>
            </a:r>
            <a:r>
              <a:rPr lang="en-US" sz="2100" i="1" dirty="0" err="1"/>
              <a:t>Ching</a:t>
            </a:r>
            <a:r>
              <a:rPr lang="en-US" sz="2100" dirty="0"/>
              <a:t> in the USA.</a:t>
            </a:r>
          </a:p>
          <a:p>
            <a:r>
              <a:rPr lang="en-US" sz="2100" dirty="0"/>
              <a:t>At the end of the novel Juliana and </a:t>
            </a:r>
            <a:r>
              <a:rPr lang="en-US" sz="2100" dirty="0" err="1"/>
              <a:t>Abendsen</a:t>
            </a:r>
            <a:r>
              <a:rPr lang="en-US" sz="2100" dirty="0"/>
              <a:t> must interpret the hexagram “</a:t>
            </a:r>
            <a:r>
              <a:rPr lang="en-US" sz="2100" b="1" dirty="0">
                <a:solidFill>
                  <a:srgbClr val="FF3300"/>
                </a:solidFill>
              </a:rPr>
              <a:t>Inner Truth</a:t>
            </a:r>
            <a:r>
              <a:rPr lang="en-US" sz="2100" dirty="0"/>
              <a:t>.” Both believe that it refers to the “truth” inside </a:t>
            </a:r>
            <a:r>
              <a:rPr lang="en-US" sz="2100" i="1" dirty="0"/>
              <a:t>The Grasshopper Lies Heavy</a:t>
            </a:r>
            <a:r>
              <a:rPr lang="en-US" sz="2100" dirty="0"/>
              <a:t>, that is the victory of the Allies in World War II, but that “truth” is different from “ours,” because after a “cold war” is “fought” between the USA and not the USSR, but the UK. Which would be the </a:t>
            </a:r>
            <a:r>
              <a:rPr lang="it-IT" sz="2100" dirty="0"/>
              <a:t>“</a:t>
            </a:r>
            <a:r>
              <a:rPr lang="it-IT" sz="2100" dirty="0" err="1"/>
              <a:t>Inner</a:t>
            </a:r>
            <a:r>
              <a:rPr lang="it-IT" sz="2100" dirty="0"/>
              <a:t> </a:t>
            </a:r>
            <a:r>
              <a:rPr lang="it-IT" sz="2100" dirty="0" err="1"/>
              <a:t>Truth</a:t>
            </a:r>
            <a:r>
              <a:rPr lang="it-IT" sz="2100" dirty="0"/>
              <a:t>,” </a:t>
            </a:r>
            <a:r>
              <a:rPr lang="it-IT" sz="2100" dirty="0" err="1"/>
              <a:t>then</a:t>
            </a:r>
            <a:r>
              <a:rPr lang="it-IT" sz="2100" dirty="0"/>
              <a:t>? The </a:t>
            </a:r>
            <a:r>
              <a:rPr lang="it-IT" sz="2100" dirty="0" err="1"/>
              <a:t>novel</a:t>
            </a:r>
            <a:r>
              <a:rPr lang="it-IT" sz="2100" dirty="0"/>
              <a:t> </a:t>
            </a:r>
            <a:r>
              <a:rPr lang="it-IT" sz="2100" dirty="0" err="1"/>
              <a:t>gives</a:t>
            </a:r>
            <a:r>
              <a:rPr lang="it-IT" sz="2100" dirty="0"/>
              <a:t> no ultimare </a:t>
            </a:r>
            <a:r>
              <a:rPr lang="it-IT" sz="2100" dirty="0" err="1"/>
              <a:t>answer</a:t>
            </a:r>
            <a:r>
              <a:rPr lang="it-IT" sz="2100" dirty="0"/>
              <a:t>. Or </a:t>
            </a:r>
            <a:r>
              <a:rPr lang="it-IT" sz="2100" dirty="0" err="1"/>
              <a:t>maybe</a:t>
            </a:r>
            <a:r>
              <a:rPr lang="it-IT" sz="2100" dirty="0"/>
              <a:t> the </a:t>
            </a:r>
            <a:r>
              <a:rPr lang="it-IT" sz="2100" i="1" dirty="0" err="1"/>
              <a:t>inner</a:t>
            </a:r>
            <a:r>
              <a:rPr lang="it-IT" sz="2100" i="1" dirty="0"/>
              <a:t> </a:t>
            </a:r>
            <a:r>
              <a:rPr lang="it-IT" sz="2100" dirty="0"/>
              <a:t>truth </a:t>
            </a:r>
            <a:r>
              <a:rPr lang="it-IT" sz="2100" dirty="0" err="1"/>
              <a:t>is</a:t>
            </a:r>
            <a:r>
              <a:rPr lang="it-IT" sz="2100" dirty="0"/>
              <a:t> </a:t>
            </a:r>
            <a:r>
              <a:rPr lang="it-IT" sz="2100" dirty="0" err="1"/>
              <a:t>that</a:t>
            </a:r>
            <a:r>
              <a:rPr lang="it-IT" sz="2100" dirty="0"/>
              <a:t> </a:t>
            </a:r>
            <a:r>
              <a:rPr lang="it-IT" sz="2100" dirty="0" err="1"/>
              <a:t>there</a:t>
            </a:r>
            <a:r>
              <a:rPr lang="it-IT" sz="2100" dirty="0"/>
              <a:t> </a:t>
            </a:r>
            <a:r>
              <a:rPr lang="it-IT" sz="2100" dirty="0" err="1"/>
              <a:t>is</a:t>
            </a:r>
            <a:r>
              <a:rPr lang="it-IT" sz="2100" dirty="0"/>
              <a:t> </a:t>
            </a:r>
            <a:r>
              <a:rPr lang="it-IT" sz="2100" b="1" dirty="0">
                <a:solidFill>
                  <a:srgbClr val="FF3300"/>
                </a:solidFill>
              </a:rPr>
              <a:t>no </a:t>
            </a:r>
            <a:r>
              <a:rPr lang="it-IT" sz="2100" b="1" i="1" dirty="0">
                <a:solidFill>
                  <a:srgbClr val="FF3300"/>
                </a:solidFill>
              </a:rPr>
              <a:t>ultimate </a:t>
            </a:r>
            <a:r>
              <a:rPr lang="it-IT" sz="2100" b="1" dirty="0">
                <a:solidFill>
                  <a:srgbClr val="FF3300"/>
                </a:solidFill>
              </a:rPr>
              <a:t>truth</a:t>
            </a:r>
            <a:r>
              <a:rPr lang="it-IT" sz="2100" dirty="0"/>
              <a:t>. (By the way, in 1964 Dick </a:t>
            </a:r>
            <a:r>
              <a:rPr lang="it-IT" sz="2100" dirty="0" err="1"/>
              <a:t>publishes</a:t>
            </a:r>
            <a:r>
              <a:rPr lang="it-IT" sz="2100" dirty="0"/>
              <a:t> </a:t>
            </a:r>
            <a:r>
              <a:rPr lang="it-IT" sz="2100" dirty="0" err="1"/>
              <a:t>another</a:t>
            </a:r>
            <a:r>
              <a:rPr lang="it-IT" sz="2100" dirty="0"/>
              <a:t> </a:t>
            </a:r>
            <a:r>
              <a:rPr lang="it-IT" sz="2100" dirty="0" err="1"/>
              <a:t>novel</a:t>
            </a:r>
            <a:r>
              <a:rPr lang="it-IT" sz="2100" dirty="0"/>
              <a:t>, </a:t>
            </a:r>
            <a:r>
              <a:rPr lang="it-IT" sz="2100" dirty="0" err="1"/>
              <a:t>titled</a:t>
            </a:r>
            <a:r>
              <a:rPr lang="it-IT" sz="2100" dirty="0"/>
              <a:t> </a:t>
            </a:r>
            <a:r>
              <a:rPr lang="it-IT" sz="2100" i="1" dirty="0"/>
              <a:t>The </a:t>
            </a:r>
            <a:r>
              <a:rPr lang="it-IT" sz="2100" i="1" dirty="0" err="1"/>
              <a:t>Penultimate</a:t>
            </a:r>
            <a:r>
              <a:rPr lang="it-IT" sz="2100" i="1" dirty="0"/>
              <a:t> Truth</a:t>
            </a:r>
            <a:r>
              <a:rPr lang="it-IT" sz="21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a:xfrm>
            <a:off x="1981200" y="970385"/>
            <a:ext cx="8229600" cy="642918"/>
          </a:xfrm>
        </p:spPr>
        <p:txBody>
          <a:bodyPr/>
          <a:lstStyle/>
          <a:p>
            <a:pPr eaLnBrk="1" hangingPunct="1"/>
            <a:r>
              <a:rPr lang="it-IT" altLang="it-IT" b="1" dirty="0"/>
              <a:t>Philip K. Dick</a:t>
            </a:r>
          </a:p>
        </p:txBody>
      </p:sp>
      <p:sp>
        <p:nvSpPr>
          <p:cNvPr id="9219" name="Segnaposto contenuto 2"/>
          <p:cNvSpPr>
            <a:spLocks noGrp="1"/>
          </p:cNvSpPr>
          <p:nvPr>
            <p:ph idx="1"/>
          </p:nvPr>
        </p:nvSpPr>
        <p:spPr>
          <a:xfrm>
            <a:off x="251926" y="2062063"/>
            <a:ext cx="7288288" cy="4795936"/>
          </a:xfrm>
        </p:spPr>
        <p:txBody>
          <a:bodyPr/>
          <a:lstStyle/>
          <a:p>
            <a:pPr eaLnBrk="1" hangingPunct="1">
              <a:spcBef>
                <a:spcPct val="0"/>
              </a:spcBef>
              <a:buNone/>
            </a:pPr>
            <a:r>
              <a:rPr lang="en-US" altLang="it-IT" sz="2200" dirty="0"/>
              <a:t>A month after his birth (Chicago, 1928), Philip </a:t>
            </a:r>
            <a:r>
              <a:rPr lang="en-US" altLang="it-IT" sz="2200" dirty="0" err="1"/>
              <a:t>Kendred</a:t>
            </a:r>
            <a:r>
              <a:rPr lang="en-US" altLang="it-IT" sz="2200" dirty="0"/>
              <a:t> Dick loses his twin sister Jane in a domestic accident. The family moves to San Francisco, and the </a:t>
            </a:r>
            <a:r>
              <a:rPr lang="en-US" altLang="it-IT" sz="2200" dirty="0" err="1"/>
              <a:t>conflictuality</a:t>
            </a:r>
            <a:r>
              <a:rPr lang="en-US" altLang="it-IT" sz="2200" dirty="0"/>
              <a:t> </a:t>
            </a:r>
            <a:r>
              <a:rPr lang="en-US" altLang="it-IT" sz="2200" dirty="0" err="1"/>
              <a:t>beyween</a:t>
            </a:r>
            <a:r>
              <a:rPr lang="en-US" altLang="it-IT" sz="2200" dirty="0"/>
              <a:t> his parents creates a series of problems to the child, who starts having a recurrent nightmare: he is in a bookstore, where he is looking for the journal that has published the short story, </a:t>
            </a:r>
            <a:r>
              <a:rPr lang="en-US" altLang="it-IT" sz="2200" b="1" dirty="0">
                <a:solidFill>
                  <a:srgbClr val="FF0000"/>
                </a:solidFill>
              </a:rPr>
              <a:t>“The Empire Never Ended,”</a:t>
            </a:r>
            <a:r>
              <a:rPr lang="en-US" altLang="it-IT" sz="2200" dirty="0">
                <a:solidFill>
                  <a:srgbClr val="FF0000"/>
                </a:solidFill>
              </a:rPr>
              <a:t> </a:t>
            </a:r>
            <a:r>
              <a:rPr lang="en-US" altLang="it-IT" sz="2200" dirty="0"/>
              <a:t>which could reveal the secrets of the universe (Dick will come to believe that the Roman Empire never fell down, and that we live in a </a:t>
            </a:r>
            <a:r>
              <a:rPr lang="en-US" altLang="it-IT" sz="2200" b="1" dirty="0">
                <a:solidFill>
                  <a:srgbClr val="FF0000"/>
                </a:solidFill>
              </a:rPr>
              <a:t>virtual world </a:t>
            </a:r>
            <a:r>
              <a:rPr lang="en-US" altLang="it-IT" sz="2200" dirty="0"/>
              <a:t>hiddenly ruled by the Empire): the stack of periodicals gets smaller and smaller, and he does not find what he knows could lead him to madness (Dick loves Lovecraft…).</a:t>
            </a:r>
          </a:p>
          <a:p>
            <a:pPr eaLnBrk="1" hangingPunct="1">
              <a:spcBef>
                <a:spcPct val="0"/>
              </a:spcBef>
              <a:buFont typeface="Wingdings 2" pitchFamily="18" charset="2"/>
              <a:buNone/>
            </a:pPr>
            <a:endParaRPr lang="it-IT" altLang="it-IT" dirty="0"/>
          </a:p>
        </p:txBody>
      </p:sp>
      <p:pic>
        <p:nvPicPr>
          <p:cNvPr id="9220" name="Picture 4" descr="C:\Documents and Settings\Steve\My Documents\My Pictures\Dick\pkd_small.jpg"/>
          <p:cNvPicPr>
            <a:picLocks noChangeAspect="1" noChangeArrowheads="1"/>
          </p:cNvPicPr>
          <p:nvPr/>
        </p:nvPicPr>
        <p:blipFill>
          <a:blip r:embed="rId2"/>
          <a:srcRect/>
          <a:stretch>
            <a:fillRect/>
          </a:stretch>
        </p:blipFill>
        <p:spPr bwMode="auto">
          <a:xfrm>
            <a:off x="8174497" y="2351314"/>
            <a:ext cx="3216716" cy="3827606"/>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a:xfrm>
            <a:off x="2638694" y="597160"/>
            <a:ext cx="7329510" cy="1196975"/>
          </a:xfrm>
        </p:spPr>
        <p:txBody>
          <a:bodyPr/>
          <a:lstStyle/>
          <a:p>
            <a:r>
              <a:rPr lang="it-IT" b="1" dirty="0" err="1">
                <a:solidFill>
                  <a:schemeClr val="accent1">
                    <a:lumMod val="75000"/>
                  </a:schemeClr>
                </a:solidFill>
              </a:rPr>
              <a:t>Authentic</a:t>
            </a:r>
            <a:r>
              <a:rPr lang="it-IT" b="1" dirty="0">
                <a:solidFill>
                  <a:schemeClr val="accent1">
                    <a:lumMod val="75000"/>
                  </a:schemeClr>
                </a:solidFill>
              </a:rPr>
              <a:t> vs. </a:t>
            </a:r>
            <a:r>
              <a:rPr lang="it-IT" b="1" dirty="0" err="1">
                <a:solidFill>
                  <a:schemeClr val="accent1">
                    <a:lumMod val="75000"/>
                  </a:schemeClr>
                </a:solidFill>
              </a:rPr>
              <a:t>fake</a:t>
            </a:r>
            <a:endParaRPr lang="it-IT" b="1" dirty="0">
              <a:solidFill>
                <a:schemeClr val="accent1">
                  <a:lumMod val="75000"/>
                </a:schemeClr>
              </a:solidFill>
            </a:endParaRPr>
          </a:p>
        </p:txBody>
      </p:sp>
      <p:sp>
        <p:nvSpPr>
          <p:cNvPr id="26627" name="Segnaposto contenuto 2"/>
          <p:cNvSpPr>
            <a:spLocks noGrp="1"/>
          </p:cNvSpPr>
          <p:nvPr>
            <p:ph idx="1"/>
          </p:nvPr>
        </p:nvSpPr>
        <p:spPr>
          <a:xfrm>
            <a:off x="587828" y="2202023"/>
            <a:ext cx="10478278" cy="4534993"/>
          </a:xfrm>
        </p:spPr>
        <p:txBody>
          <a:bodyPr>
            <a:normAutofit/>
          </a:bodyPr>
          <a:lstStyle/>
          <a:p>
            <a:r>
              <a:rPr lang="en-US" sz="2400" dirty="0"/>
              <a:t>Central theme: conflict between authenticity and forgery, in the sub-plot of the production of </a:t>
            </a:r>
            <a:r>
              <a:rPr lang="en-US" sz="2400" b="1" dirty="0">
                <a:solidFill>
                  <a:srgbClr val="FF3300"/>
                </a:solidFill>
              </a:rPr>
              <a:t>fake “historical” objects</a:t>
            </a:r>
            <a:r>
              <a:rPr lang="en-US" sz="2400" dirty="0"/>
              <a:t> to satisfy the passion of the Japanese “conquerors” for American history and culture.</a:t>
            </a:r>
          </a:p>
          <a:p>
            <a:r>
              <a:rPr lang="en-US" sz="2400" dirty="0"/>
              <a:t>In a dialogue with his lover, the owner of the most important factory of “historical fakes,” </a:t>
            </a:r>
            <a:r>
              <a:rPr lang="en-US" sz="2400" dirty="0" err="1"/>
              <a:t>Wyndam</a:t>
            </a:r>
            <a:r>
              <a:rPr lang="en-US" sz="2400" dirty="0"/>
              <a:t>-Matson, states that “</a:t>
            </a:r>
            <a:r>
              <a:rPr lang="en-US" sz="2400" b="1" dirty="0">
                <a:solidFill>
                  <a:srgbClr val="FF3300"/>
                </a:solidFill>
              </a:rPr>
              <a:t>historicity</a:t>
            </a:r>
            <a:r>
              <a:rPr lang="en-US" sz="2400" dirty="0"/>
              <a:t>” is not something intrinsic to the object, but is rather the historical meaning and value we give to it.</a:t>
            </a:r>
          </a:p>
          <a:p>
            <a:r>
              <a:rPr lang="en-US" sz="2400" dirty="0"/>
              <a:t>Frank F(r)ink avoids being entrapped in this logic by deciding to create something which is “authentic” not because it is connected to a more or less documented past, but on the contrary because it is totally </a:t>
            </a:r>
            <a:r>
              <a:rPr lang="en-US" sz="2400" b="1" dirty="0">
                <a:solidFill>
                  <a:srgbClr val="FF3300"/>
                </a:solidFill>
              </a:rPr>
              <a:t>new </a:t>
            </a:r>
            <a:r>
              <a:rPr lang="en-US" sz="2400" dirty="0"/>
              <a:t>and</a:t>
            </a:r>
            <a:r>
              <a:rPr lang="en-US" sz="2400" b="1" dirty="0"/>
              <a:t> </a:t>
            </a:r>
            <a:r>
              <a:rPr lang="en-US" sz="2400" b="1" dirty="0">
                <a:solidFill>
                  <a:srgbClr val="FF3300"/>
                </a:solidFill>
              </a:rPr>
              <a:t>original</a:t>
            </a:r>
            <a:r>
              <a:rPr lang="en-US" sz="2400" dirty="0"/>
              <a:t>, even if of little intrinsic value.</a:t>
            </a:r>
            <a:endParaRPr lang="it-IT" sz="2400" dirty="0"/>
          </a:p>
          <a:p>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a:xfrm>
            <a:off x="1931179" y="561184"/>
            <a:ext cx="7472386" cy="1052513"/>
          </a:xfrm>
        </p:spPr>
        <p:txBody>
          <a:bodyPr/>
          <a:lstStyle/>
          <a:p>
            <a:r>
              <a:rPr lang="it-IT" b="1" dirty="0" err="1">
                <a:solidFill>
                  <a:schemeClr val="accent1">
                    <a:lumMod val="75000"/>
                  </a:schemeClr>
                </a:solidFill>
              </a:rPr>
              <a:t>Other</a:t>
            </a:r>
            <a:r>
              <a:rPr lang="it-IT" b="1" dirty="0">
                <a:solidFill>
                  <a:schemeClr val="accent1">
                    <a:lumMod val="75000"/>
                  </a:schemeClr>
                </a:solidFill>
              </a:rPr>
              <a:t> </a:t>
            </a:r>
            <a:r>
              <a:rPr lang="it-IT" b="1" dirty="0" err="1">
                <a:solidFill>
                  <a:schemeClr val="accent1">
                    <a:lumMod val="75000"/>
                  </a:schemeClr>
                </a:solidFill>
              </a:rPr>
              <a:t>worlds</a:t>
            </a:r>
            <a:endParaRPr lang="it-IT" b="1" dirty="0">
              <a:solidFill>
                <a:schemeClr val="accent1">
                  <a:lumMod val="75000"/>
                </a:schemeClr>
              </a:solidFill>
            </a:endParaRPr>
          </a:p>
        </p:txBody>
      </p:sp>
      <p:sp>
        <p:nvSpPr>
          <p:cNvPr id="27651" name="Segnaposto contenuto 2"/>
          <p:cNvSpPr>
            <a:spLocks noGrp="1"/>
          </p:cNvSpPr>
          <p:nvPr>
            <p:ph idx="1"/>
          </p:nvPr>
        </p:nvSpPr>
        <p:spPr>
          <a:xfrm>
            <a:off x="849085" y="1763720"/>
            <a:ext cx="10767527" cy="5616575"/>
          </a:xfrm>
        </p:spPr>
        <p:txBody>
          <a:bodyPr>
            <a:normAutofit/>
          </a:bodyPr>
          <a:lstStyle/>
          <a:p>
            <a:r>
              <a:rPr lang="en-US" sz="2000" dirty="0" err="1"/>
              <a:t>Nobosuke</a:t>
            </a:r>
            <a:r>
              <a:rPr lang="en-US" sz="2000" dirty="0"/>
              <a:t> </a:t>
            </a:r>
            <a:r>
              <a:rPr lang="en-US" sz="2000" dirty="0" err="1"/>
              <a:t>Tagomi</a:t>
            </a:r>
            <a:r>
              <a:rPr lang="en-US" sz="2000" dirty="0"/>
              <a:t>: only character to have a direct experience of an alternative reality, in which the Japanese are not “ruling” the US West Coast.</a:t>
            </a:r>
          </a:p>
          <a:p>
            <a:r>
              <a:rPr lang="en-US" sz="2000" dirty="0" err="1"/>
              <a:t>Tagomi</a:t>
            </a:r>
            <a:r>
              <a:rPr lang="en-US" sz="2000" dirty="0"/>
              <a:t> experiences a brief stay in this parallel universe while meditating with a “</a:t>
            </a:r>
            <a:r>
              <a:rPr lang="en-US" sz="2000" b="1" dirty="0">
                <a:solidFill>
                  <a:srgbClr val="FF3300"/>
                </a:solidFill>
              </a:rPr>
              <a:t>a single small silver triangle ornamented with hollow drops</a:t>
            </a:r>
            <a:r>
              <a:rPr lang="en-US" sz="2000" dirty="0"/>
              <a:t>” created by </a:t>
            </a:r>
            <a:r>
              <a:rPr lang="en-US" sz="2000" dirty="0" err="1"/>
              <a:t>Frink</a:t>
            </a:r>
            <a:r>
              <a:rPr lang="en-US" sz="2000" dirty="0"/>
              <a:t> in his hands. </a:t>
            </a:r>
            <a:r>
              <a:rPr lang="en-US" sz="2000" dirty="0" err="1"/>
              <a:t>Tagomi</a:t>
            </a:r>
            <a:r>
              <a:rPr lang="en-US" sz="2000" dirty="0"/>
              <a:t> has just killed a German agent with a “fake” Colt .44, perhaps built by </a:t>
            </a:r>
            <a:r>
              <a:rPr lang="en-US" sz="2000" dirty="0" err="1"/>
              <a:t>Frink</a:t>
            </a:r>
            <a:r>
              <a:rPr lang="en-US" sz="2000" dirty="0"/>
              <a:t> himself, and is in shock for having been forced to take a life.</a:t>
            </a:r>
          </a:p>
          <a:p>
            <a:pPr>
              <a:buNone/>
            </a:pPr>
            <a:endParaRPr lang="it-IT" dirty="0"/>
          </a:p>
        </p:txBody>
      </p:sp>
      <p:sp>
        <p:nvSpPr>
          <p:cNvPr id="4" name="Triangolo isoscele 3"/>
          <p:cNvSpPr/>
          <p:nvPr/>
        </p:nvSpPr>
        <p:spPr>
          <a:xfrm>
            <a:off x="5095868" y="3714752"/>
            <a:ext cx="2500330" cy="19145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5">
                  <a:lumMod val="40000"/>
                  <a:lumOff val="60000"/>
                </a:schemeClr>
              </a:solidFill>
            </a:endParaRPr>
          </a:p>
        </p:txBody>
      </p:sp>
      <p:sp>
        <p:nvSpPr>
          <p:cNvPr id="7" name="Triangolo isoscele 6"/>
          <p:cNvSpPr/>
          <p:nvPr/>
        </p:nvSpPr>
        <p:spPr>
          <a:xfrm>
            <a:off x="5667373" y="4714884"/>
            <a:ext cx="45719" cy="178595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riangolo isoscele 7"/>
          <p:cNvSpPr/>
          <p:nvPr/>
        </p:nvSpPr>
        <p:spPr>
          <a:xfrm flipH="1">
            <a:off x="7024693" y="4714884"/>
            <a:ext cx="45719" cy="1714512"/>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e 8"/>
          <p:cNvSpPr/>
          <p:nvPr/>
        </p:nvSpPr>
        <p:spPr>
          <a:xfrm>
            <a:off x="5381620" y="5929330"/>
            <a:ext cx="571504"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iangolo isoscele 9"/>
          <p:cNvSpPr/>
          <p:nvPr/>
        </p:nvSpPr>
        <p:spPr>
          <a:xfrm>
            <a:off x="6310315" y="4572008"/>
            <a:ext cx="45719" cy="18573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e 10"/>
          <p:cNvSpPr/>
          <p:nvPr/>
        </p:nvSpPr>
        <p:spPr>
          <a:xfrm>
            <a:off x="6096000" y="5929330"/>
            <a:ext cx="500066"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e 11"/>
          <p:cNvSpPr/>
          <p:nvPr/>
        </p:nvSpPr>
        <p:spPr>
          <a:xfrm>
            <a:off x="6738942" y="5929330"/>
            <a:ext cx="571504" cy="5715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1050082"/>
            <a:ext cx="10972800" cy="629428"/>
          </a:xfrm>
        </p:spPr>
        <p:txBody>
          <a:bodyPr/>
          <a:lstStyle/>
          <a:p>
            <a:r>
              <a:rPr lang="en-US" b="1" dirty="0">
                <a:solidFill>
                  <a:schemeClr val="accent1">
                    <a:lumMod val="75000"/>
                  </a:schemeClr>
                </a:solidFill>
              </a:rPr>
              <a:t>Destiny and choice</a:t>
            </a:r>
          </a:p>
        </p:txBody>
      </p:sp>
      <p:sp>
        <p:nvSpPr>
          <p:cNvPr id="3" name="Segnaposto contenuto 2"/>
          <p:cNvSpPr>
            <a:spLocks noGrp="1"/>
          </p:cNvSpPr>
          <p:nvPr>
            <p:ph idx="1"/>
          </p:nvPr>
        </p:nvSpPr>
        <p:spPr>
          <a:xfrm>
            <a:off x="1017037" y="1810139"/>
            <a:ext cx="10039739" cy="4814506"/>
          </a:xfrm>
        </p:spPr>
        <p:txBody>
          <a:bodyPr>
            <a:normAutofit lnSpcReduction="10000"/>
          </a:bodyPr>
          <a:lstStyle/>
          <a:p>
            <a:r>
              <a:rPr lang="en-US" dirty="0"/>
              <a:t>The inter-dimensional slippage helps </a:t>
            </a:r>
            <a:r>
              <a:rPr lang="en-US" dirty="0" err="1"/>
              <a:t>Tagomi</a:t>
            </a:r>
            <a:r>
              <a:rPr lang="en-US" dirty="0"/>
              <a:t> to find some emotional balance, and this new condition makes him refuse to sign the extradition order to the German zone of Frank </a:t>
            </a:r>
            <a:r>
              <a:rPr lang="en-US" dirty="0" err="1"/>
              <a:t>Frink</a:t>
            </a:r>
            <a:r>
              <a:rPr lang="en-US" dirty="0"/>
              <a:t> (whom </a:t>
            </a:r>
            <a:r>
              <a:rPr lang="en-US" dirty="0" err="1"/>
              <a:t>Tagomi</a:t>
            </a:r>
            <a:r>
              <a:rPr lang="en-US" dirty="0"/>
              <a:t> does not know to be the creator of both the silver triangle and maybe the handgun).</a:t>
            </a:r>
          </a:p>
          <a:p>
            <a:r>
              <a:rPr lang="en-US" dirty="0"/>
              <a:t>The perception of the possible existence of other worlds makes </a:t>
            </a:r>
            <a:r>
              <a:rPr lang="en-US" dirty="0" err="1"/>
              <a:t>Tagomi</a:t>
            </a:r>
            <a:r>
              <a:rPr lang="en-US" dirty="0"/>
              <a:t> act in a different way in </a:t>
            </a:r>
            <a:r>
              <a:rPr lang="en-US" i="1" dirty="0"/>
              <a:t>his </a:t>
            </a:r>
            <a:r>
              <a:rPr lang="en-US" dirty="0"/>
              <a:t>world, even if he is not aware of the web of coincidences he is moving through.</a:t>
            </a:r>
          </a:p>
          <a:p>
            <a:r>
              <a:rPr lang="en-US" dirty="0"/>
              <a:t>The </a:t>
            </a:r>
            <a:r>
              <a:rPr lang="en-US" i="1" dirty="0"/>
              <a:t>I </a:t>
            </a:r>
            <a:r>
              <a:rPr lang="en-US" i="1" dirty="0" err="1"/>
              <a:t>Ching</a:t>
            </a:r>
            <a:r>
              <a:rPr lang="en-US" dirty="0"/>
              <a:t> does not offer any enlightenment. Eventually, the only protocol of action is that of an </a:t>
            </a:r>
            <a:r>
              <a:rPr lang="en-US" b="1" dirty="0">
                <a:solidFill>
                  <a:srgbClr val="FF3300"/>
                </a:solidFill>
              </a:rPr>
              <a:t>ethical choice</a:t>
            </a:r>
            <a:r>
              <a:rPr lang="en-US" b="1" dirty="0"/>
              <a:t> </a:t>
            </a:r>
            <a:r>
              <a:rPr lang="en-US" dirty="0"/>
              <a:t>dictated by </a:t>
            </a:r>
            <a:r>
              <a:rPr lang="en-US" b="1" dirty="0">
                <a:solidFill>
                  <a:srgbClr val="FF3300"/>
                </a:solidFill>
              </a:rPr>
              <a:t>personal responsibility</a:t>
            </a:r>
            <a:r>
              <a:rPr lang="en-US" dirty="0"/>
              <a:t>, beyond any rational calculation (or foretelling of a future destiny…).</a:t>
            </a:r>
            <a:endParaRPr lang="it-IT"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891462"/>
            <a:ext cx="10972800" cy="1143000"/>
          </a:xfrm>
        </p:spPr>
        <p:txBody>
          <a:bodyPr/>
          <a:lstStyle/>
          <a:p>
            <a:r>
              <a:rPr lang="en-US" b="1" dirty="0">
                <a:solidFill>
                  <a:schemeClr val="accent1">
                    <a:lumMod val="75000"/>
                  </a:schemeClr>
                </a:solidFill>
              </a:rPr>
              <a:t>Multiple historiographies</a:t>
            </a:r>
          </a:p>
        </p:txBody>
      </p:sp>
      <p:sp>
        <p:nvSpPr>
          <p:cNvPr id="3" name="Segnaposto contenuto 2"/>
          <p:cNvSpPr>
            <a:spLocks noGrp="1"/>
          </p:cNvSpPr>
          <p:nvPr>
            <p:ph idx="1"/>
          </p:nvPr>
        </p:nvSpPr>
        <p:spPr>
          <a:xfrm>
            <a:off x="858416" y="2397966"/>
            <a:ext cx="10723984" cy="4031429"/>
          </a:xfrm>
        </p:spPr>
        <p:txBody>
          <a:bodyPr>
            <a:noAutofit/>
          </a:bodyPr>
          <a:lstStyle/>
          <a:p>
            <a:pPr>
              <a:buNone/>
            </a:pPr>
            <a:r>
              <a:rPr lang="it-IT" sz="1800" dirty="0"/>
              <a:t>In </a:t>
            </a:r>
            <a:r>
              <a:rPr lang="it-IT" sz="1800" i="1" dirty="0"/>
              <a:t>The Man in the High </a:t>
            </a:r>
            <a:r>
              <a:rPr lang="it-IT" sz="1800" i="1" dirty="0" err="1"/>
              <a:t>Castle</a:t>
            </a:r>
            <a:r>
              <a:rPr lang="it-IT" sz="1800" i="1" dirty="0"/>
              <a:t> </a:t>
            </a:r>
            <a:r>
              <a:rPr lang="it-IT" sz="1800" dirty="0" err="1"/>
              <a:t>three</a:t>
            </a:r>
            <a:r>
              <a:rPr lang="it-IT" sz="1800" dirty="0"/>
              <a:t> </a:t>
            </a:r>
            <a:r>
              <a:rPr lang="it-IT" sz="1800" dirty="0" err="1"/>
              <a:t>different</a:t>
            </a:r>
            <a:r>
              <a:rPr lang="it-IT" sz="1800" dirty="0"/>
              <a:t> </a:t>
            </a:r>
            <a:r>
              <a:rPr lang="it-IT" sz="1800" dirty="0" err="1"/>
              <a:t>histories</a:t>
            </a:r>
            <a:r>
              <a:rPr lang="it-IT" sz="1800" dirty="0"/>
              <a:t> (or </a:t>
            </a:r>
            <a:r>
              <a:rPr lang="it-IT" sz="1800" dirty="0" err="1"/>
              <a:t>better</a:t>
            </a:r>
            <a:r>
              <a:rPr lang="it-IT" sz="1800" dirty="0"/>
              <a:t>, </a:t>
            </a:r>
            <a:r>
              <a:rPr lang="it-IT" sz="1800" i="1" dirty="0" err="1"/>
              <a:t>historiograhies</a:t>
            </a:r>
            <a:r>
              <a:rPr lang="it-IT" sz="1800" dirty="0"/>
              <a:t>) </a:t>
            </a:r>
            <a:r>
              <a:rPr lang="en-US" sz="1800" dirty="0"/>
              <a:t>coexist and compete, in a complex example of what Linda </a:t>
            </a:r>
            <a:r>
              <a:rPr lang="en-US" sz="1800" dirty="0" err="1"/>
              <a:t>Hutcheon</a:t>
            </a:r>
            <a:r>
              <a:rPr lang="en-US" sz="1800" dirty="0"/>
              <a:t> calls “</a:t>
            </a:r>
            <a:r>
              <a:rPr lang="en-US" sz="1800" dirty="0" err="1"/>
              <a:t>historiographic</a:t>
            </a:r>
            <a:r>
              <a:rPr lang="en-US" sz="1800" dirty="0"/>
              <a:t> </a:t>
            </a:r>
            <a:r>
              <a:rPr lang="en-US" sz="1800" dirty="0" err="1"/>
              <a:t>metafiction</a:t>
            </a:r>
            <a:r>
              <a:rPr lang="en-US" sz="1800" dirty="0"/>
              <a:t>.”</a:t>
            </a:r>
          </a:p>
          <a:p>
            <a:pPr>
              <a:buNone/>
            </a:pPr>
            <a:r>
              <a:rPr lang="en-US" sz="1800" dirty="0"/>
              <a:t>“Historiography” literally means “the </a:t>
            </a:r>
            <a:r>
              <a:rPr lang="en-US" sz="1800" b="1" dirty="0">
                <a:solidFill>
                  <a:srgbClr val="FF3300"/>
                </a:solidFill>
              </a:rPr>
              <a:t>writing of history</a:t>
            </a:r>
            <a:r>
              <a:rPr lang="en-US" sz="1800" dirty="0"/>
              <a:t>,” but </a:t>
            </a:r>
            <a:r>
              <a:rPr lang="en-US" sz="1800" i="1" dirty="0"/>
              <a:t>history</a:t>
            </a:r>
            <a:r>
              <a:rPr lang="en-US" sz="1800" dirty="0"/>
              <a:t> begins with the invention of </a:t>
            </a:r>
            <a:r>
              <a:rPr lang="en-US" sz="1800" i="1" dirty="0"/>
              <a:t>writing</a:t>
            </a:r>
            <a:r>
              <a:rPr lang="en-US" sz="1800" dirty="0"/>
              <a:t>. So history and writing are inextricably linked together – they are </a:t>
            </a:r>
            <a:r>
              <a:rPr lang="en-US" sz="1800" i="1" dirty="0"/>
              <a:t>interwoven</a:t>
            </a:r>
            <a:r>
              <a:rPr lang="en-US" sz="1800" dirty="0"/>
              <a:t>, also due to the etymology of “history,” from the Greek </a:t>
            </a:r>
            <a:r>
              <a:rPr lang="en-US" sz="1800" i="1" dirty="0" err="1"/>
              <a:t>istos</a:t>
            </a:r>
            <a:r>
              <a:rPr lang="en-US" sz="1800" dirty="0"/>
              <a:t>, meaning “tissue” or “texture.” So history is a </a:t>
            </a:r>
            <a:r>
              <a:rPr lang="en-US" sz="1800" b="1" dirty="0">
                <a:solidFill>
                  <a:srgbClr val="FF3300"/>
                </a:solidFill>
              </a:rPr>
              <a:t>text/</a:t>
            </a:r>
            <a:r>
              <a:rPr lang="en-US" sz="1800" b="1" dirty="0" err="1">
                <a:solidFill>
                  <a:srgbClr val="FF3300"/>
                </a:solidFill>
              </a:rPr>
              <a:t>ure</a:t>
            </a:r>
            <a:r>
              <a:rPr lang="en-US" sz="1800" dirty="0"/>
              <a:t>, a text with a “plot” (in Italian it sounds even better: “un </a:t>
            </a:r>
            <a:r>
              <a:rPr lang="en-US" sz="1800" dirty="0" err="1"/>
              <a:t>testo</a:t>
            </a:r>
            <a:r>
              <a:rPr lang="en-US" sz="1800" dirty="0"/>
              <a:t> con </a:t>
            </a:r>
            <a:r>
              <a:rPr lang="en-US" sz="1800" dirty="0" err="1"/>
              <a:t>una</a:t>
            </a:r>
            <a:r>
              <a:rPr lang="en-US" sz="1800" dirty="0"/>
              <a:t> </a:t>
            </a:r>
            <a:r>
              <a:rPr lang="en-US" sz="1800" dirty="0" err="1"/>
              <a:t>trama</a:t>
            </a:r>
            <a:r>
              <a:rPr lang="en-US" sz="1800" dirty="0"/>
              <a:t>”). History is the </a:t>
            </a:r>
            <a:r>
              <a:rPr lang="en-US" sz="1800" dirty="0" err="1"/>
              <a:t>emplotment</a:t>
            </a:r>
            <a:r>
              <a:rPr lang="en-US" sz="1800" dirty="0"/>
              <a:t> of events so that their text/</a:t>
            </a:r>
            <a:r>
              <a:rPr lang="en-US" sz="1800" dirty="0" err="1"/>
              <a:t>ure</a:t>
            </a:r>
            <a:r>
              <a:rPr lang="en-US" sz="1800" dirty="0"/>
              <a:t> can mean something.</a:t>
            </a:r>
          </a:p>
          <a:p>
            <a:pPr>
              <a:buNone/>
            </a:pPr>
            <a:r>
              <a:rPr lang="en-US" sz="1800" dirty="0"/>
              <a:t>An alternate history is therefore (at least for Dick) not the construction of a fictional world as </a:t>
            </a:r>
            <a:r>
              <a:rPr lang="en-US" sz="1800" i="1" dirty="0"/>
              <a:t>opposed</a:t>
            </a:r>
            <a:r>
              <a:rPr lang="en-US" sz="1800" dirty="0"/>
              <a:t> to the “real” world – it is another way of putting together the various building blocks of a </a:t>
            </a:r>
            <a:r>
              <a:rPr lang="en-US" sz="1800" i="1" dirty="0"/>
              <a:t>story </a:t>
            </a:r>
            <a:r>
              <a:rPr lang="en-US" sz="1800" dirty="0"/>
              <a:t>in order to arrive at some meaning (which does not mean “truth,” but simply a self-reflective awareness of  the impossibility of objectively knowing reality, so that every choice a subject makes is not dependent on truth, but on ethics).</a:t>
            </a:r>
            <a:r>
              <a:rPr lang="en-US" sz="2000"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solidFill>
                  <a:schemeClr val="accent1">
                    <a:lumMod val="75000"/>
                  </a:schemeClr>
                </a:solidFill>
              </a:rPr>
              <a:t>Three textual realities</a:t>
            </a:r>
          </a:p>
        </p:txBody>
      </p:sp>
      <p:sp>
        <p:nvSpPr>
          <p:cNvPr id="3" name="Segnaposto contenuto 2"/>
          <p:cNvSpPr>
            <a:spLocks noGrp="1"/>
          </p:cNvSpPr>
          <p:nvPr>
            <p:ph idx="1"/>
          </p:nvPr>
        </p:nvSpPr>
        <p:spPr>
          <a:xfrm>
            <a:off x="317241" y="2183363"/>
            <a:ext cx="10972800" cy="3881536"/>
          </a:xfrm>
        </p:spPr>
        <p:txBody>
          <a:bodyPr>
            <a:normAutofit fontScale="77500" lnSpcReduction="20000"/>
          </a:bodyPr>
          <a:lstStyle/>
          <a:p>
            <a:pPr>
              <a:buNone/>
            </a:pPr>
            <a:r>
              <a:rPr lang="en-US" sz="3400" dirty="0"/>
              <a:t>In Dick’s novel the relationships between history and fiction is indeed not localized on the level of the dialectic between </a:t>
            </a:r>
            <a:r>
              <a:rPr lang="en-US" sz="3400" b="1" dirty="0">
                <a:solidFill>
                  <a:srgbClr val="FF3300"/>
                </a:solidFill>
              </a:rPr>
              <a:t>factual reality</a:t>
            </a:r>
            <a:r>
              <a:rPr lang="en-US" sz="3400" b="1" dirty="0"/>
              <a:t> </a:t>
            </a:r>
            <a:r>
              <a:rPr lang="en-US" sz="3400" dirty="0"/>
              <a:t>and </a:t>
            </a:r>
            <a:r>
              <a:rPr lang="en-US" sz="3400" b="1" dirty="0">
                <a:solidFill>
                  <a:srgbClr val="FF3300"/>
                </a:solidFill>
              </a:rPr>
              <a:t>fictional invention</a:t>
            </a:r>
            <a:r>
              <a:rPr lang="en-US" sz="3400" dirty="0"/>
              <a:t>. What really counts here is the reciprocal influence</a:t>
            </a:r>
            <a:r>
              <a:rPr lang="en-US" sz="3400" i="1" dirty="0"/>
              <a:t> </a:t>
            </a:r>
            <a:r>
              <a:rPr lang="en-US" sz="3400" dirty="0"/>
              <a:t>of the (not so?) different strategies of composition of the narratives that we call “history” and “fiction,” which both aim at constructing a meaning.</a:t>
            </a:r>
          </a:p>
          <a:p>
            <a:pPr>
              <a:buNone/>
            </a:pPr>
            <a:r>
              <a:rPr lang="en-US" sz="3400" b="1" dirty="0">
                <a:solidFill>
                  <a:srgbClr val="FF3300"/>
                </a:solidFill>
              </a:rPr>
              <a:t>Carlo </a:t>
            </a:r>
            <a:r>
              <a:rPr lang="en-US" sz="3400" b="1" dirty="0" err="1">
                <a:solidFill>
                  <a:srgbClr val="FF3300"/>
                </a:solidFill>
              </a:rPr>
              <a:t>Pagetti</a:t>
            </a:r>
            <a:r>
              <a:rPr lang="en-US" sz="3400" b="1" dirty="0"/>
              <a:t> </a:t>
            </a:r>
            <a:r>
              <a:rPr lang="en-US" sz="3400" dirty="0"/>
              <a:t>has called the three “textual realities” of </a:t>
            </a:r>
            <a:r>
              <a:rPr lang="en-US" sz="3400" i="1" dirty="0"/>
              <a:t>The Man in the High Castle</a:t>
            </a:r>
            <a:r>
              <a:rPr lang="en-US" sz="3400" dirty="0"/>
              <a:t> the “zero” text (reality as it is </a:t>
            </a:r>
            <a:r>
              <a:rPr lang="en-US" sz="3400" dirty="0" err="1"/>
              <a:t>emplotted</a:t>
            </a:r>
            <a:r>
              <a:rPr lang="en-US" sz="3400" dirty="0"/>
              <a:t> by “our” historiographies), the “primary” text (the dystopian main narrative of </a:t>
            </a:r>
            <a:r>
              <a:rPr lang="en-US" sz="3400" i="1" dirty="0"/>
              <a:t>The Man in the High Castle</a:t>
            </a:r>
            <a:r>
              <a:rPr lang="en-US" sz="3400" dirty="0"/>
              <a:t>), and the “secondary” text (the counter-narrative told by Hawthorne </a:t>
            </a:r>
            <a:r>
              <a:rPr lang="en-US" sz="3400" dirty="0" err="1"/>
              <a:t>Abendsen</a:t>
            </a:r>
            <a:r>
              <a:rPr lang="en-US" sz="3400" dirty="0"/>
              <a:t> in </a:t>
            </a:r>
            <a:r>
              <a:rPr lang="en-US" sz="3400" i="1" dirty="0"/>
              <a:t>The Grasshopper Lies Heavy</a:t>
            </a:r>
            <a:r>
              <a:rPr lang="en-US" sz="3400" dirty="0"/>
              <a: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3159" y="737119"/>
            <a:ext cx="7498080" cy="928670"/>
          </a:xfrm>
        </p:spPr>
        <p:txBody>
          <a:bodyPr/>
          <a:lstStyle/>
          <a:p>
            <a:r>
              <a:rPr lang="en-US" b="1" dirty="0">
                <a:solidFill>
                  <a:schemeClr val="accent1">
                    <a:lumMod val="75000"/>
                  </a:schemeClr>
                </a:solidFill>
              </a:rPr>
              <a:t>Hawthorne and Dick</a:t>
            </a:r>
          </a:p>
        </p:txBody>
      </p:sp>
      <p:sp>
        <p:nvSpPr>
          <p:cNvPr id="3" name="Segnaposto contenuto 2"/>
          <p:cNvSpPr>
            <a:spLocks noGrp="1"/>
          </p:cNvSpPr>
          <p:nvPr>
            <p:ph idx="1"/>
          </p:nvPr>
        </p:nvSpPr>
        <p:spPr>
          <a:xfrm>
            <a:off x="615820" y="2034073"/>
            <a:ext cx="10440956" cy="4245430"/>
          </a:xfrm>
        </p:spPr>
        <p:txBody>
          <a:bodyPr>
            <a:noAutofit/>
          </a:bodyPr>
          <a:lstStyle/>
          <a:p>
            <a:pPr>
              <a:buNone/>
            </a:pPr>
            <a:r>
              <a:rPr lang="en-US" sz="2200" dirty="0">
                <a:latin typeface="Constantia" panose="02030602050306030303" pitchFamily="18" charset="0"/>
                <a:cs typeface="Arial" pitchFamily="34" charset="0"/>
              </a:rPr>
              <a:t>The fact that the author of </a:t>
            </a:r>
            <a:r>
              <a:rPr lang="en-US" sz="2200" i="1" dirty="0">
                <a:latin typeface="Constantia" panose="02030602050306030303" pitchFamily="18" charset="0"/>
                <a:cs typeface="Arial" pitchFamily="34" charset="0"/>
              </a:rPr>
              <a:t>The Grasshopper Lies Heavy </a:t>
            </a:r>
            <a:r>
              <a:rPr lang="en-US" sz="2200" dirty="0">
                <a:latin typeface="Constantia" panose="02030602050306030303" pitchFamily="18" charset="0"/>
                <a:cs typeface="Arial" pitchFamily="34" charset="0"/>
              </a:rPr>
              <a:t>is called </a:t>
            </a:r>
            <a:r>
              <a:rPr lang="en-US" sz="2200" i="1" dirty="0">
                <a:latin typeface="Constantia" panose="02030602050306030303" pitchFamily="18" charset="0"/>
                <a:cs typeface="Arial" pitchFamily="34" charset="0"/>
              </a:rPr>
              <a:t>Hawthorne </a:t>
            </a:r>
            <a:r>
              <a:rPr lang="en-US" sz="2200" dirty="0" err="1">
                <a:latin typeface="Constantia" panose="02030602050306030303" pitchFamily="18" charset="0"/>
                <a:cs typeface="Arial" pitchFamily="34" charset="0"/>
              </a:rPr>
              <a:t>Abendsen</a:t>
            </a:r>
            <a:r>
              <a:rPr lang="en-US" sz="2200" dirty="0">
                <a:latin typeface="Constantia" panose="02030602050306030303" pitchFamily="18" charset="0"/>
                <a:cs typeface="Arial" pitchFamily="34" charset="0"/>
              </a:rPr>
              <a:t> of course is not a coincidence (even if almost no critic has noted this – and there is also an Anne </a:t>
            </a:r>
            <a:r>
              <a:rPr lang="en-US" sz="2200" i="1" dirty="0">
                <a:latin typeface="Constantia" panose="02030602050306030303" pitchFamily="18" charset="0"/>
                <a:cs typeface="Arial" pitchFamily="34" charset="0"/>
              </a:rPr>
              <a:t>Hawthorne </a:t>
            </a:r>
            <a:r>
              <a:rPr lang="en-US" sz="2200" dirty="0">
                <a:latin typeface="Constantia" panose="02030602050306030303" pitchFamily="18" charset="0"/>
                <a:cs typeface="Arial" pitchFamily="34" charset="0"/>
              </a:rPr>
              <a:t>in </a:t>
            </a:r>
            <a:r>
              <a:rPr lang="en-US" sz="2200" i="1" dirty="0">
                <a:latin typeface="Constantia" panose="02030602050306030303" pitchFamily="18" charset="0"/>
                <a:cs typeface="Arial" pitchFamily="34" charset="0"/>
              </a:rPr>
              <a:t>The Three Stigmata of Palmer Eldritch</a:t>
            </a:r>
            <a:r>
              <a:rPr lang="en-US" sz="2200" dirty="0">
                <a:latin typeface="Constantia" panose="02030602050306030303" pitchFamily="18" charset="0"/>
                <a:cs typeface="Arial" pitchFamily="34" charset="0"/>
              </a:rPr>
              <a:t>).</a:t>
            </a:r>
          </a:p>
          <a:p>
            <a:pPr>
              <a:buNone/>
            </a:pPr>
            <a:r>
              <a:rPr lang="en-US" sz="2200" b="1" dirty="0">
                <a:solidFill>
                  <a:srgbClr val="FF0000"/>
                </a:solidFill>
                <a:latin typeface="Constantia" panose="02030602050306030303" pitchFamily="18" charset="0"/>
                <a:cs typeface="Arial" pitchFamily="34" charset="0"/>
              </a:rPr>
              <a:t>Nathaniel Hawthorne</a:t>
            </a:r>
            <a:r>
              <a:rPr lang="en-US" sz="2200" dirty="0">
                <a:solidFill>
                  <a:srgbClr val="FF0000"/>
                </a:solidFill>
                <a:latin typeface="Constantia" panose="02030602050306030303" pitchFamily="18" charset="0"/>
                <a:cs typeface="Arial" pitchFamily="34" charset="0"/>
              </a:rPr>
              <a:t> </a:t>
            </a:r>
            <a:r>
              <a:rPr lang="en-US" sz="2200" dirty="0">
                <a:latin typeface="Constantia" panose="02030602050306030303" pitchFamily="18" charset="0"/>
                <a:cs typeface="Arial" pitchFamily="34" charset="0"/>
              </a:rPr>
              <a:t>is the American writer that more than any other author has </a:t>
            </a:r>
            <a:r>
              <a:rPr lang="en-US" sz="2200">
                <a:latin typeface="Constantia" panose="02030602050306030303" pitchFamily="18" charset="0"/>
                <a:cs typeface="Arial" pitchFamily="34" charset="0"/>
              </a:rPr>
              <a:t>worked on </a:t>
            </a:r>
            <a:r>
              <a:rPr lang="en-US" sz="2200" dirty="0">
                <a:latin typeface="Constantia" panose="02030602050306030303" pitchFamily="18" charset="0"/>
                <a:cs typeface="Arial" pitchFamily="34" charset="0"/>
              </a:rPr>
              <a:t>the re-writing of history through fiction. His first collection of stories was titled </a:t>
            </a:r>
            <a:r>
              <a:rPr lang="en-US" sz="2200" b="1" i="1" dirty="0">
                <a:solidFill>
                  <a:srgbClr val="FF0000"/>
                </a:solidFill>
                <a:latin typeface="Constantia" panose="02030602050306030303" pitchFamily="18" charset="0"/>
                <a:cs typeface="Arial" pitchFamily="34" charset="0"/>
              </a:rPr>
              <a:t>Twice-Told Tales</a:t>
            </a:r>
            <a:r>
              <a:rPr lang="en-US" sz="2200" dirty="0">
                <a:latin typeface="Constantia" panose="02030602050306030303" pitchFamily="18" charset="0"/>
                <a:cs typeface="Arial" pitchFamily="34" charset="0"/>
              </a:rPr>
              <a:t>, because they had already been published</a:t>
            </a:r>
            <a:r>
              <a:rPr lang="en-US" sz="2200" i="1" dirty="0">
                <a:latin typeface="Constantia" panose="02030602050306030303" pitchFamily="18" charset="0"/>
                <a:cs typeface="Arial" pitchFamily="34" charset="0"/>
              </a:rPr>
              <a:t> </a:t>
            </a:r>
            <a:r>
              <a:rPr lang="en-US" sz="2200" dirty="0">
                <a:latin typeface="Constantia" panose="02030602050306030303" pitchFamily="18" charset="0"/>
                <a:cs typeface="Arial" pitchFamily="34" charset="0"/>
              </a:rPr>
              <a:t>in periodicals, but also because they re-told stories that belonged to “official history” and were already well-known. This meant that every </a:t>
            </a:r>
            <a:r>
              <a:rPr lang="en-US" sz="2200" b="1" dirty="0">
                <a:solidFill>
                  <a:srgbClr val="FF0000"/>
                </a:solidFill>
                <a:latin typeface="Constantia" panose="02030602050306030303" pitchFamily="18" charset="0"/>
                <a:cs typeface="Arial" pitchFamily="34" charset="0"/>
              </a:rPr>
              <a:t>alteration of “real events”</a:t>
            </a:r>
            <a:r>
              <a:rPr lang="en-US" sz="2200" dirty="0">
                <a:latin typeface="Constantia" panose="02030602050306030303" pitchFamily="18" charset="0"/>
                <a:cs typeface="Arial" pitchFamily="34" charset="0"/>
              </a:rPr>
              <a:t> was immediately recognized by their readers. And Hawthorne not only alters the facts as they had been officially recorded and  “</a:t>
            </a:r>
            <a:r>
              <a:rPr lang="en-US" sz="2200" dirty="0" err="1">
                <a:latin typeface="Constantia" panose="02030602050306030303" pitchFamily="18" charset="0"/>
                <a:cs typeface="Arial" pitchFamily="34" charset="0"/>
              </a:rPr>
              <a:t>emplotted</a:t>
            </a:r>
            <a:r>
              <a:rPr lang="en-US" sz="2200" dirty="0">
                <a:latin typeface="Constantia" panose="02030602050306030303" pitchFamily="18" charset="0"/>
                <a:cs typeface="Arial" pitchFamily="34" charset="0"/>
              </a:rPr>
              <a:t>” – he also explicitly denounces the incongruities of his own re-telling history...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solidFill>
                  <a:schemeClr val="accent1">
                    <a:lumMod val="75000"/>
                  </a:schemeClr>
                </a:solidFill>
              </a:rPr>
              <a:t>Multiplicity of interpretations</a:t>
            </a:r>
          </a:p>
        </p:txBody>
      </p:sp>
      <p:sp>
        <p:nvSpPr>
          <p:cNvPr id="3" name="Segnaposto contenuto 2"/>
          <p:cNvSpPr>
            <a:spLocks noGrp="1"/>
          </p:cNvSpPr>
          <p:nvPr>
            <p:ph idx="1"/>
          </p:nvPr>
        </p:nvSpPr>
        <p:spPr>
          <a:xfrm>
            <a:off x="609600" y="2369976"/>
            <a:ext cx="10972800" cy="3470987"/>
          </a:xfrm>
        </p:spPr>
        <p:txBody>
          <a:bodyPr>
            <a:noAutofit/>
          </a:bodyPr>
          <a:lstStyle/>
          <a:p>
            <a:pPr>
              <a:buNone/>
            </a:pPr>
            <a:r>
              <a:rPr lang="en-US" sz="2200" dirty="0"/>
              <a:t>Dick’s most “</a:t>
            </a:r>
            <a:r>
              <a:rPr lang="en-US" sz="2200" dirty="0" err="1"/>
              <a:t>Hawthornian</a:t>
            </a:r>
            <a:r>
              <a:rPr lang="en-US" sz="2200" dirty="0"/>
              <a:t>” feature:  the </a:t>
            </a:r>
            <a:r>
              <a:rPr lang="en-US" sz="2200" b="1" dirty="0">
                <a:solidFill>
                  <a:srgbClr val="FF0000"/>
                </a:solidFill>
              </a:rPr>
              <a:t>multiplicity of interpretations </a:t>
            </a:r>
            <a:r>
              <a:rPr lang="en-US" sz="2200" i="1" dirty="0"/>
              <a:t>The Grasshopper Lies Heavy </a:t>
            </a:r>
            <a:r>
              <a:rPr lang="en-US" sz="2200" dirty="0"/>
              <a:t>elicits in the various characters, that we even </a:t>
            </a:r>
            <a:r>
              <a:rPr lang="en-US" sz="2200" i="1" dirty="0"/>
              <a:t>see</a:t>
            </a:r>
            <a:r>
              <a:rPr lang="en-US" sz="2200" dirty="0"/>
              <a:t> in the act of reading it (and trying to make some sense both of the book itself and of the nature of their “reality” as compared to the one represented in it).</a:t>
            </a:r>
          </a:p>
          <a:p>
            <a:pPr>
              <a:buNone/>
            </a:pPr>
            <a:r>
              <a:rPr lang="en-US" sz="2200" dirty="0"/>
              <a:t>Hawthorne: </a:t>
            </a:r>
            <a:r>
              <a:rPr lang="en-US" sz="2200" i="1" dirty="0"/>
              <a:t>“</a:t>
            </a:r>
            <a:r>
              <a:rPr lang="en-US" sz="2200" b="1" dirty="0">
                <a:solidFill>
                  <a:srgbClr val="FF3300"/>
                </a:solidFill>
              </a:rPr>
              <a:t>formula of alternative possibilities</a:t>
            </a:r>
            <a:r>
              <a:rPr lang="en-US" sz="2200" dirty="0"/>
              <a:t>” (F.O. </a:t>
            </a:r>
            <a:r>
              <a:rPr lang="en-US" sz="2200" dirty="0" err="1"/>
              <a:t>Matthiessen</a:t>
            </a:r>
            <a:r>
              <a:rPr lang="en-US" sz="2200" dirty="0"/>
              <a:t>) or “</a:t>
            </a:r>
            <a:r>
              <a:rPr lang="en-US" sz="2200" b="1" dirty="0">
                <a:solidFill>
                  <a:srgbClr val="FF3300"/>
                </a:solidFill>
              </a:rPr>
              <a:t>system of multiple choices</a:t>
            </a:r>
            <a:r>
              <a:rPr lang="en-US" sz="2200" dirty="0"/>
              <a:t>” (</a:t>
            </a:r>
            <a:r>
              <a:rPr lang="en-US" sz="2200" dirty="0" err="1"/>
              <a:t>Yvor</a:t>
            </a:r>
            <a:r>
              <a:rPr lang="en-US" sz="2200" dirty="0"/>
              <a:t> Winters) </a:t>
            </a:r>
            <a:r>
              <a:rPr lang="en-US" sz="2200" dirty="0">
                <a:latin typeface="Calibri"/>
                <a:cs typeface="Calibri"/>
              </a:rPr>
              <a:t>→ </a:t>
            </a:r>
            <a:r>
              <a:rPr lang="en-US" sz="2200" i="1" dirty="0"/>
              <a:t>I </a:t>
            </a:r>
            <a:r>
              <a:rPr lang="en-US" sz="2200" i="1" dirty="0" err="1"/>
              <a:t>Ching</a:t>
            </a:r>
            <a:r>
              <a:rPr lang="en-US" sz="2200" dirty="0"/>
              <a:t> =</a:t>
            </a:r>
            <a:r>
              <a:rPr lang="en-US" sz="2200" i="1" dirty="0"/>
              <a:t> </a:t>
            </a:r>
            <a:r>
              <a:rPr lang="en-US" sz="2200" dirty="0"/>
              <a:t>system of multiple choices used to manage the various alternative possibilities of action </a:t>
            </a:r>
            <a:r>
              <a:rPr lang="en-US" sz="2200" dirty="0">
                <a:latin typeface="Calibri"/>
                <a:cs typeface="Calibri"/>
              </a:rPr>
              <a:t>→ </a:t>
            </a:r>
            <a:r>
              <a:rPr lang="en-US" sz="2200" dirty="0"/>
              <a:t>“fourth” and -nth</a:t>
            </a:r>
            <a:r>
              <a:rPr lang="en-US" sz="2200" i="1" dirty="0"/>
              <a:t> </a:t>
            </a:r>
            <a:r>
              <a:rPr lang="en-US" sz="2200" dirty="0"/>
              <a:t>historiographies? </a:t>
            </a:r>
            <a:r>
              <a:rPr lang="en-US" sz="2200" i="1" dirty="0"/>
              <a:t>I Ching </a:t>
            </a:r>
            <a:r>
              <a:rPr lang="en-US" sz="2200" dirty="0"/>
              <a:t>= system of </a:t>
            </a:r>
            <a:r>
              <a:rPr lang="en-US" sz="2200" b="1" dirty="0">
                <a:solidFill>
                  <a:srgbClr val="FF3300"/>
                </a:solidFill>
              </a:rPr>
              <a:t>combinatorial models</a:t>
            </a:r>
            <a:r>
              <a:rPr lang="en-US" sz="2200" dirty="0"/>
              <a:t> that can generate a virtually endless series of possible alternative stories/histories/ historiographies.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solidFill>
                  <a:schemeClr val="accent1">
                    <a:lumMod val="75000"/>
                  </a:schemeClr>
                </a:solidFill>
              </a:rPr>
              <a:t>Apocalyptic revelations</a:t>
            </a:r>
          </a:p>
        </p:txBody>
      </p:sp>
      <p:sp>
        <p:nvSpPr>
          <p:cNvPr id="3" name="Segnaposto contenuto 2"/>
          <p:cNvSpPr>
            <a:spLocks noGrp="1"/>
          </p:cNvSpPr>
          <p:nvPr>
            <p:ph idx="1"/>
          </p:nvPr>
        </p:nvSpPr>
        <p:spPr>
          <a:xfrm>
            <a:off x="609600" y="2468563"/>
            <a:ext cx="10972800" cy="4389437"/>
          </a:xfrm>
        </p:spPr>
        <p:txBody>
          <a:bodyPr>
            <a:noAutofit/>
          </a:bodyPr>
          <a:lstStyle/>
          <a:p>
            <a:r>
              <a:rPr lang="it-IT" sz="2000" dirty="0" err="1"/>
              <a:t>Tagomi</a:t>
            </a:r>
            <a:r>
              <a:rPr lang="it-IT" sz="2000" dirty="0"/>
              <a:t>’s </a:t>
            </a:r>
            <a:r>
              <a:rPr lang="it-IT" sz="2000" dirty="0" err="1"/>
              <a:t>sudden</a:t>
            </a:r>
            <a:r>
              <a:rPr lang="it-IT" sz="2000" dirty="0"/>
              <a:t> </a:t>
            </a:r>
            <a:r>
              <a:rPr lang="it-IT" sz="2000" dirty="0" err="1"/>
              <a:t>awareness</a:t>
            </a:r>
            <a:r>
              <a:rPr lang="it-IT" sz="2000" dirty="0"/>
              <a:t> </a:t>
            </a:r>
            <a:r>
              <a:rPr lang="it-IT" sz="2000" dirty="0" err="1"/>
              <a:t>of</a:t>
            </a:r>
            <a:r>
              <a:rPr lang="it-IT" sz="2000" dirty="0"/>
              <a:t> the </a:t>
            </a:r>
            <a:r>
              <a:rPr lang="it-IT" sz="2000" dirty="0" err="1"/>
              <a:t>apocalypse</a:t>
            </a:r>
            <a:r>
              <a:rPr lang="it-IT" sz="2000" dirty="0"/>
              <a:t> </a:t>
            </a:r>
            <a:r>
              <a:rPr lang="it-IT" sz="2000" dirty="0" err="1"/>
              <a:t>Germany</a:t>
            </a:r>
            <a:r>
              <a:rPr lang="it-IT" sz="2000" dirty="0"/>
              <a:t> </a:t>
            </a:r>
            <a:r>
              <a:rPr lang="it-IT" sz="2000" dirty="0" err="1"/>
              <a:t>is</a:t>
            </a:r>
            <a:r>
              <a:rPr lang="it-IT" sz="2000" dirty="0"/>
              <a:t> </a:t>
            </a:r>
            <a:r>
              <a:rPr lang="it-IT" sz="2000" dirty="0" err="1"/>
              <a:t>about</a:t>
            </a:r>
            <a:r>
              <a:rPr lang="it-IT" sz="2000" dirty="0"/>
              <a:t> </a:t>
            </a:r>
            <a:r>
              <a:rPr lang="it-IT" sz="2000" dirty="0" err="1"/>
              <a:t>to</a:t>
            </a:r>
            <a:r>
              <a:rPr lang="it-IT" sz="2000" dirty="0"/>
              <a:t> </a:t>
            </a:r>
            <a:r>
              <a:rPr lang="it-IT" sz="2000" dirty="0" err="1"/>
              <a:t>unleash</a:t>
            </a:r>
            <a:r>
              <a:rPr lang="it-IT" sz="2000" dirty="0"/>
              <a:t> </a:t>
            </a:r>
            <a:r>
              <a:rPr lang="it-IT" sz="2000" dirty="0" err="1"/>
              <a:t>makes</a:t>
            </a:r>
            <a:r>
              <a:rPr lang="it-IT" sz="2000" dirty="0"/>
              <a:t> </a:t>
            </a:r>
            <a:r>
              <a:rPr lang="it-IT" sz="2000" dirty="0" err="1"/>
              <a:t>him</a:t>
            </a:r>
            <a:r>
              <a:rPr lang="it-IT" sz="2000" dirty="0"/>
              <a:t> </a:t>
            </a:r>
            <a:r>
              <a:rPr lang="it-IT" sz="2000" dirty="0" err="1"/>
              <a:t>think</a:t>
            </a:r>
            <a:r>
              <a:rPr lang="it-IT" sz="2000" dirty="0"/>
              <a:t> </a:t>
            </a:r>
            <a:r>
              <a:rPr lang="it-IT" sz="2000" dirty="0" err="1"/>
              <a:t>that</a:t>
            </a:r>
            <a:r>
              <a:rPr lang="it-IT" sz="2000" dirty="0"/>
              <a:t> </a:t>
            </a:r>
            <a:r>
              <a:rPr lang="it-IT" sz="2000" dirty="0" err="1"/>
              <a:t>his</a:t>
            </a:r>
            <a:r>
              <a:rPr lang="it-IT" sz="2000" dirty="0"/>
              <a:t> </a:t>
            </a:r>
            <a:r>
              <a:rPr lang="it-IT" sz="2000" dirty="0" err="1"/>
              <a:t>conception</a:t>
            </a:r>
            <a:r>
              <a:rPr lang="it-IT" sz="2000" dirty="0"/>
              <a:t> </a:t>
            </a:r>
            <a:r>
              <a:rPr lang="it-IT" sz="2000" dirty="0" err="1"/>
              <a:t>of</a:t>
            </a:r>
            <a:r>
              <a:rPr lang="it-IT" sz="2000" dirty="0"/>
              <a:t> reality </a:t>
            </a:r>
            <a:r>
              <a:rPr lang="it-IT" sz="2000" dirty="0" err="1"/>
              <a:t>as</a:t>
            </a:r>
            <a:r>
              <a:rPr lang="it-IT" sz="2000" dirty="0"/>
              <a:t> “</a:t>
            </a:r>
            <a:r>
              <a:rPr lang="it-IT" sz="2000" dirty="0" err="1"/>
              <a:t>fact</a:t>
            </a:r>
            <a:r>
              <a:rPr lang="it-IT" sz="2000" dirty="0"/>
              <a:t>,” </a:t>
            </a:r>
            <a:r>
              <a:rPr lang="it-IT" sz="2000" dirty="0" err="1"/>
              <a:t>based</a:t>
            </a:r>
            <a:r>
              <a:rPr lang="it-IT" sz="2000" dirty="0"/>
              <a:t> on the </a:t>
            </a:r>
            <a:r>
              <a:rPr lang="it-IT" sz="2000" dirty="0" err="1"/>
              <a:t>rules</a:t>
            </a:r>
            <a:r>
              <a:rPr lang="it-IT" sz="2000" dirty="0"/>
              <a:t> </a:t>
            </a:r>
            <a:r>
              <a:rPr lang="it-IT" sz="2000" dirty="0" err="1"/>
              <a:t>of</a:t>
            </a:r>
            <a:r>
              <a:rPr lang="it-IT" sz="2000" dirty="0"/>
              <a:t> </a:t>
            </a:r>
            <a:r>
              <a:rPr lang="it-IT" sz="2000" dirty="0" err="1"/>
              <a:t>commons</a:t>
            </a:r>
            <a:r>
              <a:rPr lang="it-IT" sz="2000" dirty="0"/>
              <a:t> </a:t>
            </a:r>
            <a:r>
              <a:rPr lang="it-IT" sz="2000" dirty="0" err="1"/>
              <a:t>sense</a:t>
            </a:r>
            <a:r>
              <a:rPr lang="it-IT" sz="2000" dirty="0"/>
              <a:t>, </a:t>
            </a:r>
            <a:r>
              <a:rPr lang="it-IT" sz="2000" dirty="0" err="1"/>
              <a:t>is</a:t>
            </a:r>
            <a:r>
              <a:rPr lang="it-IT" sz="2000" dirty="0"/>
              <a:t> </a:t>
            </a:r>
            <a:r>
              <a:rPr lang="it-IT" sz="2000" dirty="0" err="1"/>
              <a:t>groundless</a:t>
            </a:r>
            <a:r>
              <a:rPr lang="it-IT" sz="2000" dirty="0"/>
              <a:t>: “</a:t>
            </a:r>
            <a:r>
              <a:rPr lang="en-US" sz="2000" dirty="0"/>
              <a:t>I can’t believe it. I can’t stand it. […] </a:t>
            </a:r>
            <a:r>
              <a:rPr lang="en-US" sz="2000" b="1" dirty="0">
                <a:solidFill>
                  <a:srgbClr val="FF0000"/>
                </a:solidFill>
              </a:rPr>
              <a:t>All our religion is wrong</a:t>
            </a:r>
            <a:r>
              <a:rPr lang="en-US" sz="2000" dirty="0"/>
              <a:t>.”</a:t>
            </a:r>
          </a:p>
          <a:p>
            <a:r>
              <a:rPr lang="en-US" sz="2000" dirty="0"/>
              <a:t>But </a:t>
            </a:r>
            <a:r>
              <a:rPr lang="en-US" sz="2000" dirty="0" err="1"/>
              <a:t>Tagomi’s</a:t>
            </a:r>
            <a:r>
              <a:rPr lang="en-US" sz="2000" dirty="0"/>
              <a:t> religion is based on the </a:t>
            </a:r>
            <a:r>
              <a:rPr lang="en-US" sz="2000" i="1" dirty="0"/>
              <a:t>I </a:t>
            </a:r>
            <a:r>
              <a:rPr lang="en-US" sz="2000" i="1" dirty="0" err="1"/>
              <a:t>Ching</a:t>
            </a:r>
            <a:r>
              <a:rPr lang="en-US" sz="2000" dirty="0"/>
              <a:t>, that have not given him any advice on what is about to happen.</a:t>
            </a:r>
          </a:p>
          <a:p>
            <a:r>
              <a:rPr lang="en-US" sz="2000" dirty="0"/>
              <a:t>Besides, “apocalypse” literally means “revelation,”</a:t>
            </a:r>
            <a:r>
              <a:rPr lang="it-IT" sz="2000" dirty="0"/>
              <a:t> and </a:t>
            </a:r>
            <a:r>
              <a:rPr lang="it-IT" sz="2000" dirty="0" err="1"/>
              <a:t>this</a:t>
            </a:r>
            <a:r>
              <a:rPr lang="it-IT" sz="2000" dirty="0"/>
              <a:t> </a:t>
            </a:r>
            <a:r>
              <a:rPr lang="it-IT" sz="2000" dirty="0" err="1"/>
              <a:t>is</a:t>
            </a:r>
            <a:r>
              <a:rPr lang="it-IT" sz="2000" dirty="0"/>
              <a:t> </a:t>
            </a:r>
            <a:r>
              <a:rPr lang="it-IT" sz="2000" dirty="0" err="1"/>
              <a:t>another</a:t>
            </a:r>
            <a:r>
              <a:rPr lang="it-IT" sz="2000" dirty="0"/>
              <a:t> case </a:t>
            </a:r>
            <a:r>
              <a:rPr lang="it-IT" sz="2000" dirty="0" err="1"/>
              <a:t>of</a:t>
            </a:r>
            <a:r>
              <a:rPr lang="it-IT" sz="2000" dirty="0"/>
              <a:t> a multiple </a:t>
            </a:r>
            <a:r>
              <a:rPr lang="it-IT" sz="2000" dirty="0" err="1"/>
              <a:t>self-reflectiveness</a:t>
            </a:r>
            <a:r>
              <a:rPr lang="it-IT" sz="2000" dirty="0"/>
              <a:t>, in the </a:t>
            </a:r>
            <a:r>
              <a:rPr lang="it-IT" sz="2000" dirty="0" err="1"/>
              <a:t>novel</a:t>
            </a:r>
            <a:r>
              <a:rPr lang="it-IT" sz="2000" dirty="0"/>
              <a:t>: the </a:t>
            </a:r>
            <a:r>
              <a:rPr lang="it-IT" sz="2000" dirty="0" err="1"/>
              <a:t>imminent</a:t>
            </a:r>
            <a:r>
              <a:rPr lang="it-IT" sz="2000" dirty="0"/>
              <a:t> </a:t>
            </a:r>
            <a:r>
              <a:rPr lang="it-IT" sz="2000" dirty="0" err="1"/>
              <a:t>apocalypse</a:t>
            </a:r>
            <a:r>
              <a:rPr lang="it-IT" sz="2000" dirty="0"/>
              <a:t> (i.e. total </a:t>
            </a:r>
            <a:r>
              <a:rPr lang="it-IT" sz="2000" dirty="0" err="1"/>
              <a:t>destruction</a:t>
            </a:r>
            <a:r>
              <a:rPr lang="it-IT" sz="2000" dirty="0"/>
              <a:t>) </a:t>
            </a:r>
            <a:r>
              <a:rPr lang="it-IT" sz="2000" dirty="0" err="1"/>
              <a:t>is</a:t>
            </a:r>
            <a:r>
              <a:rPr lang="it-IT" sz="2000" dirty="0"/>
              <a:t> </a:t>
            </a:r>
            <a:r>
              <a:rPr lang="it-IT" sz="2000" dirty="0" err="1"/>
              <a:t>for</a:t>
            </a:r>
            <a:r>
              <a:rPr lang="it-IT" sz="2000" dirty="0"/>
              <a:t> </a:t>
            </a:r>
            <a:r>
              <a:rPr lang="it-IT" sz="2000" dirty="0" err="1"/>
              <a:t>Tagomi</a:t>
            </a:r>
            <a:r>
              <a:rPr lang="it-IT" sz="2000" dirty="0"/>
              <a:t> “</a:t>
            </a:r>
            <a:r>
              <a:rPr lang="it-IT" sz="2000" dirty="0" err="1"/>
              <a:t>apocalyptic</a:t>
            </a:r>
            <a:r>
              <a:rPr lang="it-IT" sz="2000" dirty="0"/>
              <a:t>” (i.e. </a:t>
            </a:r>
            <a:r>
              <a:rPr lang="it-IT" sz="2000" dirty="0" err="1"/>
              <a:t>revealing</a:t>
            </a:r>
            <a:r>
              <a:rPr lang="it-IT" sz="2000" dirty="0"/>
              <a:t>) </a:t>
            </a:r>
            <a:r>
              <a:rPr lang="it-IT" sz="2000" dirty="0" err="1"/>
              <a:t>because</a:t>
            </a:r>
            <a:r>
              <a:rPr lang="it-IT" sz="2000" dirty="0"/>
              <a:t> </a:t>
            </a:r>
            <a:r>
              <a:rPr lang="it-IT" sz="2000" dirty="0" err="1"/>
              <a:t>it</a:t>
            </a:r>
            <a:r>
              <a:rPr lang="it-IT" sz="2000" dirty="0"/>
              <a:t> </a:t>
            </a:r>
            <a:r>
              <a:rPr lang="it-IT" sz="2000" dirty="0" err="1"/>
              <a:t>makes</a:t>
            </a:r>
            <a:r>
              <a:rPr lang="it-IT" sz="2000" dirty="0"/>
              <a:t> </a:t>
            </a:r>
            <a:r>
              <a:rPr lang="it-IT" sz="2000" dirty="0" err="1"/>
              <a:t>him</a:t>
            </a:r>
            <a:r>
              <a:rPr lang="it-IT" sz="2000" dirty="0"/>
              <a:t> </a:t>
            </a:r>
            <a:r>
              <a:rPr lang="it-IT" sz="2000" dirty="0" err="1"/>
              <a:t>understand</a:t>
            </a:r>
            <a:r>
              <a:rPr lang="it-IT" sz="2000" dirty="0"/>
              <a:t> </a:t>
            </a:r>
            <a:r>
              <a:rPr lang="it-IT" sz="2000" dirty="0" err="1"/>
              <a:t>that</a:t>
            </a:r>
            <a:r>
              <a:rPr lang="it-IT" sz="2000" dirty="0"/>
              <a:t> the </a:t>
            </a:r>
            <a:r>
              <a:rPr lang="it-IT" sz="2000" i="1" dirty="0"/>
              <a:t>I </a:t>
            </a:r>
            <a:r>
              <a:rPr lang="it-IT" sz="2000" i="1" dirty="0" err="1"/>
              <a:t>Ching</a:t>
            </a:r>
            <a:r>
              <a:rPr lang="it-IT" sz="2000" dirty="0"/>
              <a:t> (</a:t>
            </a:r>
            <a:r>
              <a:rPr lang="it-IT" sz="2000" dirty="0" err="1"/>
              <a:t>which</a:t>
            </a:r>
            <a:r>
              <a:rPr lang="it-IT" sz="2000" dirty="0"/>
              <a:t> </a:t>
            </a:r>
            <a:r>
              <a:rPr lang="it-IT" sz="2000" dirty="0" err="1"/>
              <a:t>should</a:t>
            </a:r>
            <a:r>
              <a:rPr lang="it-IT" sz="2000" dirty="0"/>
              <a:t> </a:t>
            </a:r>
            <a:r>
              <a:rPr lang="it-IT" sz="2000" dirty="0" err="1"/>
              <a:t>provide</a:t>
            </a:r>
            <a:r>
              <a:rPr lang="it-IT" sz="2000" dirty="0"/>
              <a:t> “</a:t>
            </a:r>
            <a:r>
              <a:rPr lang="it-IT" sz="2000" dirty="0" err="1"/>
              <a:t>apocalyptic</a:t>
            </a:r>
            <a:r>
              <a:rPr lang="it-IT" sz="2000" dirty="0"/>
              <a:t>” </a:t>
            </a:r>
            <a:r>
              <a:rPr lang="it-IT" sz="2000" dirty="0" err="1"/>
              <a:t>revelations</a:t>
            </a:r>
            <a:r>
              <a:rPr lang="it-IT" sz="2000" dirty="0"/>
              <a:t>) </a:t>
            </a:r>
            <a:r>
              <a:rPr lang="it-IT" sz="2000" dirty="0" err="1"/>
              <a:t>has</a:t>
            </a:r>
            <a:r>
              <a:rPr lang="it-IT" sz="2000" dirty="0"/>
              <a:t> </a:t>
            </a:r>
            <a:r>
              <a:rPr lang="it-IT" sz="2000" dirty="0" err="1"/>
              <a:t>not</a:t>
            </a:r>
            <a:r>
              <a:rPr lang="it-IT" sz="2000" dirty="0"/>
              <a:t> </a:t>
            </a:r>
            <a:r>
              <a:rPr lang="it-IT" sz="2000" dirty="0" err="1"/>
              <a:t>revealed</a:t>
            </a:r>
            <a:r>
              <a:rPr lang="it-IT" sz="2000" dirty="0"/>
              <a:t> </a:t>
            </a:r>
            <a:r>
              <a:rPr lang="it-IT" sz="2000" dirty="0" err="1"/>
              <a:t>anything</a:t>
            </a:r>
            <a:r>
              <a:rPr lang="it-IT" sz="2000" dirty="0"/>
              <a:t> – and </a:t>
            </a:r>
            <a:r>
              <a:rPr lang="it-IT" sz="2000" dirty="0" err="1"/>
              <a:t>this</a:t>
            </a:r>
            <a:r>
              <a:rPr lang="it-IT" sz="2000" dirty="0"/>
              <a:t> </a:t>
            </a:r>
            <a:r>
              <a:rPr lang="it-IT" sz="2000" dirty="0" err="1"/>
              <a:t>is</a:t>
            </a:r>
            <a:r>
              <a:rPr lang="it-IT" sz="2000" dirty="0"/>
              <a:t> </a:t>
            </a:r>
            <a:r>
              <a:rPr lang="it-IT" sz="2000" dirty="0" err="1"/>
              <a:t>what</a:t>
            </a:r>
            <a:r>
              <a:rPr lang="it-IT" sz="2000" dirty="0"/>
              <a:t> </a:t>
            </a:r>
            <a:r>
              <a:rPr lang="it-IT" sz="2000" dirty="0" err="1"/>
              <a:t>may</a:t>
            </a:r>
            <a:r>
              <a:rPr lang="it-IT" sz="2000" dirty="0"/>
              <a:t> </a:t>
            </a:r>
            <a:r>
              <a:rPr lang="it-IT" sz="2000" dirty="0" err="1"/>
              <a:t>have</a:t>
            </a:r>
            <a:r>
              <a:rPr lang="it-IT" sz="2000" dirty="0"/>
              <a:t> </a:t>
            </a:r>
            <a:r>
              <a:rPr lang="it-IT" sz="2000" dirty="0" err="1"/>
              <a:t>caused</a:t>
            </a:r>
            <a:r>
              <a:rPr lang="it-IT" sz="2000" dirty="0"/>
              <a:t> the </a:t>
            </a:r>
            <a:r>
              <a:rPr lang="it-IT" sz="2000" dirty="0" err="1"/>
              <a:t>oncoming</a:t>
            </a:r>
            <a:r>
              <a:rPr lang="it-IT" sz="2000" dirty="0"/>
              <a:t> </a:t>
            </a:r>
            <a:r>
              <a:rPr lang="it-IT" sz="2000" dirty="0" err="1"/>
              <a:t>apocalypse</a:t>
            </a:r>
            <a:r>
              <a:rPr lang="it-IT" sz="2000" dirty="0"/>
              <a:t> (</a:t>
            </a:r>
            <a:r>
              <a:rPr lang="it-IT" sz="2000" dirty="0" err="1"/>
              <a:t>again</a:t>
            </a:r>
            <a:r>
              <a:rPr lang="it-IT" sz="2000" dirty="0"/>
              <a:t>, total </a:t>
            </a:r>
            <a:r>
              <a:rPr lang="it-IT" sz="2000" dirty="0" err="1"/>
              <a:t>destruction</a:t>
            </a:r>
            <a:r>
              <a:rPr lang="it-IT" sz="2000" dirty="0"/>
              <a:t>).</a:t>
            </a:r>
            <a:endParaRPr 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704849"/>
            <a:ext cx="10972800" cy="1599811"/>
          </a:xfrm>
        </p:spPr>
        <p:txBody>
          <a:bodyPr>
            <a:normAutofit/>
          </a:bodyPr>
          <a:lstStyle/>
          <a:p>
            <a:r>
              <a:rPr lang="en-US" b="1" dirty="0">
                <a:solidFill>
                  <a:schemeClr val="accent1">
                    <a:lumMod val="75000"/>
                  </a:schemeClr>
                </a:solidFill>
              </a:rPr>
              <a:t>The </a:t>
            </a:r>
            <a:r>
              <a:rPr lang="en-US" b="1" i="1" dirty="0">
                <a:solidFill>
                  <a:schemeClr val="accent1">
                    <a:lumMod val="75000"/>
                  </a:schemeClr>
                </a:solidFill>
              </a:rPr>
              <a:t>I </a:t>
            </a:r>
            <a:r>
              <a:rPr lang="en-US" b="1" i="1" dirty="0" err="1">
                <a:solidFill>
                  <a:schemeClr val="accent1">
                    <a:lumMod val="75000"/>
                  </a:schemeClr>
                </a:solidFill>
              </a:rPr>
              <a:t>Ching</a:t>
            </a:r>
            <a:r>
              <a:rPr lang="en-US" b="1" dirty="0">
                <a:solidFill>
                  <a:schemeClr val="accent1">
                    <a:lumMod val="75000"/>
                  </a:schemeClr>
                </a:solidFill>
              </a:rPr>
              <a:t> and</a:t>
            </a:r>
            <a:br>
              <a:rPr lang="en-US" b="1" dirty="0">
                <a:solidFill>
                  <a:schemeClr val="accent1">
                    <a:lumMod val="75000"/>
                  </a:schemeClr>
                </a:solidFill>
              </a:rPr>
            </a:br>
            <a:r>
              <a:rPr lang="en-US" b="1" i="1" dirty="0">
                <a:solidFill>
                  <a:schemeClr val="accent1">
                    <a:lumMod val="75000"/>
                  </a:schemeClr>
                </a:solidFill>
              </a:rPr>
              <a:t>The Grasshopper Lies Heavy</a:t>
            </a:r>
          </a:p>
        </p:txBody>
      </p:sp>
      <p:sp>
        <p:nvSpPr>
          <p:cNvPr id="3" name="Segnaposto contenuto 2"/>
          <p:cNvSpPr>
            <a:spLocks noGrp="1"/>
          </p:cNvSpPr>
          <p:nvPr>
            <p:ph idx="1"/>
          </p:nvPr>
        </p:nvSpPr>
        <p:spPr>
          <a:xfrm>
            <a:off x="895739" y="2547256"/>
            <a:ext cx="9561949" cy="4310743"/>
          </a:xfrm>
        </p:spPr>
        <p:txBody>
          <a:bodyPr>
            <a:normAutofit fontScale="25000" lnSpcReduction="20000"/>
          </a:bodyPr>
          <a:lstStyle/>
          <a:p>
            <a:pPr>
              <a:buNone/>
            </a:pPr>
            <a:r>
              <a:rPr lang="en-US" sz="8000" dirty="0"/>
              <a:t>The </a:t>
            </a:r>
            <a:r>
              <a:rPr lang="en-US" sz="8000" i="1" dirty="0"/>
              <a:t>I </a:t>
            </a:r>
            <a:r>
              <a:rPr lang="en-US" sz="8000" i="1" dirty="0" err="1"/>
              <a:t>Ching</a:t>
            </a:r>
            <a:r>
              <a:rPr lang="en-US" sz="8000" dirty="0"/>
              <a:t> does not reveal the future but, according to Hawthorne </a:t>
            </a:r>
            <a:r>
              <a:rPr lang="en-US" sz="8000" dirty="0" err="1"/>
              <a:t>Abendsen</a:t>
            </a:r>
            <a:r>
              <a:rPr lang="en-US" sz="8000" i="1" dirty="0"/>
              <a:t> </a:t>
            </a:r>
            <a:r>
              <a:rPr lang="en-US" sz="8000" dirty="0"/>
              <a:t>himself, has literally dictated the text of the novel-inside-the-novel, a book which </a:t>
            </a:r>
            <a:r>
              <a:rPr lang="en-US" sz="8000" i="1" dirty="0"/>
              <a:t>is</a:t>
            </a:r>
            <a:r>
              <a:rPr lang="en-US" sz="8000" dirty="0"/>
              <a:t> apocalyptic, because it reveals </a:t>
            </a:r>
            <a:r>
              <a:rPr lang="en-US" sz="8000" i="1" dirty="0"/>
              <a:t>not </a:t>
            </a:r>
            <a:r>
              <a:rPr lang="en-US" sz="8000" dirty="0"/>
              <a:t>the existence of another, “true” world (it is not our “real” world), but the possibility that the world of </a:t>
            </a:r>
            <a:r>
              <a:rPr lang="en-US" sz="8000" i="1" dirty="0"/>
              <a:t>The Man in the High Castle</a:t>
            </a:r>
            <a:r>
              <a:rPr lang="en-US" sz="8000" dirty="0"/>
              <a:t> is a fake. This prevents the reader to easily acquiesce at that </a:t>
            </a:r>
            <a:r>
              <a:rPr lang="en-US" sz="8000" b="1" dirty="0">
                <a:solidFill>
                  <a:srgbClr val="FF3300"/>
                </a:solidFill>
              </a:rPr>
              <a:t>common-sense alternative between “real” and “fictional” history (or historiography</a:t>
            </a:r>
            <a:r>
              <a:rPr lang="en-US" sz="8000" dirty="0"/>
              <a:t>).</a:t>
            </a:r>
          </a:p>
          <a:p>
            <a:pPr>
              <a:buNone/>
            </a:pPr>
            <a:r>
              <a:rPr lang="en-US" sz="8000" dirty="0"/>
              <a:t>The problem is, do we really believe that </a:t>
            </a:r>
            <a:r>
              <a:rPr lang="en-US" sz="8000" dirty="0" err="1"/>
              <a:t>Abendsen</a:t>
            </a:r>
            <a:r>
              <a:rPr lang="en-US" sz="8000" dirty="0"/>
              <a:t> has been only the “medium” – the “editor” – used by the </a:t>
            </a:r>
            <a:r>
              <a:rPr lang="en-US" sz="8000" i="1" dirty="0"/>
              <a:t>I </a:t>
            </a:r>
            <a:r>
              <a:rPr lang="en-US" sz="8000" i="1" dirty="0" err="1"/>
              <a:t>Ching</a:t>
            </a:r>
            <a:r>
              <a:rPr lang="en-US" sz="8000" dirty="0"/>
              <a:t> to reveal this truth? This is exactly what Nathaniel Hawthorne declares in “The Custom-House” as regards his role in writing </a:t>
            </a:r>
            <a:r>
              <a:rPr lang="en-US" sz="8000" i="1" dirty="0"/>
              <a:t>The Scarlet Letter</a:t>
            </a:r>
            <a:r>
              <a:rPr lang="en-US" sz="8000" dirty="0"/>
              <a:t>: he has been only its “editor” – but we know that this is not true…</a:t>
            </a:r>
          </a:p>
          <a:p>
            <a:pPr>
              <a:buNone/>
            </a:pPr>
            <a:r>
              <a:rPr lang="en-US" sz="8000" dirty="0"/>
              <a:t>The postmodern dimension of </a:t>
            </a:r>
            <a:r>
              <a:rPr lang="en-US" sz="8000" i="1" dirty="0"/>
              <a:t>The Man in the High Castle</a:t>
            </a:r>
            <a:r>
              <a:rPr lang="en-US" sz="8000" dirty="0"/>
              <a:t> </a:t>
            </a:r>
            <a:r>
              <a:rPr lang="en-US" sz="8000" i="1" dirty="0"/>
              <a:t>lies </a:t>
            </a:r>
            <a:r>
              <a:rPr lang="en-US" sz="8000" dirty="0"/>
              <a:t>precisely (</a:t>
            </a:r>
            <a:r>
              <a:rPr lang="en-US" sz="8000" i="1" dirty="0"/>
              <a:t>heavily</a:t>
            </a:r>
            <a:r>
              <a:rPr lang="en-US" sz="8000" dirty="0"/>
              <a:t>) in this: the only truth we can “really” grasp is that reality is a construct – but this does not mean depriving the subject of any possibility of action. Quite the reverse: if reality is a construct, the individual (but also the community) can </a:t>
            </a:r>
            <a:r>
              <a:rPr lang="en-US" sz="8000" b="1" i="1" dirty="0">
                <a:solidFill>
                  <a:srgbClr val="FF3300"/>
                </a:solidFill>
              </a:rPr>
              <a:t>deconstruct</a:t>
            </a:r>
            <a:r>
              <a:rPr lang="en-US" sz="8000" dirty="0"/>
              <a:t> it, and then rebuild it in a different way…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704850"/>
            <a:ext cx="10972800" cy="862693"/>
          </a:xfrm>
        </p:spPr>
        <p:txBody>
          <a:bodyPr/>
          <a:lstStyle/>
          <a:p>
            <a:r>
              <a:rPr lang="en-US" b="1" dirty="0">
                <a:solidFill>
                  <a:schemeClr val="accent1">
                    <a:lumMod val="75000"/>
                  </a:schemeClr>
                </a:solidFill>
              </a:rPr>
              <a:t>The sequel</a:t>
            </a:r>
          </a:p>
        </p:txBody>
      </p:sp>
      <p:sp>
        <p:nvSpPr>
          <p:cNvPr id="3" name="Segnaposto contenuto 2"/>
          <p:cNvSpPr>
            <a:spLocks noGrp="1"/>
          </p:cNvSpPr>
          <p:nvPr>
            <p:ph idx="1"/>
          </p:nvPr>
        </p:nvSpPr>
        <p:spPr>
          <a:xfrm>
            <a:off x="1026367" y="1847850"/>
            <a:ext cx="10095723" cy="4724422"/>
          </a:xfrm>
        </p:spPr>
        <p:txBody>
          <a:bodyPr>
            <a:normAutofit fontScale="62500" lnSpcReduction="20000"/>
          </a:bodyPr>
          <a:lstStyle/>
          <a:p>
            <a:pPr>
              <a:buNone/>
            </a:pPr>
            <a:r>
              <a:rPr lang="it-IT" sz="4000" dirty="0"/>
              <a:t>In a 1976 interview Dick </a:t>
            </a:r>
            <a:r>
              <a:rPr lang="it-IT" sz="4000" dirty="0" err="1"/>
              <a:t>revealed</a:t>
            </a:r>
            <a:r>
              <a:rPr lang="it-IT" sz="4000" dirty="0"/>
              <a:t> </a:t>
            </a:r>
            <a:r>
              <a:rPr lang="it-IT" sz="4000" dirty="0" err="1"/>
              <a:t>that</a:t>
            </a:r>
            <a:r>
              <a:rPr lang="it-IT" sz="4000" dirty="0"/>
              <a:t> he wanted to </a:t>
            </a:r>
            <a:r>
              <a:rPr lang="it-IT" sz="4000" dirty="0" err="1"/>
              <a:t>write</a:t>
            </a:r>
            <a:r>
              <a:rPr lang="it-IT" sz="4000" dirty="0"/>
              <a:t> a sequel: “And so </a:t>
            </a:r>
            <a:r>
              <a:rPr lang="it-IT" sz="4000" dirty="0" err="1"/>
              <a:t>there’s</a:t>
            </a:r>
            <a:r>
              <a:rPr lang="it-IT" sz="4000" dirty="0"/>
              <a:t> no </a:t>
            </a:r>
            <a:r>
              <a:rPr lang="it-IT" sz="4000" dirty="0" err="1"/>
              <a:t>real</a:t>
            </a:r>
            <a:r>
              <a:rPr lang="it-IT" sz="4000" dirty="0"/>
              <a:t> </a:t>
            </a:r>
            <a:r>
              <a:rPr lang="it-IT" sz="4000" dirty="0" err="1"/>
              <a:t>ending</a:t>
            </a:r>
            <a:r>
              <a:rPr lang="it-IT" sz="4000" dirty="0"/>
              <a:t> on </a:t>
            </a:r>
            <a:r>
              <a:rPr lang="it-IT" sz="4000" dirty="0" err="1"/>
              <a:t>it</a:t>
            </a:r>
            <a:r>
              <a:rPr lang="it-IT" sz="4000" dirty="0"/>
              <a:t>. I </a:t>
            </a:r>
            <a:r>
              <a:rPr lang="it-IT" sz="4000" dirty="0" err="1"/>
              <a:t>like</a:t>
            </a:r>
            <a:r>
              <a:rPr lang="it-IT" sz="4000" dirty="0"/>
              <a:t> </a:t>
            </a:r>
            <a:r>
              <a:rPr lang="it-IT" sz="4000" dirty="0" err="1"/>
              <a:t>to</a:t>
            </a:r>
            <a:r>
              <a:rPr lang="it-IT" sz="4000" dirty="0"/>
              <a:t> </a:t>
            </a:r>
            <a:r>
              <a:rPr lang="it-IT" sz="4000" dirty="0" err="1"/>
              <a:t>regard</a:t>
            </a:r>
            <a:r>
              <a:rPr lang="it-IT" sz="4000" dirty="0"/>
              <a:t> </a:t>
            </a:r>
            <a:r>
              <a:rPr lang="it-IT" sz="4000" dirty="0" err="1"/>
              <a:t>it</a:t>
            </a:r>
            <a:r>
              <a:rPr lang="it-IT" sz="4000" dirty="0"/>
              <a:t> </a:t>
            </a:r>
            <a:r>
              <a:rPr lang="it-IT" sz="4000" dirty="0" err="1"/>
              <a:t>as</a:t>
            </a:r>
            <a:r>
              <a:rPr lang="it-IT" sz="4000" dirty="0"/>
              <a:t> </a:t>
            </a:r>
            <a:r>
              <a:rPr lang="it-IT" sz="4000" dirty="0" err="1"/>
              <a:t>an</a:t>
            </a:r>
            <a:r>
              <a:rPr lang="it-IT" sz="4000" dirty="0"/>
              <a:t> </a:t>
            </a:r>
            <a:r>
              <a:rPr lang="it-IT" sz="4000" b="1" dirty="0">
                <a:solidFill>
                  <a:srgbClr val="FF3300"/>
                </a:solidFill>
              </a:rPr>
              <a:t>open</a:t>
            </a:r>
            <a:r>
              <a:rPr lang="it-IT" sz="4000" dirty="0">
                <a:solidFill>
                  <a:srgbClr val="FF3300"/>
                </a:solidFill>
              </a:rPr>
              <a:t> </a:t>
            </a:r>
            <a:r>
              <a:rPr lang="it-IT" sz="4000" b="1" dirty="0" err="1">
                <a:solidFill>
                  <a:srgbClr val="FF3300"/>
                </a:solidFill>
              </a:rPr>
              <a:t>ending</a:t>
            </a:r>
            <a:r>
              <a:rPr lang="it-IT" sz="4000" dirty="0"/>
              <a:t>. </a:t>
            </a:r>
            <a:r>
              <a:rPr lang="it-IT" sz="4000" dirty="0" err="1"/>
              <a:t>It</a:t>
            </a:r>
            <a:r>
              <a:rPr lang="it-IT" sz="4000" dirty="0"/>
              <a:t> </a:t>
            </a:r>
            <a:r>
              <a:rPr lang="it-IT" sz="4000" dirty="0" err="1"/>
              <a:t>will</a:t>
            </a:r>
            <a:r>
              <a:rPr lang="it-IT" sz="4000" dirty="0"/>
              <a:t> segue </a:t>
            </a:r>
            <a:r>
              <a:rPr lang="it-IT" sz="4000" dirty="0" err="1"/>
              <a:t>into</a:t>
            </a:r>
            <a:r>
              <a:rPr lang="it-IT" sz="4000" dirty="0"/>
              <a:t> a sequel </a:t>
            </a:r>
            <a:r>
              <a:rPr lang="it-IT" sz="4000" dirty="0" err="1"/>
              <a:t>sometime</a:t>
            </a:r>
            <a:r>
              <a:rPr lang="it-IT" sz="4000" dirty="0"/>
              <a:t>.” He </a:t>
            </a:r>
            <a:r>
              <a:rPr lang="it-IT" sz="4000" dirty="0" err="1"/>
              <a:t>stated</a:t>
            </a:r>
            <a:r>
              <a:rPr lang="it-IT" sz="4000" dirty="0"/>
              <a:t> </a:t>
            </a:r>
            <a:r>
              <a:rPr lang="it-IT" sz="4000" dirty="0" err="1"/>
              <a:t>that</a:t>
            </a:r>
            <a:r>
              <a:rPr lang="it-IT" sz="4000" dirty="0"/>
              <a:t> he </a:t>
            </a:r>
            <a:r>
              <a:rPr lang="it-IT" sz="4000" dirty="0" err="1"/>
              <a:t>had</a:t>
            </a:r>
            <a:r>
              <a:rPr lang="it-IT" sz="4000" dirty="0"/>
              <a:t> “</a:t>
            </a:r>
            <a:r>
              <a:rPr lang="it-IT" sz="4000" dirty="0" err="1"/>
              <a:t>started</a:t>
            </a:r>
            <a:r>
              <a:rPr lang="it-IT" sz="4000" dirty="0"/>
              <a:t> </a:t>
            </a:r>
            <a:r>
              <a:rPr lang="it-IT" sz="4000" dirty="0" err="1"/>
              <a:t>several</a:t>
            </a:r>
            <a:r>
              <a:rPr lang="it-IT" sz="4000" dirty="0"/>
              <a:t> times to </a:t>
            </a:r>
            <a:r>
              <a:rPr lang="it-IT" sz="4000" dirty="0" err="1"/>
              <a:t>write</a:t>
            </a:r>
            <a:r>
              <a:rPr lang="it-IT" sz="4000" dirty="0"/>
              <a:t> a sequel” </a:t>
            </a:r>
            <a:r>
              <a:rPr lang="it-IT" sz="4000" dirty="0" err="1"/>
              <a:t>but</a:t>
            </a:r>
            <a:r>
              <a:rPr lang="it-IT" sz="4000" dirty="0"/>
              <a:t> </a:t>
            </a:r>
            <a:r>
              <a:rPr lang="it-IT" sz="4000" dirty="0" err="1"/>
              <a:t>never</a:t>
            </a:r>
            <a:r>
              <a:rPr lang="it-IT" sz="4000" dirty="0"/>
              <a:t> </a:t>
            </a:r>
            <a:r>
              <a:rPr lang="it-IT" sz="4000" dirty="0" err="1"/>
              <a:t>got</a:t>
            </a:r>
            <a:r>
              <a:rPr lang="it-IT" sz="4000" dirty="0"/>
              <a:t> far </a:t>
            </a:r>
            <a:r>
              <a:rPr lang="it-IT" sz="4000" dirty="0" err="1"/>
              <a:t>because</a:t>
            </a:r>
            <a:r>
              <a:rPr lang="it-IT" sz="4000" dirty="0"/>
              <a:t> he </a:t>
            </a:r>
            <a:r>
              <a:rPr lang="it-IT" sz="4000" dirty="0" err="1"/>
              <a:t>was</a:t>
            </a:r>
            <a:r>
              <a:rPr lang="it-IT" sz="4000" dirty="0"/>
              <a:t> </a:t>
            </a:r>
            <a:r>
              <a:rPr lang="it-IT" sz="4000" dirty="0" err="1"/>
              <a:t>too</a:t>
            </a:r>
            <a:r>
              <a:rPr lang="it-IT" sz="4000" dirty="0"/>
              <a:t> </a:t>
            </a:r>
            <a:r>
              <a:rPr lang="it-IT" sz="4000" dirty="0" err="1"/>
              <a:t>disturbed</a:t>
            </a:r>
            <a:r>
              <a:rPr lang="it-IT" sz="4000" dirty="0"/>
              <a:t> by </a:t>
            </a:r>
            <a:r>
              <a:rPr lang="it-IT" sz="4000" dirty="0" err="1"/>
              <a:t>his</a:t>
            </a:r>
            <a:r>
              <a:rPr lang="it-IT" sz="4000" dirty="0"/>
              <a:t> </a:t>
            </a:r>
            <a:r>
              <a:rPr lang="it-IT" sz="4000" dirty="0" err="1"/>
              <a:t>original</a:t>
            </a:r>
            <a:r>
              <a:rPr lang="it-IT" sz="4000" dirty="0"/>
              <a:t> </a:t>
            </a:r>
            <a:r>
              <a:rPr lang="it-IT" sz="4000" dirty="0" err="1"/>
              <a:t>research</a:t>
            </a:r>
            <a:r>
              <a:rPr lang="it-IT" sz="4000" dirty="0"/>
              <a:t> for </a:t>
            </a:r>
            <a:r>
              <a:rPr lang="it-IT" sz="4000" i="1" dirty="0"/>
              <a:t>The Man in the High Castle</a:t>
            </a:r>
            <a:r>
              <a:rPr lang="it-IT" sz="4000" dirty="0"/>
              <a:t> and </a:t>
            </a:r>
            <a:r>
              <a:rPr lang="it-IT" sz="4000" dirty="0" err="1"/>
              <a:t>was</a:t>
            </a:r>
            <a:r>
              <a:rPr lang="it-IT" sz="4000" dirty="0"/>
              <a:t> </a:t>
            </a:r>
            <a:r>
              <a:rPr lang="it-IT" sz="4000" dirty="0" err="1"/>
              <a:t>not</a:t>
            </a:r>
            <a:r>
              <a:rPr lang="it-IT" sz="4000" dirty="0"/>
              <a:t> </a:t>
            </a:r>
            <a:r>
              <a:rPr lang="it-IT" sz="4000" dirty="0" err="1"/>
              <a:t>able</a:t>
            </a:r>
            <a:r>
              <a:rPr lang="it-IT" sz="4000" dirty="0"/>
              <a:t> “to go back and </a:t>
            </a:r>
            <a:r>
              <a:rPr lang="it-IT" sz="4000" dirty="0" err="1"/>
              <a:t>read</a:t>
            </a:r>
            <a:r>
              <a:rPr lang="it-IT" sz="4000" dirty="0"/>
              <a:t> </a:t>
            </a:r>
            <a:r>
              <a:rPr lang="it-IT" sz="4000" dirty="0" err="1"/>
              <a:t>about</a:t>
            </a:r>
            <a:r>
              <a:rPr lang="it-IT" sz="4000" dirty="0"/>
              <a:t> </a:t>
            </a:r>
            <a:r>
              <a:rPr lang="it-IT" sz="4000" dirty="0" err="1"/>
              <a:t>Nazis</a:t>
            </a:r>
            <a:r>
              <a:rPr lang="it-IT" sz="4000" dirty="0"/>
              <a:t> </a:t>
            </a:r>
            <a:r>
              <a:rPr lang="it-IT" sz="4000" dirty="0" err="1"/>
              <a:t>again</a:t>
            </a:r>
            <a:r>
              <a:rPr lang="it-IT" sz="4000" dirty="0"/>
              <a:t>.”</a:t>
            </a:r>
          </a:p>
          <a:p>
            <a:pPr>
              <a:buNone/>
            </a:pPr>
            <a:r>
              <a:rPr lang="it-IT" sz="4000" dirty="0" err="1"/>
              <a:t>Two</a:t>
            </a:r>
            <a:r>
              <a:rPr lang="it-IT" sz="4000" dirty="0"/>
              <a:t> </a:t>
            </a:r>
            <a:r>
              <a:rPr lang="it-IT" sz="4000" dirty="0" err="1"/>
              <a:t>chapters</a:t>
            </a:r>
            <a:r>
              <a:rPr lang="it-IT" sz="4000" dirty="0"/>
              <a:t> </a:t>
            </a:r>
            <a:r>
              <a:rPr lang="it-IT" sz="4000" dirty="0" err="1"/>
              <a:t>of</a:t>
            </a:r>
            <a:r>
              <a:rPr lang="it-IT" sz="4000" dirty="0"/>
              <a:t> the sequel </a:t>
            </a:r>
            <a:r>
              <a:rPr lang="it-IT" sz="4000" dirty="0" err="1"/>
              <a:t>were</a:t>
            </a:r>
            <a:r>
              <a:rPr lang="it-IT" sz="4000" dirty="0"/>
              <a:t> </a:t>
            </a:r>
            <a:r>
              <a:rPr lang="it-IT" sz="4000" dirty="0" err="1"/>
              <a:t>published</a:t>
            </a:r>
            <a:r>
              <a:rPr lang="it-IT" sz="4000" dirty="0"/>
              <a:t> in </a:t>
            </a:r>
            <a:r>
              <a:rPr lang="it-IT" sz="4000" b="1" i="1" dirty="0">
                <a:solidFill>
                  <a:srgbClr val="FF3300"/>
                </a:solidFill>
              </a:rPr>
              <a:t>The </a:t>
            </a:r>
            <a:r>
              <a:rPr lang="it-IT" sz="4000" b="1" i="1" dirty="0" err="1">
                <a:solidFill>
                  <a:srgbClr val="FF3300"/>
                </a:solidFill>
              </a:rPr>
              <a:t>Shifting</a:t>
            </a:r>
            <a:r>
              <a:rPr lang="it-IT" sz="4000" b="1" i="1" dirty="0">
                <a:solidFill>
                  <a:srgbClr val="FF3300"/>
                </a:solidFill>
              </a:rPr>
              <a:t> </a:t>
            </a:r>
            <a:r>
              <a:rPr lang="it-IT" sz="4000" b="1" i="1" dirty="0" err="1">
                <a:solidFill>
                  <a:srgbClr val="FF3300"/>
                </a:solidFill>
              </a:rPr>
              <a:t>Realities</a:t>
            </a:r>
            <a:r>
              <a:rPr lang="it-IT" sz="4000" b="1" i="1" dirty="0">
                <a:solidFill>
                  <a:srgbClr val="FF3300"/>
                </a:solidFill>
              </a:rPr>
              <a:t> </a:t>
            </a:r>
            <a:r>
              <a:rPr lang="it-IT" sz="4000" b="1" i="1" dirty="0" err="1">
                <a:solidFill>
                  <a:srgbClr val="FF3300"/>
                </a:solidFill>
              </a:rPr>
              <a:t>of</a:t>
            </a:r>
            <a:r>
              <a:rPr lang="it-IT" sz="4000" b="1" i="1" dirty="0">
                <a:solidFill>
                  <a:srgbClr val="FF3300"/>
                </a:solidFill>
              </a:rPr>
              <a:t> Philip K. Dick</a:t>
            </a:r>
            <a:r>
              <a:rPr lang="it-IT" sz="4000" dirty="0"/>
              <a:t>. In </a:t>
            </a:r>
            <a:r>
              <a:rPr lang="it-IT" sz="4000" dirty="0" err="1"/>
              <a:t>these</a:t>
            </a:r>
            <a:r>
              <a:rPr lang="it-IT" sz="4000" dirty="0"/>
              <a:t> pages, </a:t>
            </a:r>
            <a:r>
              <a:rPr lang="it-IT" sz="4000" dirty="0" err="1"/>
              <a:t>we</a:t>
            </a:r>
            <a:r>
              <a:rPr lang="it-IT" sz="4000" dirty="0"/>
              <a:t> come to know </a:t>
            </a:r>
            <a:r>
              <a:rPr lang="it-IT" sz="4000" dirty="0" err="1"/>
              <a:t>that</a:t>
            </a:r>
            <a:r>
              <a:rPr lang="it-IT" sz="4000" dirty="0"/>
              <a:t> the Gestapo </a:t>
            </a:r>
            <a:r>
              <a:rPr lang="it-IT" sz="4000" dirty="0" err="1"/>
              <a:t>has</a:t>
            </a:r>
            <a:r>
              <a:rPr lang="it-IT" sz="4000" dirty="0"/>
              <a:t> made </a:t>
            </a:r>
            <a:r>
              <a:rPr lang="it-IT" sz="4000" dirty="0" err="1"/>
              <a:t>visits</a:t>
            </a:r>
            <a:r>
              <a:rPr lang="it-IT" sz="4000" dirty="0"/>
              <a:t> to a </a:t>
            </a:r>
            <a:r>
              <a:rPr lang="it-IT" sz="4000" dirty="0" err="1"/>
              <a:t>parallel</a:t>
            </a:r>
            <a:r>
              <a:rPr lang="it-IT" sz="4000" dirty="0"/>
              <a:t> world in </a:t>
            </a:r>
            <a:r>
              <a:rPr lang="it-IT" sz="4000" dirty="0" err="1"/>
              <a:t>which</a:t>
            </a:r>
            <a:r>
              <a:rPr lang="it-IT" sz="4000" dirty="0"/>
              <a:t> </a:t>
            </a:r>
            <a:r>
              <a:rPr lang="it-IT" sz="4000" dirty="0" err="1"/>
              <a:t>they</a:t>
            </a:r>
            <a:r>
              <a:rPr lang="it-IT" sz="4000" dirty="0"/>
              <a:t> </a:t>
            </a:r>
            <a:r>
              <a:rPr lang="it-IT" sz="4000" dirty="0" err="1"/>
              <a:t>have</a:t>
            </a:r>
            <a:r>
              <a:rPr lang="it-IT" sz="4000" dirty="0"/>
              <a:t> </a:t>
            </a:r>
            <a:r>
              <a:rPr lang="it-IT" sz="4000" dirty="0" err="1"/>
              <a:t>not</a:t>
            </a:r>
            <a:r>
              <a:rPr lang="it-IT" sz="4000" dirty="0"/>
              <a:t> won the war. Scientific </a:t>
            </a:r>
            <a:r>
              <a:rPr lang="it-IT" sz="4000" dirty="0" err="1"/>
              <a:t>superweapons</a:t>
            </a:r>
            <a:r>
              <a:rPr lang="it-IT" sz="4000" dirty="0"/>
              <a:t> </a:t>
            </a:r>
            <a:r>
              <a:rPr lang="it-IT" sz="4000" dirty="0" err="1"/>
              <a:t>have</a:t>
            </a:r>
            <a:r>
              <a:rPr lang="it-IT" sz="4000" dirty="0"/>
              <a:t> </a:t>
            </a:r>
            <a:r>
              <a:rPr lang="it-IT" sz="4000" dirty="0" err="1"/>
              <a:t>been</a:t>
            </a:r>
            <a:r>
              <a:rPr lang="it-IT" sz="4000" dirty="0"/>
              <a:t> </a:t>
            </a:r>
            <a:r>
              <a:rPr lang="it-IT" sz="4000" dirty="0" err="1"/>
              <a:t>developed</a:t>
            </a:r>
            <a:r>
              <a:rPr lang="it-IT" sz="4000" dirty="0"/>
              <a:t>, </a:t>
            </a:r>
            <a:r>
              <a:rPr lang="it-IT" sz="4000" dirty="0" err="1"/>
              <a:t>including</a:t>
            </a:r>
            <a:r>
              <a:rPr lang="it-IT" sz="4000" dirty="0"/>
              <a:t> an </a:t>
            </a:r>
            <a:r>
              <a:rPr lang="it-IT" sz="4000" dirty="0" err="1"/>
              <a:t>incredibly</a:t>
            </a:r>
            <a:r>
              <a:rPr lang="it-IT" sz="4000" dirty="0"/>
              <a:t> </a:t>
            </a:r>
            <a:r>
              <a:rPr lang="it-IT" sz="4000" dirty="0" err="1"/>
              <a:t>powerful</a:t>
            </a:r>
            <a:r>
              <a:rPr lang="it-IT" sz="4000" dirty="0"/>
              <a:t> </a:t>
            </a:r>
            <a:r>
              <a:rPr lang="it-IT" sz="4000" dirty="0" err="1"/>
              <a:t>bomb</a:t>
            </a:r>
            <a:r>
              <a:rPr lang="it-IT" sz="4000" dirty="0"/>
              <a:t>. </a:t>
            </a:r>
          </a:p>
          <a:p>
            <a:pPr>
              <a:buNone/>
            </a:pPr>
            <a:r>
              <a:rPr lang="it-IT" sz="4000" dirty="0"/>
              <a:t>The </a:t>
            </a:r>
            <a:r>
              <a:rPr lang="it-IT" sz="4000" dirty="0" err="1"/>
              <a:t>title</a:t>
            </a:r>
            <a:r>
              <a:rPr lang="it-IT" sz="4000" dirty="0"/>
              <a:t> of the sequel </a:t>
            </a:r>
            <a:r>
              <a:rPr lang="it-IT" sz="4000" dirty="0" err="1"/>
              <a:t>had</a:t>
            </a:r>
            <a:r>
              <a:rPr lang="it-IT" sz="4000" dirty="0"/>
              <a:t> to be </a:t>
            </a:r>
            <a:r>
              <a:rPr lang="it-IT" sz="4000" b="1" i="1" dirty="0">
                <a:solidFill>
                  <a:srgbClr val="FF3300"/>
                </a:solidFill>
              </a:rPr>
              <a:t>Ring of Fire</a:t>
            </a:r>
            <a:r>
              <a:rPr lang="it-IT" sz="4000" dirty="0"/>
              <a:t>, and </a:t>
            </a:r>
            <a:r>
              <a:rPr lang="it-IT" sz="4000" dirty="0" err="1"/>
              <a:t>had</a:t>
            </a:r>
            <a:r>
              <a:rPr lang="it-IT" sz="4000" dirty="0"/>
              <a:t> to deal </a:t>
            </a:r>
            <a:r>
              <a:rPr lang="it-IT" sz="4000" dirty="0" err="1"/>
              <a:t>also</a:t>
            </a:r>
            <a:r>
              <a:rPr lang="it-IT" sz="4000"/>
              <a:t> with </a:t>
            </a:r>
            <a:r>
              <a:rPr lang="it-IT" sz="4000" dirty="0"/>
              <a:t>the </a:t>
            </a:r>
            <a:r>
              <a:rPr lang="it-IT" sz="4000" dirty="0" err="1"/>
              <a:t>gradual</a:t>
            </a:r>
            <a:r>
              <a:rPr lang="it-IT" sz="4000" dirty="0"/>
              <a:t> rise of a </a:t>
            </a:r>
            <a:r>
              <a:rPr lang="it-IT" sz="4000" dirty="0" err="1"/>
              <a:t>hybrid</a:t>
            </a:r>
            <a:r>
              <a:rPr lang="it-IT" sz="4000" dirty="0"/>
              <a:t> </a:t>
            </a:r>
            <a:r>
              <a:rPr lang="it-IT" sz="4000" dirty="0" err="1"/>
              <a:t>Japanese</a:t>
            </a:r>
            <a:r>
              <a:rPr lang="it-IT" sz="4000" dirty="0"/>
              <a:t>-American culture.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1981200" y="718457"/>
            <a:ext cx="8229600" cy="970384"/>
          </a:xfrm>
        </p:spPr>
        <p:txBody>
          <a:bodyPr/>
          <a:lstStyle/>
          <a:p>
            <a:pPr eaLnBrk="1" hangingPunct="1"/>
            <a:r>
              <a:rPr lang="it-IT" altLang="it-IT" b="1" dirty="0" err="1"/>
              <a:t>Psychology</a:t>
            </a:r>
            <a:r>
              <a:rPr lang="it-IT" altLang="it-IT" b="1" dirty="0"/>
              <a:t> and </a:t>
            </a:r>
            <a:r>
              <a:rPr lang="it-IT" altLang="it-IT" b="1" dirty="0" err="1"/>
              <a:t>psychotropy</a:t>
            </a:r>
            <a:endParaRPr lang="it-IT" altLang="it-IT" b="1" dirty="0"/>
          </a:p>
        </p:txBody>
      </p:sp>
      <p:sp>
        <p:nvSpPr>
          <p:cNvPr id="10243" name="Segnaposto contenuto 2"/>
          <p:cNvSpPr>
            <a:spLocks noGrp="1"/>
          </p:cNvSpPr>
          <p:nvPr>
            <p:ph idx="1"/>
          </p:nvPr>
        </p:nvSpPr>
        <p:spPr>
          <a:xfrm>
            <a:off x="905069" y="1875453"/>
            <a:ext cx="10487609" cy="4768258"/>
          </a:xfrm>
        </p:spPr>
        <p:txBody>
          <a:bodyPr/>
          <a:lstStyle/>
          <a:p>
            <a:pPr eaLnBrk="1" hangingPunct="1"/>
            <a:r>
              <a:rPr lang="en-US" altLang="it-IT" sz="2800" dirty="0"/>
              <a:t>Dick’s mother  is addicted to </a:t>
            </a:r>
            <a:r>
              <a:rPr lang="en-US" altLang="it-IT" sz="2800" b="1" dirty="0">
                <a:solidFill>
                  <a:srgbClr val="FF0000"/>
                </a:solidFill>
              </a:rPr>
              <a:t>psychotropic drugs</a:t>
            </a:r>
            <a:r>
              <a:rPr lang="en-US" altLang="it-IT" sz="2800" dirty="0"/>
              <a:t>, and her son does badly at school, suffers from panic attacks, has almost no friend. Her mother takes him to a psychiatrist.</a:t>
            </a:r>
          </a:p>
          <a:p>
            <a:pPr eaLnBrk="1" hangingPunct="1"/>
            <a:r>
              <a:rPr lang="en-US" altLang="it-IT" sz="2800" dirty="0"/>
              <a:t>So Dick directly or indirectly lives the experience of psychotropic substances that produce </a:t>
            </a:r>
            <a:r>
              <a:rPr lang="en-US" altLang="it-IT" sz="2800" b="1" dirty="0">
                <a:solidFill>
                  <a:srgbClr val="FF0000"/>
                </a:solidFill>
              </a:rPr>
              <a:t>visions</a:t>
            </a:r>
            <a:r>
              <a:rPr lang="en-US" altLang="it-IT" sz="2800" dirty="0"/>
              <a:t>. He gets fascinated with </a:t>
            </a:r>
            <a:r>
              <a:rPr lang="en-US" altLang="it-IT" sz="2800" b="1" dirty="0">
                <a:solidFill>
                  <a:srgbClr val="FF0000"/>
                </a:solidFill>
              </a:rPr>
              <a:t>psychology</a:t>
            </a:r>
            <a:r>
              <a:rPr lang="en-US" altLang="it-IT" sz="2800" dirty="0"/>
              <a:t>, and by how the rational mind is deeply influenced by the </a:t>
            </a:r>
            <a:r>
              <a:rPr lang="en-US" altLang="it-IT" sz="2800" b="1" dirty="0">
                <a:solidFill>
                  <a:srgbClr val="FF0000"/>
                </a:solidFill>
              </a:rPr>
              <a:t>subconscious</a:t>
            </a:r>
            <a:r>
              <a:rPr lang="en-US" altLang="it-IT" sz="2800" dirty="0"/>
              <a:t>.</a:t>
            </a:r>
          </a:p>
          <a:p>
            <a:pPr eaLnBrk="1" hangingPunct="1"/>
            <a:r>
              <a:rPr lang="en-US" altLang="it-IT" sz="2800" dirty="0"/>
              <a:t>When elaborating the loss of his twin sister, Dick is  convinced by the psychiatrist of his latent </a:t>
            </a:r>
            <a:r>
              <a:rPr lang="en-US" altLang="it-IT" sz="2800" b="1" dirty="0">
                <a:solidFill>
                  <a:srgbClr val="FF0000"/>
                </a:solidFill>
              </a:rPr>
              <a:t>homosexuality</a:t>
            </a:r>
            <a:r>
              <a:rPr lang="en-US" altLang="it-IT" sz="2800" dirty="0"/>
              <a:t> (Dick will marry five times…).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a:xfrm>
            <a:off x="1774825" y="709127"/>
            <a:ext cx="8713788" cy="923729"/>
          </a:xfrm>
        </p:spPr>
        <p:txBody>
          <a:bodyPr/>
          <a:lstStyle/>
          <a:p>
            <a:pPr eaLnBrk="1" hangingPunct="1"/>
            <a:r>
              <a:rPr lang="it-IT" altLang="it-IT" b="1" dirty="0"/>
              <a:t>The </a:t>
            </a:r>
            <a:r>
              <a:rPr lang="it-IT" altLang="it-IT" b="1" dirty="0" err="1"/>
              <a:t>early</a:t>
            </a:r>
            <a:r>
              <a:rPr lang="it-IT" altLang="it-IT" b="1" dirty="0"/>
              <a:t> career</a:t>
            </a:r>
          </a:p>
        </p:txBody>
      </p:sp>
      <p:sp>
        <p:nvSpPr>
          <p:cNvPr id="11267" name="Segnaposto contenuto 2"/>
          <p:cNvSpPr>
            <a:spLocks noGrp="1"/>
          </p:cNvSpPr>
          <p:nvPr>
            <p:ph idx="1"/>
          </p:nvPr>
        </p:nvSpPr>
        <p:spPr>
          <a:xfrm>
            <a:off x="998375" y="1903445"/>
            <a:ext cx="10450285" cy="4668828"/>
          </a:xfrm>
        </p:spPr>
        <p:txBody>
          <a:bodyPr/>
          <a:lstStyle/>
          <a:p>
            <a:pPr eaLnBrk="1" hangingPunct="1">
              <a:lnSpc>
                <a:spcPct val="90000"/>
              </a:lnSpc>
            </a:pPr>
            <a:r>
              <a:rPr lang="en-US" altLang="it-IT" sz="2400" dirty="0"/>
              <a:t>1952: PKD publishes his first tale </a:t>
            </a:r>
            <a:r>
              <a:rPr lang="en-US" altLang="it-IT" sz="2400" b="1" dirty="0"/>
              <a:t>“</a:t>
            </a:r>
            <a:r>
              <a:rPr lang="en-US" altLang="it-IT" sz="2400" b="1" dirty="0" err="1">
                <a:solidFill>
                  <a:srgbClr val="FF0000"/>
                </a:solidFill>
              </a:rPr>
              <a:t>Roog</a:t>
            </a:r>
            <a:r>
              <a:rPr lang="en-US" altLang="it-IT" sz="2400" b="1" dirty="0"/>
              <a:t>,”</a:t>
            </a:r>
            <a:r>
              <a:rPr lang="en-US" altLang="it-IT" sz="2400" dirty="0"/>
              <a:t> and becomes a professional writer. In 1955 his first novel, </a:t>
            </a:r>
            <a:r>
              <a:rPr lang="en-US" altLang="it-IT" sz="2400" b="1" i="1" dirty="0">
                <a:solidFill>
                  <a:srgbClr val="FF0000"/>
                </a:solidFill>
              </a:rPr>
              <a:t>Solar Lottery</a:t>
            </a:r>
            <a:r>
              <a:rPr lang="en-US" altLang="it-IT" sz="2400" dirty="0"/>
              <a:t>, is published. Dick and his second wife, the Communist activist </a:t>
            </a:r>
            <a:r>
              <a:rPr lang="en-US" altLang="it-IT" sz="2400" dirty="0" err="1"/>
              <a:t>Kelo</a:t>
            </a:r>
            <a:r>
              <a:rPr lang="en-US" altLang="it-IT" sz="2400" dirty="0"/>
              <a:t> </a:t>
            </a:r>
            <a:r>
              <a:rPr lang="en-US" altLang="it-IT" sz="2400" dirty="0" err="1"/>
              <a:t>Apostolides</a:t>
            </a:r>
            <a:r>
              <a:rPr lang="en-US" altLang="it-IT" sz="2400" dirty="0"/>
              <a:t>, are repeatedly interrogated by FBI.</a:t>
            </a:r>
          </a:p>
          <a:p>
            <a:pPr eaLnBrk="1" hangingPunct="1">
              <a:lnSpc>
                <a:spcPct val="90000"/>
              </a:lnSpc>
            </a:pPr>
            <a:r>
              <a:rPr lang="en-US" altLang="it-IT" sz="2400" dirty="0"/>
              <a:t>1956: the movie </a:t>
            </a:r>
            <a:r>
              <a:rPr lang="en-US" altLang="it-IT" sz="2400" b="1" i="1" dirty="0">
                <a:solidFill>
                  <a:srgbClr val="FF0000"/>
                </a:solidFill>
              </a:rPr>
              <a:t>Invasion of the Body Snatchers</a:t>
            </a:r>
            <a:r>
              <a:rPr lang="en-US" altLang="it-IT" sz="2400" dirty="0">
                <a:solidFill>
                  <a:srgbClr val="FF0000"/>
                </a:solidFill>
              </a:rPr>
              <a:t> </a:t>
            </a:r>
            <a:r>
              <a:rPr lang="en-US" altLang="it-IT" sz="2400" dirty="0"/>
              <a:t>tells the story of an alien conspiracy to substitute humans with “clones” without an identity, and Dick suspects that the movie plagiarizes one of his stories.</a:t>
            </a:r>
            <a:endParaRPr lang="en-US" altLang="it-IT" sz="2400" i="1" dirty="0"/>
          </a:p>
          <a:p>
            <a:pPr eaLnBrk="1" hangingPunct="1">
              <a:lnSpc>
                <a:spcPct val="90000"/>
              </a:lnSpc>
            </a:pPr>
            <a:r>
              <a:rPr lang="en-US" altLang="it-IT" sz="2400" dirty="0"/>
              <a:t>1956: publishes the short story </a:t>
            </a:r>
            <a:r>
              <a:rPr lang="en-US" altLang="it-IT" sz="2400" b="1" dirty="0">
                <a:solidFill>
                  <a:srgbClr val="FF0000"/>
                </a:solidFill>
              </a:rPr>
              <a:t>“The Minority Report,”</a:t>
            </a:r>
            <a:r>
              <a:rPr lang="en-US" altLang="it-IT" sz="2400" i="1" dirty="0">
                <a:solidFill>
                  <a:srgbClr val="FF0000"/>
                </a:solidFill>
              </a:rPr>
              <a:t> </a:t>
            </a:r>
            <a:r>
              <a:rPr lang="en-US" altLang="it-IT" sz="2400" dirty="0"/>
              <a:t>on the possible distorting effects of predictive profiling</a:t>
            </a:r>
            <a:r>
              <a:rPr lang="en-US" altLang="it-IT" sz="2400" i="1" dirty="0"/>
              <a:t>.</a:t>
            </a:r>
          </a:p>
          <a:p>
            <a:pPr eaLnBrk="1" hangingPunct="1">
              <a:spcBef>
                <a:spcPts val="0"/>
              </a:spcBef>
            </a:pPr>
            <a:r>
              <a:rPr lang="en-US" altLang="it-IT" sz="2400" dirty="0"/>
              <a:t>1957: gets interested in the ideas of </a:t>
            </a:r>
            <a:r>
              <a:rPr lang="en-US" altLang="it-IT" sz="2400" b="1" i="1" dirty="0" err="1">
                <a:solidFill>
                  <a:srgbClr val="FF0000"/>
                </a:solidFill>
              </a:rPr>
              <a:t>Koinos</a:t>
            </a:r>
            <a:r>
              <a:rPr lang="en-US" altLang="it-IT" sz="2400" b="1" i="1" dirty="0">
                <a:solidFill>
                  <a:srgbClr val="FF0000"/>
                </a:solidFill>
              </a:rPr>
              <a:t> </a:t>
            </a:r>
            <a:r>
              <a:rPr lang="en-US" altLang="it-IT" sz="2400" b="1" i="1" dirty="0" err="1">
                <a:solidFill>
                  <a:srgbClr val="FF0000"/>
                </a:solidFill>
              </a:rPr>
              <a:t>kosmos</a:t>
            </a:r>
            <a:r>
              <a:rPr lang="en-US" altLang="it-IT" sz="2400" i="1" dirty="0">
                <a:solidFill>
                  <a:srgbClr val="FF0000"/>
                </a:solidFill>
              </a:rPr>
              <a:t> </a:t>
            </a:r>
            <a:r>
              <a:rPr lang="en-US" altLang="it-IT" sz="2400" dirty="0"/>
              <a:t>(what people believe is objective reality) and </a:t>
            </a:r>
            <a:r>
              <a:rPr lang="en-US" altLang="it-IT" sz="2400" b="1" i="1" dirty="0" err="1">
                <a:solidFill>
                  <a:srgbClr val="FF0000"/>
                </a:solidFill>
              </a:rPr>
              <a:t>Idios</a:t>
            </a:r>
            <a:r>
              <a:rPr lang="en-US" altLang="it-IT" sz="2400" b="1" i="1" dirty="0">
                <a:solidFill>
                  <a:srgbClr val="FF0000"/>
                </a:solidFill>
              </a:rPr>
              <a:t> </a:t>
            </a:r>
            <a:r>
              <a:rPr lang="en-US" altLang="it-IT" sz="2400" b="1" i="1" dirty="0" err="1">
                <a:solidFill>
                  <a:srgbClr val="FF0000"/>
                </a:solidFill>
              </a:rPr>
              <a:t>kosmos</a:t>
            </a:r>
            <a:r>
              <a:rPr lang="en-US" altLang="it-IT" sz="2400" dirty="0">
                <a:solidFill>
                  <a:srgbClr val="FF0000"/>
                </a:solidFill>
              </a:rPr>
              <a:t> </a:t>
            </a:r>
            <a:r>
              <a:rPr lang="en-US" altLang="it-IT" sz="2400" dirty="0"/>
              <a:t>(the abstract version of the universe any individual builds in his and her own mind).</a:t>
            </a:r>
          </a:p>
          <a:p>
            <a:pPr eaLnBrk="1" hangingPunct="1">
              <a:lnSpc>
                <a:spcPct val="90000"/>
              </a:lnSpc>
            </a:pPr>
            <a:endParaRPr lang="it-IT" alt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a:xfrm>
            <a:off x="824204" y="1768540"/>
            <a:ext cx="5987143" cy="1143000"/>
          </a:xfrm>
        </p:spPr>
        <p:txBody>
          <a:bodyPr/>
          <a:lstStyle/>
          <a:p>
            <a:r>
              <a:rPr lang="it-IT" altLang="it-IT" b="1" i="1" dirty="0"/>
              <a:t>Eye in the </a:t>
            </a:r>
            <a:r>
              <a:rPr lang="it-IT" altLang="it-IT" b="1" i="1" dirty="0" err="1"/>
              <a:t>Sky</a:t>
            </a:r>
            <a:r>
              <a:rPr lang="it-IT" altLang="it-IT" b="1" i="1" dirty="0"/>
              <a:t> </a:t>
            </a:r>
            <a:r>
              <a:rPr lang="it-IT" altLang="it-IT" b="1" dirty="0"/>
              <a:t>(1957)</a:t>
            </a:r>
            <a:endParaRPr lang="it-IT" altLang="it-IT" b="1" i="1" dirty="0"/>
          </a:p>
        </p:txBody>
      </p:sp>
      <p:sp>
        <p:nvSpPr>
          <p:cNvPr id="12291" name="Segnaposto contenuto 2"/>
          <p:cNvSpPr>
            <a:spLocks noGrp="1"/>
          </p:cNvSpPr>
          <p:nvPr>
            <p:ph idx="1"/>
          </p:nvPr>
        </p:nvSpPr>
        <p:spPr>
          <a:xfrm>
            <a:off x="1212980" y="3116423"/>
            <a:ext cx="4655975" cy="3247055"/>
          </a:xfrm>
        </p:spPr>
        <p:txBody>
          <a:bodyPr/>
          <a:lstStyle/>
          <a:p>
            <a:pPr>
              <a:buFont typeface="Wingdings 2" pitchFamily="18" charset="2"/>
              <a:buNone/>
            </a:pPr>
            <a:r>
              <a:rPr lang="en-US" altLang="it-IT" sz="2400" dirty="0"/>
              <a:t>After  a nuclear accident, eight characters share the various realities created by the </a:t>
            </a:r>
            <a:r>
              <a:rPr lang="en-US" altLang="it-IT" sz="2400" i="1" dirty="0" err="1"/>
              <a:t>idios</a:t>
            </a:r>
            <a:r>
              <a:rPr lang="en-US" altLang="it-IT" sz="2400" i="1" dirty="0"/>
              <a:t> </a:t>
            </a:r>
            <a:r>
              <a:rPr lang="en-US" altLang="it-IT" sz="2400" i="1" dirty="0" err="1"/>
              <a:t>kosmos</a:t>
            </a:r>
            <a:r>
              <a:rPr lang="en-US" altLang="it-IT" sz="2400" dirty="0"/>
              <a:t> of each of them in turn. At the end of the novel we are not sure that reality has come back to “normal.”</a:t>
            </a:r>
          </a:p>
          <a:p>
            <a:endParaRPr lang="it-IT" altLang="it-IT" dirty="0"/>
          </a:p>
        </p:txBody>
      </p:sp>
      <p:pic>
        <p:nvPicPr>
          <p:cNvPr id="12292" name="Picture 4" descr="C:\Documents and Settings\Steve\My Documents\My Pictures\Dick\eye1-psm.jpg"/>
          <p:cNvPicPr>
            <a:picLocks noChangeAspect="1" noChangeArrowheads="1"/>
          </p:cNvPicPr>
          <p:nvPr/>
        </p:nvPicPr>
        <p:blipFill>
          <a:blip r:embed="rId2"/>
          <a:srcRect/>
          <a:stretch>
            <a:fillRect/>
          </a:stretch>
        </p:blipFill>
        <p:spPr bwMode="auto">
          <a:xfrm>
            <a:off x="7655427" y="1393017"/>
            <a:ext cx="2638647" cy="407196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a:xfrm>
            <a:off x="376334" y="1156995"/>
            <a:ext cx="5486400" cy="1371989"/>
          </a:xfrm>
        </p:spPr>
        <p:txBody>
          <a:bodyPr/>
          <a:lstStyle/>
          <a:p>
            <a:r>
              <a:rPr lang="it-IT" altLang="it-IT" b="1" i="1" dirty="0"/>
              <a:t>Time Out of Joint</a:t>
            </a:r>
            <a:br>
              <a:rPr lang="it-IT" altLang="it-IT" b="1" dirty="0"/>
            </a:br>
            <a:r>
              <a:rPr lang="it-IT" altLang="it-IT" b="1" dirty="0"/>
              <a:t>(1958)</a:t>
            </a:r>
            <a:endParaRPr lang="it-IT" altLang="it-IT" b="1" i="1" dirty="0"/>
          </a:p>
        </p:txBody>
      </p:sp>
      <p:sp>
        <p:nvSpPr>
          <p:cNvPr id="13315" name="Segnaposto contenuto 2"/>
          <p:cNvSpPr>
            <a:spLocks noGrp="1"/>
          </p:cNvSpPr>
          <p:nvPr>
            <p:ph idx="1"/>
          </p:nvPr>
        </p:nvSpPr>
        <p:spPr>
          <a:xfrm>
            <a:off x="149290" y="3289461"/>
            <a:ext cx="6830009" cy="2980710"/>
          </a:xfrm>
        </p:spPr>
        <p:txBody>
          <a:bodyPr/>
          <a:lstStyle/>
          <a:p>
            <a:pPr algn="just">
              <a:lnSpc>
                <a:spcPct val="90000"/>
              </a:lnSpc>
              <a:buFont typeface="Wingdings 2" pitchFamily="18" charset="2"/>
              <a:buNone/>
            </a:pPr>
            <a:r>
              <a:rPr lang="en-US" altLang="it-IT" dirty="0"/>
              <a:t>PKD lives the so-called “lamplight cord accident” when he looks for the suspended light in the bathroom and finds that it is instead inserted in the wall – this leads him to think that some things are actually “</a:t>
            </a:r>
            <a:r>
              <a:rPr lang="en-US" altLang="it-IT" b="1" dirty="0">
                <a:solidFill>
                  <a:srgbClr val="FF0000"/>
                </a:solidFill>
              </a:rPr>
              <a:t>out of place</a:t>
            </a:r>
            <a:r>
              <a:rPr lang="en-US" altLang="it-IT" dirty="0"/>
              <a:t>” (feeling of </a:t>
            </a:r>
            <a:r>
              <a:rPr lang="en-US" altLang="it-IT" b="1" i="1" dirty="0">
                <a:solidFill>
                  <a:srgbClr val="FF0000"/>
                </a:solidFill>
              </a:rPr>
              <a:t>Unheimlich</a:t>
            </a:r>
            <a:r>
              <a:rPr lang="en-US" altLang="it-IT" dirty="0"/>
              <a:t>). </a:t>
            </a:r>
            <a:r>
              <a:rPr lang="en-US" altLang="it-IT" b="1" i="1" dirty="0">
                <a:solidFill>
                  <a:srgbClr val="FF0000"/>
                </a:solidFill>
              </a:rPr>
              <a:t>Time Out of Joint </a:t>
            </a:r>
            <a:r>
              <a:rPr lang="en-US" altLang="it-IT" dirty="0"/>
              <a:t>is based on this experience</a:t>
            </a:r>
            <a:r>
              <a:rPr lang="en-US" altLang="it-IT" i="1" dirty="0"/>
              <a:t>.</a:t>
            </a:r>
            <a:endParaRPr lang="it-IT" altLang="it-IT" dirty="0"/>
          </a:p>
        </p:txBody>
      </p:sp>
      <p:pic>
        <p:nvPicPr>
          <p:cNvPr id="13316" name="Picture 4" descr="C:\Documents and Settings\Steve\My Documents\My Pictures\Dick\new-joint2.jpg"/>
          <p:cNvPicPr>
            <a:picLocks noChangeAspect="1" noChangeArrowheads="1"/>
          </p:cNvPicPr>
          <p:nvPr/>
        </p:nvPicPr>
        <p:blipFill>
          <a:blip r:embed="rId2"/>
          <a:srcRect/>
          <a:stretch>
            <a:fillRect/>
          </a:stretch>
        </p:blipFill>
        <p:spPr bwMode="auto">
          <a:xfrm>
            <a:off x="8141451" y="1303225"/>
            <a:ext cx="2862303" cy="443628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a:xfrm>
            <a:off x="1981200" y="765109"/>
            <a:ext cx="8229600" cy="961053"/>
          </a:xfrm>
        </p:spPr>
        <p:txBody>
          <a:bodyPr/>
          <a:lstStyle/>
          <a:p>
            <a:r>
              <a:rPr lang="it-IT" altLang="it-IT" sz="3600" b="1" dirty="0"/>
              <a:t>The </a:t>
            </a:r>
            <a:r>
              <a:rPr lang="it-IT" altLang="it-IT" sz="3600" b="1" i="1" dirty="0"/>
              <a:t>I </a:t>
            </a:r>
            <a:r>
              <a:rPr lang="it-IT" altLang="it-IT" sz="3600" b="1" i="1" dirty="0" err="1"/>
              <a:t>Ching</a:t>
            </a:r>
            <a:r>
              <a:rPr lang="it-IT" altLang="it-IT" sz="3600" b="1" dirty="0"/>
              <a:t> and </a:t>
            </a:r>
            <a:r>
              <a:rPr lang="it-IT" altLang="it-IT" sz="3600" b="1" i="1" dirty="0"/>
              <a:t>The Man</a:t>
            </a:r>
            <a:br>
              <a:rPr lang="it-IT" altLang="it-IT" sz="3600" b="1" i="1" dirty="0"/>
            </a:br>
            <a:r>
              <a:rPr lang="it-IT" altLang="it-IT" sz="3600" b="1" i="1" dirty="0"/>
              <a:t>in the High </a:t>
            </a:r>
            <a:r>
              <a:rPr lang="it-IT" altLang="it-IT" sz="3600" b="1" i="1" dirty="0" err="1"/>
              <a:t>Castle</a:t>
            </a:r>
            <a:endParaRPr lang="it-IT" altLang="it-IT" sz="3600" b="1" i="1" dirty="0"/>
          </a:p>
        </p:txBody>
      </p:sp>
      <p:sp>
        <p:nvSpPr>
          <p:cNvPr id="14339" name="Segnaposto contenuto 2"/>
          <p:cNvSpPr>
            <a:spLocks noGrp="1"/>
          </p:cNvSpPr>
          <p:nvPr>
            <p:ph idx="1"/>
          </p:nvPr>
        </p:nvSpPr>
        <p:spPr>
          <a:xfrm>
            <a:off x="233266" y="1819469"/>
            <a:ext cx="7987004" cy="4824242"/>
          </a:xfrm>
        </p:spPr>
        <p:txBody>
          <a:bodyPr/>
          <a:lstStyle/>
          <a:p>
            <a:pPr>
              <a:spcBef>
                <a:spcPct val="0"/>
              </a:spcBef>
              <a:buFont typeface="Wingdings 2" pitchFamily="18" charset="2"/>
              <a:buNone/>
            </a:pPr>
            <a:r>
              <a:rPr lang="en-US" altLang="it-IT" sz="2400" dirty="0"/>
              <a:t>In 1961 Dick gets obsessed with the</a:t>
            </a:r>
          </a:p>
          <a:p>
            <a:pPr>
              <a:spcBef>
                <a:spcPct val="0"/>
              </a:spcBef>
              <a:buFont typeface="Wingdings 2" pitchFamily="18" charset="2"/>
              <a:buNone/>
            </a:pPr>
            <a:r>
              <a:rPr lang="en-US" altLang="it-IT" sz="2400" b="1" i="1" dirty="0">
                <a:solidFill>
                  <a:srgbClr val="FF0000"/>
                </a:solidFill>
              </a:rPr>
              <a:t>I </a:t>
            </a:r>
            <a:r>
              <a:rPr lang="en-US" altLang="it-IT" sz="2400" b="1" i="1" dirty="0" err="1">
                <a:solidFill>
                  <a:srgbClr val="FF0000"/>
                </a:solidFill>
              </a:rPr>
              <a:t>Ching</a:t>
            </a:r>
            <a:r>
              <a:rPr lang="en-US" altLang="it-IT" sz="2400" dirty="0"/>
              <a:t>, the traditional Chinese</a:t>
            </a:r>
          </a:p>
          <a:p>
            <a:pPr>
              <a:spcBef>
                <a:spcPct val="0"/>
              </a:spcBef>
              <a:buFont typeface="Wingdings 2" pitchFamily="18" charset="2"/>
              <a:buNone/>
            </a:pPr>
            <a:r>
              <a:rPr lang="en-US" altLang="it-IT" sz="2400" dirty="0"/>
              <a:t>divining system</a:t>
            </a:r>
            <a:r>
              <a:rPr lang="en-US" altLang="it-IT" sz="2400" i="1" dirty="0"/>
              <a:t>. </a:t>
            </a:r>
            <a:r>
              <a:rPr lang="en-US" altLang="it-IT" sz="2400" dirty="0"/>
              <a:t>He comes to believe that</a:t>
            </a:r>
          </a:p>
          <a:p>
            <a:pPr>
              <a:spcBef>
                <a:spcPct val="0"/>
              </a:spcBef>
              <a:buFont typeface="Wingdings 2" pitchFamily="18" charset="2"/>
              <a:buNone/>
            </a:pPr>
            <a:r>
              <a:rPr lang="en-US" altLang="it-IT" sz="2400" dirty="0"/>
              <a:t>the </a:t>
            </a:r>
            <a:r>
              <a:rPr lang="en-US" altLang="it-IT" sz="2400" i="1" dirty="0"/>
              <a:t>I </a:t>
            </a:r>
            <a:r>
              <a:rPr lang="en-US" altLang="it-IT" sz="2400" i="1" dirty="0" err="1"/>
              <a:t>Ching</a:t>
            </a:r>
            <a:r>
              <a:rPr lang="en-US" altLang="it-IT" sz="2400" i="1" dirty="0"/>
              <a:t> </a:t>
            </a:r>
            <a:r>
              <a:rPr lang="en-US" altLang="it-IT" sz="2400" dirty="0"/>
              <a:t>has predicted that he will finally</a:t>
            </a:r>
          </a:p>
          <a:p>
            <a:pPr>
              <a:spcBef>
                <a:spcPct val="0"/>
              </a:spcBef>
              <a:buFont typeface="Wingdings 2" pitchFamily="18" charset="2"/>
              <a:buNone/>
            </a:pPr>
            <a:r>
              <a:rPr lang="en-US" altLang="it-IT" sz="2400" dirty="0"/>
              <a:t>write a great novel or will die in the attempt.</a:t>
            </a:r>
          </a:p>
          <a:p>
            <a:pPr>
              <a:spcBef>
                <a:spcPct val="0"/>
              </a:spcBef>
              <a:buFont typeface="Wingdings 2" pitchFamily="18" charset="2"/>
              <a:buNone/>
            </a:pPr>
            <a:r>
              <a:rPr lang="en-US" altLang="it-IT" sz="2400" dirty="0"/>
              <a:t>Gets interested in the hand-made jewelry.</a:t>
            </a:r>
          </a:p>
          <a:p>
            <a:pPr>
              <a:spcBef>
                <a:spcPct val="0"/>
              </a:spcBef>
              <a:buFont typeface="Wingdings 2" pitchFamily="18" charset="2"/>
              <a:buNone/>
            </a:pPr>
            <a:r>
              <a:rPr lang="en-US" altLang="it-IT" sz="2400" dirty="0"/>
              <a:t>Starts working on </a:t>
            </a:r>
            <a:r>
              <a:rPr lang="en-US" altLang="it-IT" sz="2400" b="1" i="1" dirty="0">
                <a:solidFill>
                  <a:srgbClr val="FF0000"/>
                </a:solidFill>
              </a:rPr>
              <a:t>The Man in the High Castle</a:t>
            </a:r>
            <a:r>
              <a:rPr lang="en-US" altLang="it-IT" sz="2400" dirty="0"/>
              <a:t>. </a:t>
            </a:r>
          </a:p>
          <a:p>
            <a:pPr>
              <a:spcBef>
                <a:spcPct val="0"/>
              </a:spcBef>
              <a:buFont typeface="Wingdings 2" pitchFamily="18" charset="2"/>
              <a:buNone/>
            </a:pPr>
            <a:r>
              <a:rPr lang="en-US" altLang="it-IT" sz="2400" dirty="0"/>
              <a:t>Used other sources like the studies on “</a:t>
            </a:r>
            <a:r>
              <a:rPr lang="en-US" altLang="it-IT" sz="2400" b="1" dirty="0">
                <a:solidFill>
                  <a:srgbClr val="FF0000"/>
                </a:solidFill>
              </a:rPr>
              <a:t>small worlds</a:t>
            </a:r>
            <a:r>
              <a:rPr lang="en-US" altLang="it-IT" sz="2400" dirty="0"/>
              <a:t>”</a:t>
            </a:r>
          </a:p>
          <a:p>
            <a:pPr>
              <a:spcBef>
                <a:spcPct val="0"/>
              </a:spcBef>
              <a:buNone/>
            </a:pPr>
            <a:r>
              <a:rPr lang="en-US" altLang="it-IT" sz="2400" dirty="0"/>
              <a:t>by </a:t>
            </a:r>
            <a:r>
              <a:rPr lang="en-US" altLang="it-IT" sz="2400" b="1" dirty="0">
                <a:solidFill>
                  <a:srgbClr val="FF0000"/>
                </a:solidFill>
              </a:rPr>
              <a:t>Stanley </a:t>
            </a:r>
            <a:r>
              <a:rPr lang="en-US" altLang="it-IT" sz="2400" b="1" dirty="0" err="1">
                <a:solidFill>
                  <a:srgbClr val="FF0000"/>
                </a:solidFill>
              </a:rPr>
              <a:t>Milgram</a:t>
            </a:r>
            <a:r>
              <a:rPr lang="en-US" altLang="it-IT" sz="2400" dirty="0">
                <a:solidFill>
                  <a:srgbClr val="FF0000"/>
                </a:solidFill>
              </a:rPr>
              <a:t> </a:t>
            </a:r>
            <a:r>
              <a:rPr lang="en-US" altLang="it-IT" sz="2400" dirty="0"/>
              <a:t>(who postulated the interconnection of every human being though </a:t>
            </a:r>
            <a:r>
              <a:rPr lang="it-IT" sz="2400" b="1" dirty="0" err="1">
                <a:solidFill>
                  <a:srgbClr val="FF0000"/>
                </a:solidFill>
              </a:rPr>
              <a:t>six</a:t>
            </a:r>
            <a:r>
              <a:rPr lang="it-IT" sz="2400" b="1" dirty="0"/>
              <a:t> </a:t>
            </a:r>
            <a:r>
              <a:rPr lang="it-IT" sz="2400" b="1" dirty="0" err="1">
                <a:solidFill>
                  <a:srgbClr val="FF0000"/>
                </a:solidFill>
              </a:rPr>
              <a:t>degrees</a:t>
            </a:r>
            <a:r>
              <a:rPr lang="it-IT" sz="2400" b="1" dirty="0">
                <a:solidFill>
                  <a:srgbClr val="FF0000"/>
                </a:solidFill>
              </a:rPr>
              <a:t> </a:t>
            </a:r>
            <a:r>
              <a:rPr lang="it-IT" sz="2400" b="1" dirty="0" err="1">
                <a:solidFill>
                  <a:srgbClr val="FF0000"/>
                </a:solidFill>
              </a:rPr>
              <a:t>of</a:t>
            </a:r>
            <a:r>
              <a:rPr lang="it-IT" sz="2400" b="1" dirty="0">
                <a:solidFill>
                  <a:srgbClr val="FF0000"/>
                </a:solidFill>
              </a:rPr>
              <a:t> </a:t>
            </a:r>
            <a:r>
              <a:rPr lang="it-IT" sz="2400" b="1" dirty="0" err="1">
                <a:solidFill>
                  <a:srgbClr val="FF0000"/>
                </a:solidFill>
              </a:rPr>
              <a:t>separation</a:t>
            </a:r>
            <a:r>
              <a:rPr lang="it-IT" sz="2400" dirty="0"/>
              <a:t>)</a:t>
            </a:r>
            <a:r>
              <a:rPr lang="en-US" altLang="it-IT" sz="2400" dirty="0"/>
              <a:t> and those by</a:t>
            </a:r>
            <a:r>
              <a:rPr lang="en-US" altLang="it-IT" sz="2400" dirty="0">
                <a:solidFill>
                  <a:srgbClr val="FF0000"/>
                </a:solidFill>
              </a:rPr>
              <a:t> </a:t>
            </a:r>
            <a:r>
              <a:rPr lang="en-US" altLang="it-IT" sz="2400" b="1" dirty="0">
                <a:solidFill>
                  <a:srgbClr val="FF0000"/>
                </a:solidFill>
              </a:rPr>
              <a:t>Solomon Asch</a:t>
            </a:r>
            <a:r>
              <a:rPr lang="en-US" altLang="it-IT" sz="2400" dirty="0">
                <a:solidFill>
                  <a:srgbClr val="FF0000"/>
                </a:solidFill>
              </a:rPr>
              <a:t> </a:t>
            </a:r>
            <a:r>
              <a:rPr lang="en-US" altLang="it-IT" sz="2400" dirty="0"/>
              <a:t>on </a:t>
            </a:r>
            <a:r>
              <a:rPr lang="en-US" altLang="it-IT" sz="2400" b="1" dirty="0">
                <a:solidFill>
                  <a:srgbClr val="FF0000"/>
                </a:solidFill>
              </a:rPr>
              <a:t>social conformism</a:t>
            </a:r>
            <a:r>
              <a:rPr lang="en-US" altLang="it-IT" sz="2400" dirty="0"/>
              <a:t>.</a:t>
            </a:r>
          </a:p>
          <a:p>
            <a:pPr>
              <a:spcBef>
                <a:spcPct val="0"/>
              </a:spcBef>
              <a:buFont typeface="Wingdings 2" pitchFamily="18" charset="2"/>
              <a:buNone/>
            </a:pPr>
            <a:r>
              <a:rPr lang="en-US" altLang="it-IT" sz="2400" dirty="0"/>
              <a:t>In 1963 </a:t>
            </a:r>
            <a:r>
              <a:rPr lang="en-US" altLang="it-IT" sz="2400" i="1" dirty="0"/>
              <a:t>The Man in the High Castle </a:t>
            </a:r>
            <a:r>
              <a:rPr lang="en-US" altLang="it-IT" sz="2400" dirty="0"/>
              <a:t>wins the Hugo Award.</a:t>
            </a:r>
          </a:p>
          <a:p>
            <a:pPr>
              <a:spcBef>
                <a:spcPct val="0"/>
              </a:spcBef>
              <a:buFont typeface="Wingdings 2" pitchFamily="18" charset="2"/>
              <a:buNone/>
            </a:pPr>
            <a:endParaRPr lang="en-US" altLang="it-IT" dirty="0"/>
          </a:p>
          <a:p>
            <a:endParaRPr lang="it-IT" altLang="it-IT" dirty="0"/>
          </a:p>
        </p:txBody>
      </p:sp>
      <p:pic>
        <p:nvPicPr>
          <p:cNvPr id="14340" name="Picture 1028" descr="C:\Documents and Settings\Steve\My Documents\My Pictures\Dick\03_02_Bettan2_155.jpg"/>
          <p:cNvPicPr>
            <a:picLocks noChangeAspect="1" noChangeArrowheads="1"/>
          </p:cNvPicPr>
          <p:nvPr/>
        </p:nvPicPr>
        <p:blipFill>
          <a:blip r:embed="rId2"/>
          <a:srcRect/>
          <a:stretch>
            <a:fillRect/>
          </a:stretch>
        </p:blipFill>
        <p:spPr bwMode="auto">
          <a:xfrm>
            <a:off x="8976049" y="2529418"/>
            <a:ext cx="2432343" cy="327409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78498" y="1355240"/>
            <a:ext cx="7184571" cy="792162"/>
          </a:xfrm>
        </p:spPr>
        <p:txBody>
          <a:bodyPr/>
          <a:lstStyle/>
          <a:p>
            <a:r>
              <a:rPr lang="en-US" altLang="it-IT" b="1" i="1" dirty="0"/>
              <a:t>Martian Time-Slip </a:t>
            </a:r>
            <a:r>
              <a:rPr lang="en-US" altLang="it-IT" b="1" dirty="0"/>
              <a:t>(1964)</a:t>
            </a:r>
            <a:endParaRPr lang="en-US" altLang="it-IT" b="1" i="1" dirty="0"/>
          </a:p>
        </p:txBody>
      </p:sp>
      <p:sp>
        <p:nvSpPr>
          <p:cNvPr id="15363" name="Rectangle 3"/>
          <p:cNvSpPr>
            <a:spLocks noGrp="1" noChangeArrowheads="1"/>
          </p:cNvSpPr>
          <p:nvPr>
            <p:ph type="body" idx="1"/>
          </p:nvPr>
        </p:nvSpPr>
        <p:spPr>
          <a:xfrm>
            <a:off x="578498" y="2360644"/>
            <a:ext cx="5766318" cy="4163981"/>
          </a:xfrm>
        </p:spPr>
        <p:txBody>
          <a:bodyPr/>
          <a:lstStyle/>
          <a:p>
            <a:pPr>
              <a:lnSpc>
                <a:spcPct val="90000"/>
              </a:lnSpc>
            </a:pPr>
            <a:endParaRPr lang="en-US" altLang="it-IT" sz="2800" b="1" i="1" dirty="0"/>
          </a:p>
          <a:p>
            <a:pPr>
              <a:lnSpc>
                <a:spcPct val="90000"/>
              </a:lnSpc>
              <a:buNone/>
            </a:pPr>
            <a:endParaRPr lang="en-US" altLang="it-IT" sz="2800" b="1" i="1" dirty="0"/>
          </a:p>
          <a:p>
            <a:pPr>
              <a:lnSpc>
                <a:spcPct val="90000"/>
              </a:lnSpc>
            </a:pPr>
            <a:r>
              <a:rPr lang="en-US" altLang="it-IT" sz="2800" b="1" i="1" dirty="0">
                <a:solidFill>
                  <a:srgbClr val="FF0000"/>
                </a:solidFill>
              </a:rPr>
              <a:t>Martian Time-Slip </a:t>
            </a:r>
            <a:r>
              <a:rPr lang="en-US" altLang="it-IT" sz="2800" dirty="0"/>
              <a:t>= the world as it is seen  by an autistic child.</a:t>
            </a:r>
          </a:p>
          <a:p>
            <a:pPr>
              <a:lnSpc>
                <a:spcPct val="90000"/>
              </a:lnSpc>
            </a:pPr>
            <a:r>
              <a:rPr lang="en-US" altLang="it-IT" sz="2800" dirty="0"/>
              <a:t>Gets interested in </a:t>
            </a:r>
            <a:r>
              <a:rPr lang="en-US" altLang="it-IT" sz="2800" b="1" dirty="0">
                <a:solidFill>
                  <a:srgbClr val="FF0000"/>
                </a:solidFill>
              </a:rPr>
              <a:t>St. Paul</a:t>
            </a:r>
            <a:r>
              <a:rPr lang="en-US" altLang="it-IT" sz="2800" dirty="0">
                <a:solidFill>
                  <a:srgbClr val="FF0000"/>
                </a:solidFill>
              </a:rPr>
              <a:t>’s</a:t>
            </a:r>
            <a:r>
              <a:rPr lang="en-US" altLang="it-IT" sz="2800" i="1" dirty="0">
                <a:solidFill>
                  <a:srgbClr val="FF0000"/>
                </a:solidFill>
              </a:rPr>
              <a:t> </a:t>
            </a:r>
            <a:r>
              <a:rPr lang="en-US" altLang="it-IT" sz="2800" b="1" i="1" dirty="0">
                <a:solidFill>
                  <a:srgbClr val="FF0000"/>
                </a:solidFill>
              </a:rPr>
              <a:t>Letters</a:t>
            </a:r>
            <a:r>
              <a:rPr lang="en-US" altLang="it-IT" sz="2800" dirty="0"/>
              <a:t>.</a:t>
            </a:r>
          </a:p>
          <a:p>
            <a:pPr>
              <a:lnSpc>
                <a:spcPct val="90000"/>
              </a:lnSpc>
            </a:pPr>
            <a:r>
              <a:rPr lang="en-US" altLang="it-IT" sz="2800" dirty="0"/>
              <a:t>After the vision of a gigantic robot face in the world, converts to </a:t>
            </a:r>
            <a:r>
              <a:rPr lang="en-US" altLang="it-IT" sz="2800" dirty="0" err="1"/>
              <a:t>Episcopalianism</a:t>
            </a:r>
            <a:r>
              <a:rPr lang="en-US" altLang="it-IT" sz="2800" dirty="0"/>
              <a:t>.</a:t>
            </a:r>
          </a:p>
        </p:txBody>
      </p:sp>
      <p:pic>
        <p:nvPicPr>
          <p:cNvPr id="15364" name="Picture 4" descr="C:\Documents and Settings\Steve\My Documents\My Pictures\Dick\martian.jpg"/>
          <p:cNvPicPr>
            <a:picLocks noChangeAspect="1" noChangeArrowheads="1"/>
          </p:cNvPicPr>
          <p:nvPr/>
        </p:nvPicPr>
        <p:blipFill>
          <a:blip r:embed="rId2"/>
          <a:srcRect/>
          <a:stretch>
            <a:fillRect/>
          </a:stretch>
        </p:blipFill>
        <p:spPr bwMode="auto">
          <a:xfrm>
            <a:off x="8200054" y="1502229"/>
            <a:ext cx="3236913" cy="49530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309396" y="746450"/>
            <a:ext cx="8229600" cy="1196975"/>
          </a:xfrm>
        </p:spPr>
        <p:txBody>
          <a:bodyPr/>
          <a:lstStyle/>
          <a:p>
            <a:r>
              <a:rPr lang="en-US" altLang="it-IT" sz="3600" b="1" i="1" dirty="0"/>
              <a:t>The Three Stigmata of Palmer Eldritch </a:t>
            </a:r>
            <a:r>
              <a:rPr lang="en-US" altLang="it-IT" sz="3600" b="1" dirty="0"/>
              <a:t>(1965)</a:t>
            </a:r>
          </a:p>
        </p:txBody>
      </p:sp>
      <p:sp>
        <p:nvSpPr>
          <p:cNvPr id="16387" name="Rectangle 3"/>
          <p:cNvSpPr>
            <a:spLocks noGrp="1" noChangeArrowheads="1"/>
          </p:cNvSpPr>
          <p:nvPr>
            <p:ph type="body" idx="1"/>
          </p:nvPr>
        </p:nvSpPr>
        <p:spPr>
          <a:xfrm>
            <a:off x="447869" y="2207415"/>
            <a:ext cx="6124355" cy="4263221"/>
          </a:xfrm>
        </p:spPr>
        <p:txBody>
          <a:bodyPr/>
          <a:lstStyle/>
          <a:p>
            <a:pPr>
              <a:lnSpc>
                <a:spcPct val="90000"/>
              </a:lnSpc>
              <a:buFont typeface="Wingdings 2" pitchFamily="18" charset="2"/>
              <a:buNone/>
            </a:pPr>
            <a:endParaRPr lang="en-US" altLang="it-IT" dirty="0"/>
          </a:p>
          <a:p>
            <a:pPr>
              <a:lnSpc>
                <a:spcPct val="90000"/>
              </a:lnSpc>
              <a:buFont typeface="Wingdings 2" pitchFamily="18" charset="2"/>
              <a:buNone/>
            </a:pPr>
            <a:r>
              <a:rPr lang="en-US" altLang="it-IT" dirty="0"/>
              <a:t>Mix of PKDs passion for Lovecraft and </a:t>
            </a:r>
            <a:r>
              <a:rPr lang="en-US" altLang="it-IT" dirty="0" err="1"/>
              <a:t>psychoanalisis</a:t>
            </a:r>
            <a:r>
              <a:rPr lang="en-US" altLang="it-IT" dirty="0"/>
              <a:t>. “</a:t>
            </a:r>
            <a:r>
              <a:rPr lang="en-US" altLang="it-IT" b="1" dirty="0">
                <a:solidFill>
                  <a:srgbClr val="FF0000"/>
                </a:solidFill>
              </a:rPr>
              <a:t>Eldritch</a:t>
            </a:r>
            <a:r>
              <a:rPr lang="en-US" altLang="it-IT" dirty="0"/>
              <a:t>” is Freud’s </a:t>
            </a:r>
            <a:r>
              <a:rPr lang="en-US" altLang="it-IT" i="1" dirty="0" err="1"/>
              <a:t>Unheimlich</a:t>
            </a:r>
            <a:r>
              <a:rPr lang="en-US" altLang="it-IT" i="1" dirty="0"/>
              <a:t> </a:t>
            </a:r>
            <a:r>
              <a:rPr lang="en-US" altLang="it-IT" dirty="0"/>
              <a:t>with the addition of a good dose of panic. The novel deals with “artificial paradises” and the commercialization of the illusions that we use to survive to reality.</a:t>
            </a:r>
          </a:p>
        </p:txBody>
      </p:sp>
      <p:pic>
        <p:nvPicPr>
          <p:cNvPr id="16388" name="Picture 4" descr="C:\Documents and Settings\Steve\My Documents\My Pictures\Dick\03_02_Bettan5_155.jpg"/>
          <p:cNvPicPr>
            <a:picLocks noChangeAspect="1" noChangeArrowheads="1"/>
          </p:cNvPicPr>
          <p:nvPr/>
        </p:nvPicPr>
        <p:blipFill>
          <a:blip r:embed="rId2"/>
          <a:srcRect/>
          <a:stretch>
            <a:fillRect/>
          </a:stretch>
        </p:blipFill>
        <p:spPr bwMode="auto">
          <a:xfrm>
            <a:off x="7621853" y="2207414"/>
            <a:ext cx="2857520" cy="4263221"/>
          </a:xfrm>
          <a:prstGeom prst="rect">
            <a:avLst/>
          </a:prstGeom>
          <a:noFill/>
          <a:ln w="9525">
            <a:noFill/>
            <a:miter lim="800000"/>
            <a:headEnd/>
            <a:tailEnd/>
          </a:ln>
        </p:spPr>
      </p:pic>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94</TotalTime>
  <Words>3929</Words>
  <Application>Microsoft Office PowerPoint</Application>
  <PresentationFormat>Widescreen</PresentationFormat>
  <Paragraphs>115</Paragraphs>
  <Slides>29</Slides>
  <Notes>2</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29</vt:i4>
      </vt:variant>
    </vt:vector>
  </HeadingPairs>
  <TitlesOfParts>
    <vt:vector size="36" baseType="lpstr">
      <vt:lpstr>Arial</vt:lpstr>
      <vt:lpstr>Calibri</vt:lpstr>
      <vt:lpstr>Calibri Light</vt:lpstr>
      <vt:lpstr>Constantia</vt:lpstr>
      <vt:lpstr>Wingdings 2</vt:lpstr>
      <vt:lpstr>Tema di Office</vt:lpstr>
      <vt:lpstr>Equinozio</vt:lpstr>
      <vt:lpstr>PHILIP K. DICK AND  THE MAN IN THE HIGH CASTLE</vt:lpstr>
      <vt:lpstr>Philip K. Dick</vt:lpstr>
      <vt:lpstr>Psychology and psychotropy</vt:lpstr>
      <vt:lpstr>The early career</vt:lpstr>
      <vt:lpstr>Eye in the Sky (1957)</vt:lpstr>
      <vt:lpstr>Time Out of Joint (1958)</vt:lpstr>
      <vt:lpstr>The I Ching and The Man in the High Castle</vt:lpstr>
      <vt:lpstr>Martian Time-Slip (1964)</vt:lpstr>
      <vt:lpstr>The Three Stigmata of Palmer Eldritch (1965)</vt:lpstr>
      <vt:lpstr>Do Androids Dream of Electric Sheep? (1968)</vt:lpstr>
      <vt:lpstr>Ubik (1969)</vt:lpstr>
      <vt:lpstr>Strange visions</vt:lpstr>
      <vt:lpstr>VALIS</vt:lpstr>
      <vt:lpstr>Heritage</vt:lpstr>
      <vt:lpstr>The dystopian world of The Man in the High Castle</vt:lpstr>
      <vt:lpstr>A plot of plots</vt:lpstr>
      <vt:lpstr>The “High Castle”</vt:lpstr>
      <vt:lpstr>The Grasshopper Lies Heavy</vt:lpstr>
      <vt:lpstr>The I Ching</vt:lpstr>
      <vt:lpstr>Authentic vs. fake</vt:lpstr>
      <vt:lpstr>Other worlds</vt:lpstr>
      <vt:lpstr>Destiny and choice</vt:lpstr>
      <vt:lpstr>Multiple historiographies</vt:lpstr>
      <vt:lpstr>Three textual realities</vt:lpstr>
      <vt:lpstr>Hawthorne and Dick</vt:lpstr>
      <vt:lpstr>Multiplicity of interpretations</vt:lpstr>
      <vt:lpstr>Apocalyptic revelations</vt:lpstr>
      <vt:lpstr>The I Ching and The Grasshopper Lies Heavy</vt:lpstr>
      <vt:lpstr>The sequel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PHILIP K. DICK, THE MAN IN THE HIGH CASTLE</dc:title>
  <dc:creator>valerio.deangelis@unimc.it</dc:creator>
  <cp:lastModifiedBy>silvana.colella@unimc.it</cp:lastModifiedBy>
  <cp:revision>15</cp:revision>
  <dcterms:created xsi:type="dcterms:W3CDTF">2023-10-22T22:10:27Z</dcterms:created>
  <dcterms:modified xsi:type="dcterms:W3CDTF">2023-10-24T14:18:44Z</dcterms:modified>
</cp:coreProperties>
</file>