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60" r:id="rId4"/>
    <p:sldId id="261" r:id="rId5"/>
    <p:sldId id="267" r:id="rId6"/>
    <p:sldId id="262" r:id="rId7"/>
    <p:sldId id="268" r:id="rId8"/>
    <p:sldId id="269" r:id="rId9"/>
    <p:sldId id="271" r:id="rId10"/>
    <p:sldId id="272" r:id="rId11"/>
    <p:sldId id="273" r:id="rId12"/>
    <p:sldId id="274" r:id="rId13"/>
    <p:sldId id="275" r:id="rId14"/>
    <p:sldId id="282"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p:cViewPr varScale="1">
        <p:scale>
          <a:sx n="66" d="100"/>
          <a:sy n="66" d="100"/>
        </p:scale>
        <p:origin x="128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C1662A-6847-40A4-A43B-62FD48F9A9E6}" type="datetimeFigureOut">
              <a:rPr lang="it-IT" smtClean="0"/>
              <a:pPr/>
              <a:t>07/11/2023</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2FA86-7A60-410A-A05D-8CFA322746F7}" type="slidenum">
              <a:rPr lang="en-US" smtClean="0"/>
              <a:pPr/>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1E1E1E"/>
            </a:gs>
            <a:gs pos="30000">
              <a:srgbClr val="262626"/>
            </a:gs>
            <a:gs pos="100000">
              <a:srgbClr val="7B7B7B"/>
            </a:gs>
          </a:gsLst>
          <a:lin ang="12960000"/>
        </a:gradFill>
        <a:effectLst/>
      </p:bgPr>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5"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p:cNvSpPr>
            <a:spLocks noGrp="1"/>
          </p:cNvSpPr>
          <p:nvPr>
            <p:ph type="dt" sz="half" idx="10"/>
          </p:nvPr>
        </p:nvSpPr>
        <p:spPr/>
        <p:txBody>
          <a:bodyPr/>
          <a:lstStyle>
            <a:lvl1pPr>
              <a:defRPr/>
            </a:lvl1pPr>
          </a:lstStyle>
          <a:p>
            <a:pPr>
              <a:defRPr/>
            </a:pPr>
            <a:fld id="{23D0F5AF-232B-40FD-A389-A10CAF890EE7}" type="datetimeFigureOut">
              <a:rPr lang="en-US"/>
              <a:pPr>
                <a:defRPr/>
              </a:pPr>
              <a:t>11/7/2023</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smtClean="0"/>
            </a:lvl1pPr>
          </a:lstStyle>
          <a:p>
            <a:pPr>
              <a:defRPr/>
            </a:pPr>
            <a:fld id="{AC1E7867-DE46-4085-B2FF-7117FC97327B}" type="slidenum">
              <a:rPr lang="en-US" altLang="it-IT"/>
              <a:pPr>
                <a:defRPr/>
              </a:pPr>
              <a:t>‹N›</a:t>
            </a:fld>
            <a:endParaRPr lang="en-US" altLang="it-IT"/>
          </a:p>
        </p:txBody>
      </p:sp>
    </p:spTree>
  </p:cSld>
  <p:clrMapOvr>
    <a:overrideClrMapping bg1="dk1" tx1="lt1" bg2="dk2" tx2="lt2" accent1="accent1" accent2="accent2" accent3="accent3" accent4="accent4" accent5="accent5" accent6="accent6" hlink="hlink" folHlink="folHlink"/>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2F429D4-7276-4A03-99B9-10DDB7DD789D}" type="datetimeFigureOut">
              <a:rPr lang="en-US"/>
              <a:pPr>
                <a:defRPr/>
              </a:pPr>
              <a:t>11/7/2023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806A71E-0A90-4C05-A987-86A07F393DDA}" type="slidenum">
              <a:rPr lang="en-US" altLang="it-IT"/>
              <a:pPr>
                <a:defRPr/>
              </a:pPr>
              <a:t>‹N›</a:t>
            </a:fld>
            <a:endParaRPr lang="en-US" altLang="it-IT"/>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53CA1A5-D06F-4166-B639-02CE18984554}" type="datetimeFigureOut">
              <a:rPr lang="en-US"/>
              <a:pPr>
                <a:defRPr/>
              </a:pPr>
              <a:t>11/7/2023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C7AC740-0B97-4CB9-8CBD-09C05061977D}" type="slidenum">
              <a:rPr lang="en-US" altLang="it-IT"/>
              <a:pPr>
                <a:defRPr/>
              </a:pPr>
              <a:t>‹N›</a:t>
            </a:fld>
            <a:endParaRPr lang="en-US" altLang="it-IT"/>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6069F80-733C-48A5-8DBB-43AAFA1AC1FD}" type="datetimeFigureOut">
              <a:rPr lang="en-US"/>
              <a:pPr>
                <a:defRPr/>
              </a:pPr>
              <a:t>11/7/2023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670A696-202E-46E4-A9A0-66331A942AAC}" type="slidenum">
              <a:rPr lang="en-US" altLang="it-IT"/>
              <a:pPr>
                <a:defRPr/>
              </a:pPr>
              <a:t>‹N›</a:t>
            </a:fld>
            <a:endParaRPr lang="en-US" altLang="it-IT"/>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rotWithShape="1">
          <a:gsLst>
            <a:gs pos="0">
              <a:srgbClr val="1E1E1E"/>
            </a:gs>
            <a:gs pos="30000">
              <a:srgbClr val="262626"/>
            </a:gs>
            <a:gs pos="100000">
              <a:srgbClr val="7B7B7B"/>
            </a:gs>
          </a:gsLst>
          <a:lin ang="12960000"/>
        </a:gradFill>
        <a:effectLst/>
      </p:bgPr>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5"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37F9B2CB-49E5-44D8-9BDF-5E9AB1006C34}" type="datetimeFigureOut">
              <a:rPr lang="en-US"/>
              <a:pPr>
                <a:defRPr/>
              </a:pPr>
              <a:t>11/7/2023</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smtClean="0"/>
            </a:lvl1pPr>
          </a:lstStyle>
          <a:p>
            <a:pPr>
              <a:defRPr/>
            </a:pPr>
            <a:fld id="{6836AA79-9366-408F-9E36-DC824C5BAC5E}" type="slidenum">
              <a:rPr lang="en-US" altLang="it-IT"/>
              <a:pPr>
                <a:defRPr/>
              </a:pPr>
              <a:t>‹N›</a:t>
            </a:fld>
            <a:endParaRPr lang="en-US" altLang="it-IT"/>
          </a:p>
        </p:txBody>
      </p:sp>
    </p:spTree>
  </p:cSld>
  <p:clrMapOvr>
    <a:overrideClrMapping bg1="dk1" tx1="lt1" bg2="dk2" tx2="lt2" accent1="accent1" accent2="accent2" accent3="accent3" accent4="accent4" accent5="accent5" accent6="accent6" hlink="hlink" folHlink="folHlink"/>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CEA8F355-4615-49EF-849B-C9BFA7A5EF57}" type="datetimeFigureOut">
              <a:rPr lang="en-US"/>
              <a:pPr>
                <a:defRPr/>
              </a:pPr>
              <a:t>11/7/2023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B29F7337-8EBB-487E-9740-0BE04CF5FEF1}" type="slidenum">
              <a:rPr lang="en-US" altLang="it-IT"/>
              <a:pPr>
                <a:defRPr/>
              </a:pPr>
              <a:t>‹N›</a:t>
            </a:fld>
            <a:endParaRPr lang="en-US" altLang="it-IT"/>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FE89241B-1A6C-4229-9C00-3E727A6A7030}" type="datetimeFigureOut">
              <a:rPr lang="en-US"/>
              <a:pPr>
                <a:defRPr/>
              </a:pPr>
              <a:t>11/7/2023</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FF79510E-8ED4-41F5-80EF-12893D967CEF}" type="slidenum">
              <a:rPr lang="en-US" altLang="it-IT"/>
              <a:pPr>
                <a:defRPr/>
              </a:pPr>
              <a:t>‹N›</a:t>
            </a:fld>
            <a:endParaRPr lang="en-US" altLang="it-IT"/>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5BB95BA4-679D-4901-B77C-2692A8F78D36}" type="datetimeFigureOut">
              <a:rPr lang="en-US"/>
              <a:pPr>
                <a:defRPr/>
              </a:pPr>
              <a:t>11/7/2023</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5ED7E486-EEA0-4C37-BC66-2BDBB7D5590C}" type="slidenum">
              <a:rPr lang="en-US" altLang="it-IT"/>
              <a:pPr>
                <a:defRPr/>
              </a:pPr>
              <a:t>‹N›</a:t>
            </a:fld>
            <a:endParaRPr lang="en-US" altLang="it-IT"/>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7803F12-06D5-45E7-A962-5B69A633DC8A}" type="datetimeFigureOut">
              <a:rPr lang="en-US"/>
              <a:pPr>
                <a:defRPr/>
              </a:pPr>
              <a:t>11/7/2023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8A670E2-D2BD-452F-A002-10E8C0665252}" type="slidenum">
              <a:rPr lang="en-US" altLang="it-IT"/>
              <a:pPr>
                <a:defRPr/>
              </a:pPr>
              <a:t>‹N›</a:t>
            </a:fld>
            <a:endParaRPr lang="en-US" altLang="it-IT"/>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94E5EEFC-0676-4460-B6B5-A12D29CCE52A}" type="datetimeFigureOut">
              <a:rPr lang="en-US"/>
              <a:pPr>
                <a:defRPr/>
              </a:pPr>
              <a:t>11/7/2023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smtClean="0"/>
            </a:lvl1pPr>
          </a:lstStyle>
          <a:p>
            <a:pPr>
              <a:defRPr/>
            </a:pPr>
            <a:fld id="{5DECBE09-D061-4134-ADA6-79ED551DB794}" type="slidenum">
              <a:rPr lang="en-US" altLang="it-IT"/>
              <a:pPr>
                <a:defRPr/>
              </a:pPr>
              <a:t>‹N›</a:t>
            </a:fld>
            <a:endParaRPr lang="en-US" altLang="it-IT"/>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89D9C22A-5F32-43CD-8754-B70B37385BDB}" type="datetimeFigureOut">
              <a:rPr lang="en-US"/>
              <a:pPr>
                <a:defRPr/>
              </a:pPr>
              <a:t>11/7/2023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B347F0B0-BE6D-475A-8C40-0D6EDEEC0047}" type="slidenum">
              <a:rPr lang="en-US" altLang="it-IT"/>
              <a:pPr>
                <a:defRPr/>
              </a:pPr>
              <a:t>‹N›</a:t>
            </a:fld>
            <a:endParaRPr lang="en-US" altLang="it-IT"/>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altLang="it-IT"/>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it-IT"/>
              <a:t>Click to edit Master text styles</a:t>
            </a:r>
          </a:p>
          <a:p>
            <a:pPr lvl="1"/>
            <a:r>
              <a:rPr lang="en-US" altLang="it-IT"/>
              <a:t>Second level</a:t>
            </a:r>
          </a:p>
          <a:p>
            <a:pPr lvl="2"/>
            <a:r>
              <a:rPr lang="en-US" altLang="it-IT"/>
              <a:t>Third level</a:t>
            </a:r>
          </a:p>
          <a:p>
            <a:pPr lvl="3"/>
            <a:r>
              <a:rPr lang="en-US" altLang="it-IT"/>
              <a:t>Fourth level</a:t>
            </a:r>
          </a:p>
          <a:p>
            <a:pPr lvl="4"/>
            <a:r>
              <a:rPr lang="en-US" altLang="it-IT"/>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5085F542-B0FF-4192-8E9F-026E475190DB}" type="datetimeFigureOut">
              <a:rPr lang="en-US"/>
              <a:pPr>
                <a:defRPr/>
              </a:pPr>
              <a:t>11/7/2023</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000" smtClean="0">
                <a:solidFill>
                  <a:srgbClr val="A7A399"/>
                </a:solidFill>
              </a:defRPr>
            </a:lvl1pPr>
          </a:lstStyle>
          <a:p>
            <a:pPr>
              <a:defRPr/>
            </a:pPr>
            <a:fld id="{C5D560B0-1510-4C67-9358-00F09A3CA153}" type="slidenum">
              <a:rPr lang="en-US" altLang="it-IT"/>
              <a:pPr>
                <a:defRPr/>
              </a:pPr>
              <a:t>‹N›</a:t>
            </a:fld>
            <a:endParaRPr lang="en-US" altLang="it-IT"/>
          </a:p>
        </p:txBody>
      </p:sp>
    </p:spTree>
  </p:cSld>
  <p:clrMap bg1="dk1" tx1="lt1" bg2="dk2" tx2="lt2" accent1="accent1" accent2="accent2" accent3="accent3" accent4="accent4" accent5="accent5" accent6="accent6" hlink="hlink" folHlink="folHlink"/>
  <p:sldLayoutIdLst>
    <p:sldLayoutId id="2147483747" r:id="rId1"/>
    <p:sldLayoutId id="2147483741" r:id="rId2"/>
    <p:sldLayoutId id="2147483748" r:id="rId3"/>
    <p:sldLayoutId id="2147483742" r:id="rId4"/>
    <p:sldLayoutId id="2147483749" r:id="rId5"/>
    <p:sldLayoutId id="2147483743" r:id="rId6"/>
    <p:sldLayoutId id="2147483744" r:id="rId7"/>
    <p:sldLayoutId id="2147483750" r:id="rId8"/>
    <p:sldLayoutId id="2147483751" r:id="rId9"/>
    <p:sldLayoutId id="2147483745" r:id="rId10"/>
    <p:sldLayoutId id="2147483746" r:id="rId11"/>
  </p:sldLayoutIdLst>
  <p:transition spd="med">
    <p:random/>
  </p:transition>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1B587C"/>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4E8542"/>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609601"/>
            <a:ext cx="8991600" cy="156966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fontAlgn="auto" hangingPunct="1">
              <a:spcBef>
                <a:spcPts val="0"/>
              </a:spcBef>
              <a:spcAft>
                <a:spcPts val="0"/>
              </a:spcAft>
              <a:defRPr/>
            </a:pPr>
            <a:r>
              <a:rPr lang="en-US" sz="4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Margaret Atwood and</a:t>
            </a:r>
            <a:endParaRPr lang="en-US" sz="4800" b="1" dirty="0">
              <a:ln w="11430"/>
              <a:solidFill>
                <a:srgbClr val="FF0000"/>
              </a:solidFill>
              <a:effectLst>
                <a:outerShdw blurRad="50800" dist="39000" dir="5460000" algn="tl">
                  <a:srgbClr val="000000">
                    <a:alpha val="38000"/>
                  </a:srgbClr>
                </a:outerShdw>
              </a:effectLst>
              <a:latin typeface="+mn-lt"/>
              <a:cs typeface="+mn-cs"/>
            </a:endParaRPr>
          </a:p>
          <a:p>
            <a:pPr algn="ctr" eaLnBrk="1" fontAlgn="auto" hangingPunct="1">
              <a:spcBef>
                <a:spcPts val="0"/>
              </a:spcBef>
              <a:spcAft>
                <a:spcPts val="0"/>
              </a:spcAft>
              <a:defRPr/>
            </a:pPr>
            <a:r>
              <a:rPr lang="en-US" sz="4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The Handmaid’s Tale</a:t>
            </a:r>
          </a:p>
        </p:txBody>
      </p:sp>
      <p:pic>
        <p:nvPicPr>
          <p:cNvPr id="7171" name="Picture 2" descr="C:\Users\Utente\Downloads\index.jpg"/>
          <p:cNvPicPr>
            <a:picLocks noChangeAspect="1" noChangeArrowheads="1"/>
          </p:cNvPicPr>
          <p:nvPr/>
        </p:nvPicPr>
        <p:blipFill>
          <a:blip r:embed="rId2"/>
          <a:srcRect/>
          <a:stretch>
            <a:fillRect/>
          </a:stretch>
        </p:blipFill>
        <p:spPr bwMode="auto">
          <a:xfrm>
            <a:off x="1371600" y="2667000"/>
            <a:ext cx="6480175" cy="3179763"/>
          </a:xfrm>
          <a:prstGeom prst="rect">
            <a:avLst/>
          </a:prstGeom>
          <a:noFill/>
          <a:ln w="9525">
            <a:noFill/>
            <a:miter lim="800000"/>
            <a:headEnd/>
            <a:tailEnd/>
          </a:ln>
        </p:spPr>
      </p:pic>
    </p:spTree>
  </p:cSld>
  <p:clrMapOvr>
    <a:masterClrMapping/>
  </p:clrMapOvr>
  <p:transition spd="slow">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792162"/>
          </a:xfrm>
        </p:spPr>
        <p:txBody>
          <a:bodyPr>
            <a:normAutofit fontScale="90000"/>
          </a:bodyPr>
          <a:lstStyle/>
          <a:p>
            <a:pPr algn="ctr" eaLnBrk="1" fontAlgn="auto" hangingPunct="1">
              <a:spcAft>
                <a:spcPts val="0"/>
              </a:spcAft>
              <a:defRPr/>
            </a:pP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The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spaces</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of</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the text</a:t>
            </a:r>
            <a:endParaRPr lang="it-IT" b="1" dirty="0"/>
          </a:p>
        </p:txBody>
      </p:sp>
      <p:sp>
        <p:nvSpPr>
          <p:cNvPr id="16387" name="Segnaposto contenuto 2"/>
          <p:cNvSpPr>
            <a:spLocks noGrp="1"/>
          </p:cNvSpPr>
          <p:nvPr>
            <p:ph idx="1"/>
          </p:nvPr>
        </p:nvSpPr>
        <p:spPr>
          <a:xfrm>
            <a:off x="457200" y="1143000"/>
            <a:ext cx="7467600" cy="5181600"/>
          </a:xfrm>
        </p:spPr>
        <p:txBody>
          <a:bodyPr/>
          <a:lstStyle/>
          <a:p>
            <a:pPr eaLnBrk="1" hangingPunct="1">
              <a:buFont typeface="Arial" charset="0"/>
              <a:buChar char="◙"/>
            </a:pPr>
            <a:r>
              <a:rPr lang="en-US" altLang="it-IT" sz="2000" b="1" dirty="0">
                <a:solidFill>
                  <a:srgbClr val="FF0000"/>
                </a:solidFill>
              </a:rPr>
              <a:t>Space-IN</a:t>
            </a:r>
            <a:r>
              <a:rPr lang="en-US" altLang="it-IT" sz="2000" dirty="0"/>
              <a:t>: </a:t>
            </a:r>
            <a:r>
              <a:rPr lang="en-US" altLang="it-IT" sz="2000" b="1" dirty="0">
                <a:solidFill>
                  <a:srgbClr val="FF0000"/>
                </a:solidFill>
              </a:rPr>
              <a:t>Gilead</a:t>
            </a:r>
          </a:p>
          <a:p>
            <a:pPr lvl="1" eaLnBrk="1" hangingPunct="1">
              <a:buFont typeface="Arial" charset="0"/>
              <a:buChar char="◙"/>
            </a:pPr>
            <a:r>
              <a:rPr lang="en-US" altLang="it-IT" sz="2000" b="1" dirty="0">
                <a:solidFill>
                  <a:srgbClr val="FF0000"/>
                </a:solidFill>
              </a:rPr>
              <a:t>Sub-space-IN</a:t>
            </a:r>
            <a:r>
              <a:rPr lang="en-US" altLang="it-IT" sz="2000" dirty="0"/>
              <a:t>: </a:t>
            </a:r>
            <a:r>
              <a:rPr lang="en-US" altLang="it-IT" sz="2000" b="1" dirty="0">
                <a:solidFill>
                  <a:srgbClr val="FF0000"/>
                </a:solidFill>
              </a:rPr>
              <a:t>day</a:t>
            </a:r>
            <a:r>
              <a:rPr lang="en-US" altLang="it-IT" sz="2000" dirty="0"/>
              <a:t> (space of the </a:t>
            </a:r>
            <a:r>
              <a:rPr lang="en-US" altLang="it-IT" sz="2000" b="1" dirty="0">
                <a:solidFill>
                  <a:srgbClr val="FF0000"/>
                </a:solidFill>
              </a:rPr>
              <a:t>Ego</a:t>
            </a:r>
            <a:r>
              <a:rPr lang="en-US" altLang="it-IT" sz="2000" dirty="0"/>
              <a:t> and the </a:t>
            </a:r>
            <a:r>
              <a:rPr lang="en-US" altLang="it-IT" sz="2000" b="1" dirty="0">
                <a:solidFill>
                  <a:srgbClr val="FF0000"/>
                </a:solidFill>
              </a:rPr>
              <a:t>Super-Ego</a:t>
            </a:r>
            <a:r>
              <a:rPr lang="en-US" altLang="it-IT" sz="2000" dirty="0"/>
              <a:t>, of social control and oppression, which becomes more and more “alien”) vs. </a:t>
            </a:r>
            <a:r>
              <a:rPr lang="en-US" altLang="it-IT" sz="2000" b="1" dirty="0">
                <a:solidFill>
                  <a:srgbClr val="FF0000"/>
                </a:solidFill>
              </a:rPr>
              <a:t>sub-space-ES</a:t>
            </a:r>
            <a:r>
              <a:rPr lang="en-US" altLang="it-IT" sz="2000" dirty="0"/>
              <a:t>: </a:t>
            </a:r>
            <a:r>
              <a:rPr lang="en-US" altLang="it-IT" sz="2000" b="1" dirty="0">
                <a:solidFill>
                  <a:srgbClr val="FF0000"/>
                </a:solidFill>
              </a:rPr>
              <a:t>night</a:t>
            </a:r>
            <a:r>
              <a:rPr lang="en-US" altLang="it-IT" sz="2000" dirty="0"/>
              <a:t> (space of the unconscious, of the </a:t>
            </a:r>
            <a:r>
              <a:rPr lang="en-US" altLang="it-IT" sz="2000" b="1" dirty="0">
                <a:solidFill>
                  <a:srgbClr val="FF0000"/>
                </a:solidFill>
              </a:rPr>
              <a:t>Es</a:t>
            </a:r>
            <a:r>
              <a:rPr lang="en-US" altLang="it-IT" sz="2000" dirty="0"/>
              <a:t>, of a “limited” freedom, which gradually becomes the space of the inner self, and therefore a space-IN)</a:t>
            </a:r>
          </a:p>
          <a:p>
            <a:pPr eaLnBrk="1" hangingPunct="1">
              <a:buFont typeface="Arial" charset="0"/>
              <a:buChar char="◙"/>
            </a:pPr>
            <a:r>
              <a:rPr lang="en-US" altLang="it-IT" sz="2000" b="1" dirty="0">
                <a:solidFill>
                  <a:srgbClr val="FF0000"/>
                </a:solidFill>
              </a:rPr>
              <a:t>Space-ES</a:t>
            </a:r>
            <a:r>
              <a:rPr lang="en-US" altLang="it-IT" sz="2000" dirty="0"/>
              <a:t>: the </a:t>
            </a:r>
            <a:r>
              <a:rPr lang="en-US" altLang="it-IT" sz="2000" b="1" dirty="0">
                <a:solidFill>
                  <a:srgbClr val="FF0000"/>
                </a:solidFill>
              </a:rPr>
              <a:t>waste lands</a:t>
            </a:r>
            <a:r>
              <a:rPr lang="en-US" altLang="it-IT" sz="2000" dirty="0"/>
              <a:t>, but also the space of </a:t>
            </a:r>
            <a:r>
              <a:rPr lang="en-US" altLang="it-IT" sz="2000" dirty="0" err="1"/>
              <a:t>Offred’s</a:t>
            </a:r>
            <a:r>
              <a:rPr lang="en-US" altLang="it-IT" sz="2000" dirty="0"/>
              <a:t> flight, possibly the space of the future</a:t>
            </a:r>
          </a:p>
          <a:p>
            <a:pPr eaLnBrk="1" hangingPunct="1">
              <a:buFont typeface="Arial" charset="0"/>
              <a:buChar char="◙"/>
            </a:pPr>
            <a:r>
              <a:rPr lang="en-US" altLang="it-IT" sz="2000" b="1" dirty="0">
                <a:solidFill>
                  <a:srgbClr val="FF0000"/>
                </a:solidFill>
              </a:rPr>
              <a:t>Frontier</a:t>
            </a:r>
            <a:r>
              <a:rPr lang="en-US" altLang="it-IT" sz="2000" dirty="0"/>
              <a:t>: “</a:t>
            </a:r>
            <a:r>
              <a:rPr lang="en-US" altLang="it-IT" sz="2000" b="1" dirty="0">
                <a:solidFill>
                  <a:srgbClr val="FF0000"/>
                </a:solidFill>
              </a:rPr>
              <a:t>the Wall</a:t>
            </a:r>
            <a:r>
              <a:rPr lang="en-US" altLang="it-IT" sz="2000" dirty="0"/>
              <a:t>” (separating space-IN from space-ES), but above all the psychic frontier separating Offred’s Ego and Super-Ego from her Es, and which is (maybe) crossed when the self decides to disobey the Super-Ego’s orders and to follow the drives of the Es</a:t>
            </a:r>
          </a:p>
          <a:p>
            <a:pPr eaLnBrk="1" hangingPunct="1">
              <a:buFont typeface="Arial" charset="0"/>
              <a:buChar char="◙"/>
            </a:pPr>
            <a:r>
              <a:rPr lang="en-US" altLang="it-IT" sz="2000" b="1" dirty="0">
                <a:solidFill>
                  <a:srgbClr val="FF0000"/>
                </a:solidFill>
              </a:rPr>
              <a:t>Movements</a:t>
            </a:r>
            <a:r>
              <a:rPr lang="en-US" altLang="it-IT" sz="2000" dirty="0"/>
              <a:t>: back and forth between the sub-space-IN of day life to the sub-space-ES of night memory</a:t>
            </a:r>
          </a:p>
          <a:p>
            <a:pPr eaLnBrk="1" hangingPunct="1">
              <a:buFont typeface="Wingdings 2" pitchFamily="18" charset="2"/>
              <a:buNone/>
            </a:pPr>
            <a:endParaRPr lang="it-IT" altLang="it-IT" dirty="0"/>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7467600" cy="838200"/>
          </a:xfrm>
        </p:spPr>
        <p:txBody>
          <a:bodyPr>
            <a:normAutofit/>
          </a:bodyPr>
          <a:lstStyle/>
          <a:p>
            <a:pPr algn="ctr" eaLnBrk="1" fontAlgn="auto" hangingPunct="1">
              <a:spcAft>
                <a:spcPts val="0"/>
              </a:spcAft>
              <a:defRPr/>
            </a:pP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Actantial</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structure</a:t>
            </a:r>
            <a:endParaRPr lang="it-IT" dirty="0"/>
          </a:p>
        </p:txBody>
      </p:sp>
      <p:sp>
        <p:nvSpPr>
          <p:cNvPr id="17411" name="Segnaposto contenuto 2"/>
          <p:cNvSpPr>
            <a:spLocks noGrp="1"/>
          </p:cNvSpPr>
          <p:nvPr>
            <p:ph idx="1"/>
          </p:nvPr>
        </p:nvSpPr>
        <p:spPr>
          <a:xfrm>
            <a:off x="228600" y="990600"/>
            <a:ext cx="8458200" cy="5715000"/>
          </a:xfrm>
        </p:spPr>
        <p:txBody>
          <a:bodyPr/>
          <a:lstStyle/>
          <a:p>
            <a:pPr eaLnBrk="1" hangingPunct="1"/>
            <a:r>
              <a:rPr lang="en-US" altLang="it-IT" sz="2200" b="1" dirty="0">
                <a:solidFill>
                  <a:srgbClr val="FF0000"/>
                </a:solidFill>
              </a:rPr>
              <a:t>Contractual syntagm</a:t>
            </a:r>
            <a:r>
              <a:rPr lang="en-US" altLang="it-IT" sz="2200" dirty="0"/>
              <a:t>: </a:t>
            </a:r>
            <a:r>
              <a:rPr lang="en-US" altLang="it-IT" sz="2200" b="1" dirty="0">
                <a:solidFill>
                  <a:srgbClr val="FF0000"/>
                </a:solidFill>
              </a:rPr>
              <a:t>Sender</a:t>
            </a:r>
            <a:r>
              <a:rPr lang="en-US" altLang="it-IT" sz="2200" dirty="0"/>
              <a:t>: </a:t>
            </a:r>
            <a:r>
              <a:rPr lang="en-US" altLang="it-IT" sz="2200" b="1" dirty="0">
                <a:solidFill>
                  <a:srgbClr val="FF0000"/>
                </a:solidFill>
              </a:rPr>
              <a:t>Fred</a:t>
            </a:r>
            <a:r>
              <a:rPr lang="en-US" altLang="it-IT" sz="2200" dirty="0"/>
              <a:t> vs </a:t>
            </a:r>
            <a:r>
              <a:rPr lang="en-US" altLang="it-IT" sz="2200" b="1" dirty="0">
                <a:solidFill>
                  <a:srgbClr val="FF0000"/>
                </a:solidFill>
              </a:rPr>
              <a:t>Receiver</a:t>
            </a:r>
            <a:r>
              <a:rPr lang="en-US" altLang="it-IT" sz="2200" dirty="0"/>
              <a:t>: </a:t>
            </a:r>
            <a:r>
              <a:rPr lang="en-US" altLang="it-IT" sz="2200" b="1" dirty="0">
                <a:solidFill>
                  <a:srgbClr val="FF0000"/>
                </a:solidFill>
              </a:rPr>
              <a:t>Offred</a:t>
            </a:r>
            <a:r>
              <a:rPr lang="en-US" altLang="it-IT" sz="2200" dirty="0"/>
              <a:t> </a:t>
            </a:r>
            <a:r>
              <a:rPr lang="en-US" altLang="it-IT" sz="2200" dirty="0">
                <a:cs typeface="Calibri" pitchFamily="34" charset="0"/>
              </a:rPr>
              <a:t>→ Offred accepts to erase her identity and to become Fred’s property in exchange for material privileges → </a:t>
            </a:r>
            <a:r>
              <a:rPr lang="en-US" altLang="it-IT" sz="2200" b="1" dirty="0">
                <a:solidFill>
                  <a:srgbClr val="FF0000"/>
                </a:solidFill>
                <a:cs typeface="Calibri" pitchFamily="34" charset="0"/>
              </a:rPr>
              <a:t>breaking of the contract</a:t>
            </a:r>
            <a:r>
              <a:rPr lang="en-US" altLang="it-IT" sz="2200" dirty="0">
                <a:cs typeface="Calibri" pitchFamily="34" charset="0"/>
              </a:rPr>
              <a:t>: Offred tries to </a:t>
            </a:r>
            <a:r>
              <a:rPr lang="en-US" altLang="it-IT" sz="2200" b="1" dirty="0">
                <a:solidFill>
                  <a:srgbClr val="FF0000"/>
                </a:solidFill>
                <a:cs typeface="Calibri" pitchFamily="34" charset="0"/>
              </a:rPr>
              <a:t>recuperate her past self</a:t>
            </a:r>
            <a:r>
              <a:rPr lang="en-US" altLang="it-IT" sz="2200" dirty="0">
                <a:cs typeface="Calibri" pitchFamily="34" charset="0"/>
              </a:rPr>
              <a:t>, through night </a:t>
            </a:r>
            <a:r>
              <a:rPr lang="en-US" altLang="it-IT" sz="2200" dirty="0"/>
              <a:t>memory</a:t>
            </a:r>
          </a:p>
          <a:p>
            <a:pPr eaLnBrk="1" hangingPunct="1"/>
            <a:r>
              <a:rPr lang="en-US" altLang="it-IT" sz="2200" b="1" dirty="0">
                <a:solidFill>
                  <a:srgbClr val="FF0000"/>
                </a:solidFill>
              </a:rPr>
              <a:t>Disjunction </a:t>
            </a:r>
            <a:r>
              <a:rPr lang="en-US" altLang="it-IT" sz="2200" b="1" dirty="0" err="1">
                <a:solidFill>
                  <a:srgbClr val="FF0000"/>
                </a:solidFill>
              </a:rPr>
              <a:t>syntagms</a:t>
            </a:r>
            <a:r>
              <a:rPr lang="en-US" altLang="it-IT" sz="2200" dirty="0"/>
              <a:t>: </a:t>
            </a:r>
            <a:r>
              <a:rPr lang="en-US" altLang="it-IT" sz="2200" b="1" dirty="0">
                <a:solidFill>
                  <a:srgbClr val="FF0000"/>
                </a:solidFill>
              </a:rPr>
              <a:t>Heroine</a:t>
            </a:r>
            <a:r>
              <a:rPr lang="en-US" altLang="it-IT" sz="2200" dirty="0"/>
              <a:t>: </a:t>
            </a:r>
            <a:r>
              <a:rPr lang="en-US" altLang="it-IT" sz="2200" b="1" dirty="0" err="1">
                <a:solidFill>
                  <a:srgbClr val="FF0000"/>
                </a:solidFill>
              </a:rPr>
              <a:t>Offred</a:t>
            </a:r>
            <a:r>
              <a:rPr lang="en-US" altLang="it-IT" sz="2200" dirty="0"/>
              <a:t> </a:t>
            </a:r>
            <a:r>
              <a:rPr lang="en-US" altLang="it-IT" sz="2200" dirty="0">
                <a:cs typeface="Calibri" pitchFamily="34" charset="0"/>
              </a:rPr>
              <a:t>→</a:t>
            </a:r>
            <a:r>
              <a:rPr lang="en-US" altLang="it-IT" sz="2200" dirty="0"/>
              <a:t> </a:t>
            </a:r>
            <a:r>
              <a:rPr lang="en-US" altLang="it-IT" sz="2200" b="1" dirty="0">
                <a:solidFill>
                  <a:srgbClr val="FF0000"/>
                </a:solidFill>
              </a:rPr>
              <a:t>Object of value</a:t>
            </a:r>
            <a:r>
              <a:rPr lang="en-US" altLang="it-IT" sz="2200" dirty="0"/>
              <a:t>: </a:t>
            </a:r>
            <a:r>
              <a:rPr lang="en-US" altLang="it-IT" sz="2200" b="1" dirty="0">
                <a:solidFill>
                  <a:srgbClr val="FF0000"/>
                </a:solidFill>
              </a:rPr>
              <a:t>identity through memory </a:t>
            </a:r>
            <a:r>
              <a:rPr lang="en-US" altLang="it-IT" sz="2200" dirty="0"/>
              <a:t>(</a:t>
            </a:r>
            <a:r>
              <a:rPr lang="en-US" altLang="it-IT" sz="2200" b="1" dirty="0">
                <a:solidFill>
                  <a:srgbClr val="FF0000"/>
                </a:solidFill>
              </a:rPr>
              <a:t>journeys back in time</a:t>
            </a:r>
            <a:r>
              <a:rPr lang="en-US" altLang="it-IT" sz="2200" dirty="0"/>
              <a:t>)</a:t>
            </a:r>
          </a:p>
          <a:p>
            <a:pPr eaLnBrk="1" hangingPunct="1"/>
            <a:r>
              <a:rPr lang="en-US" altLang="it-IT" sz="2200" b="1" dirty="0" err="1">
                <a:solidFill>
                  <a:srgbClr val="FF0000"/>
                </a:solidFill>
              </a:rPr>
              <a:t>Performative</a:t>
            </a:r>
            <a:r>
              <a:rPr lang="en-US" altLang="it-IT" sz="2200" b="1" dirty="0">
                <a:solidFill>
                  <a:srgbClr val="FF0000"/>
                </a:solidFill>
              </a:rPr>
              <a:t> </a:t>
            </a:r>
            <a:r>
              <a:rPr lang="en-US" altLang="it-IT" sz="2200" b="1" dirty="0" err="1">
                <a:solidFill>
                  <a:srgbClr val="FF0000"/>
                </a:solidFill>
              </a:rPr>
              <a:t>syntagms</a:t>
            </a:r>
            <a:r>
              <a:rPr lang="en-US" altLang="it-IT" sz="2200" dirty="0"/>
              <a:t>:</a:t>
            </a:r>
          </a:p>
          <a:p>
            <a:pPr eaLnBrk="1" hangingPunct="1">
              <a:buFont typeface="Wingdings 2" pitchFamily="18" charset="2"/>
              <a:buNone/>
            </a:pPr>
            <a:r>
              <a:rPr lang="en-US" altLang="it-IT" sz="2200" dirty="0"/>
              <a:t>		</a:t>
            </a:r>
            <a:r>
              <a:rPr lang="en-US" altLang="it-IT" sz="2200" b="1" dirty="0">
                <a:solidFill>
                  <a:srgbClr val="FF0000"/>
                </a:solidFill>
              </a:rPr>
              <a:t>Qualifying trials: dreams and memories</a:t>
            </a:r>
          </a:p>
          <a:p>
            <a:pPr eaLnBrk="1" hangingPunct="1">
              <a:buFont typeface="Wingdings 2" pitchFamily="18" charset="2"/>
              <a:buNone/>
            </a:pPr>
            <a:r>
              <a:rPr lang="en-US" altLang="it-IT" sz="2200" b="1" dirty="0">
                <a:solidFill>
                  <a:srgbClr val="FF0000"/>
                </a:solidFill>
              </a:rPr>
              <a:t>		Decisive trials: flight attempts</a:t>
            </a:r>
          </a:p>
          <a:p>
            <a:pPr eaLnBrk="1" hangingPunct="1">
              <a:buFont typeface="Wingdings 2" pitchFamily="18" charset="2"/>
              <a:buNone/>
            </a:pPr>
            <a:r>
              <a:rPr lang="en-US" altLang="it-IT" sz="2200" b="1" dirty="0">
                <a:solidFill>
                  <a:srgbClr val="FF0000"/>
                </a:solidFill>
              </a:rPr>
              <a:t>		Glorifying trial: epilogue</a:t>
            </a:r>
            <a:r>
              <a:rPr lang="en-US" altLang="it-IT" sz="2200" dirty="0"/>
              <a:t>, with the conference which</a:t>
            </a:r>
          </a:p>
          <a:p>
            <a:pPr marL="1440000" eaLnBrk="1" hangingPunct="1">
              <a:buFont typeface="Wingdings 2" pitchFamily="18" charset="2"/>
              <a:buNone/>
            </a:pPr>
            <a:r>
              <a:rPr lang="en-US" altLang="it-IT" sz="2200" dirty="0"/>
              <a:t>	“evaluates” </a:t>
            </a:r>
            <a:r>
              <a:rPr lang="en-US" altLang="it-IT" sz="2200" b="1" dirty="0">
                <a:solidFill>
                  <a:srgbClr val="FF0000"/>
                </a:solidFill>
              </a:rPr>
              <a:t>Offred’s authority </a:t>
            </a:r>
            <a:r>
              <a:rPr lang="en-US" altLang="it-IT" sz="2200" dirty="0"/>
              <a:t>as a “historian” or at least historical witness (but Offred has already </a:t>
            </a:r>
            <a:r>
              <a:rPr lang="en-US" altLang="it-IT" sz="2200"/>
              <a:t>“glorified” </a:t>
            </a:r>
            <a:r>
              <a:rPr lang="en-US" altLang="it-IT" sz="2200" dirty="0"/>
              <a:t>herself when she has stated: “It isn’t a story I’m telling”)</a:t>
            </a: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7467600" cy="1066800"/>
          </a:xfrm>
        </p:spPr>
        <p:txBody>
          <a:bodyPr>
            <a:normAutofit/>
          </a:bodyPr>
          <a:lstStyle/>
          <a:p>
            <a:pPr algn="ctr" eaLnBrk="1" fontAlgn="auto" hangingPunct="1">
              <a:spcAft>
                <a:spcPts val="0"/>
              </a:spcAft>
              <a:defRPr/>
            </a:pPr>
            <a:r>
              <a:rPr lang="it-IT"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Plot  </a:t>
            </a:r>
            <a:r>
              <a:rPr lang="it-IT" sz="5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structure</a:t>
            </a:r>
            <a:endParaRPr lang="it-IT" sz="5400" b="1" dirty="0"/>
          </a:p>
        </p:txBody>
      </p:sp>
      <p:sp>
        <p:nvSpPr>
          <p:cNvPr id="18435" name="Segnaposto contenuto 2"/>
          <p:cNvSpPr>
            <a:spLocks noGrp="1"/>
          </p:cNvSpPr>
          <p:nvPr>
            <p:ph idx="1"/>
          </p:nvPr>
        </p:nvSpPr>
        <p:spPr>
          <a:xfrm>
            <a:off x="457200" y="1143000"/>
            <a:ext cx="7467600" cy="5410200"/>
          </a:xfrm>
        </p:spPr>
        <p:txBody>
          <a:bodyPr/>
          <a:lstStyle/>
          <a:p>
            <a:pPr eaLnBrk="1" hangingPunct="1"/>
            <a:r>
              <a:rPr lang="it-IT" altLang="it-IT" sz="3200" dirty="0" err="1"/>
              <a:t>Time</a:t>
            </a:r>
            <a:r>
              <a:rPr lang="it-IT" altLang="it-IT" sz="3200" dirty="0"/>
              <a:t> </a:t>
            </a:r>
            <a:r>
              <a:rPr lang="it-IT" altLang="it-IT" sz="3200" dirty="0" err="1"/>
              <a:t>of</a:t>
            </a:r>
            <a:r>
              <a:rPr lang="it-IT" altLang="it-IT" sz="3200" dirty="0"/>
              <a:t> the </a:t>
            </a:r>
            <a:r>
              <a:rPr lang="it-IT" altLang="it-IT" sz="3200" dirty="0" err="1"/>
              <a:t>main</a:t>
            </a:r>
            <a:r>
              <a:rPr lang="it-IT" altLang="it-IT" sz="3200" dirty="0"/>
              <a:t> plot vs. </a:t>
            </a:r>
            <a:r>
              <a:rPr lang="it-IT" altLang="it-IT" sz="3200" dirty="0" err="1"/>
              <a:t>time</a:t>
            </a:r>
            <a:r>
              <a:rPr lang="it-IT" altLang="it-IT" sz="3200" dirty="0"/>
              <a:t> </a:t>
            </a:r>
            <a:r>
              <a:rPr lang="it-IT" altLang="it-IT" sz="3200" dirty="0" err="1"/>
              <a:t>of</a:t>
            </a:r>
            <a:r>
              <a:rPr lang="it-IT" altLang="it-IT" sz="3200" dirty="0"/>
              <a:t> the </a:t>
            </a:r>
            <a:r>
              <a:rPr lang="it-IT" altLang="it-IT" sz="3200" i="1" dirty="0"/>
              <a:t>fabula</a:t>
            </a:r>
            <a:r>
              <a:rPr lang="it-IT" altLang="it-IT" sz="3200" dirty="0"/>
              <a:t>: the </a:t>
            </a:r>
            <a:r>
              <a:rPr lang="it-IT" altLang="it-IT" sz="3200" b="1" dirty="0" err="1">
                <a:solidFill>
                  <a:srgbClr val="FF0000"/>
                </a:solidFill>
              </a:rPr>
              <a:t>main</a:t>
            </a:r>
            <a:r>
              <a:rPr lang="it-IT" altLang="it-IT" sz="3200" b="1" dirty="0">
                <a:solidFill>
                  <a:srgbClr val="FF0000"/>
                </a:solidFill>
              </a:rPr>
              <a:t> plot </a:t>
            </a:r>
            <a:r>
              <a:rPr lang="it-IT" altLang="it-IT" sz="3200" dirty="0" err="1"/>
              <a:t>starts</a:t>
            </a:r>
            <a:r>
              <a:rPr lang="it-IT" altLang="it-IT" sz="3200" dirty="0"/>
              <a:t> </a:t>
            </a:r>
            <a:r>
              <a:rPr lang="it-IT" altLang="it-IT" sz="3200" dirty="0" err="1"/>
              <a:t>with</a:t>
            </a:r>
            <a:r>
              <a:rPr lang="it-IT" altLang="it-IT" sz="3200" dirty="0"/>
              <a:t> </a:t>
            </a:r>
            <a:r>
              <a:rPr lang="it-IT" altLang="it-IT" sz="3200" b="1" dirty="0" err="1">
                <a:solidFill>
                  <a:srgbClr val="FF0000"/>
                </a:solidFill>
              </a:rPr>
              <a:t>Offred</a:t>
            </a:r>
            <a:r>
              <a:rPr lang="it-IT" altLang="it-IT" sz="3200" b="1" dirty="0">
                <a:solidFill>
                  <a:srgbClr val="FF0000"/>
                </a:solidFill>
              </a:rPr>
              <a:t>’s training </a:t>
            </a:r>
            <a:r>
              <a:rPr lang="it-IT" altLang="it-IT" sz="3200" b="1" dirty="0" err="1">
                <a:solidFill>
                  <a:srgbClr val="FF0000"/>
                </a:solidFill>
              </a:rPr>
              <a:t>as</a:t>
            </a:r>
            <a:r>
              <a:rPr lang="it-IT" altLang="it-IT" sz="3200" b="1" dirty="0">
                <a:solidFill>
                  <a:srgbClr val="FF0000"/>
                </a:solidFill>
              </a:rPr>
              <a:t> a </a:t>
            </a:r>
            <a:r>
              <a:rPr lang="it-IT" altLang="it-IT" sz="3200" b="1" dirty="0" err="1">
                <a:solidFill>
                  <a:srgbClr val="FF0000"/>
                </a:solidFill>
              </a:rPr>
              <a:t>Handmaid</a:t>
            </a:r>
            <a:r>
              <a:rPr lang="it-IT" altLang="it-IT" sz="3200" b="1" dirty="0">
                <a:solidFill>
                  <a:srgbClr val="FF0000"/>
                </a:solidFill>
              </a:rPr>
              <a:t> </a:t>
            </a:r>
            <a:r>
              <a:rPr lang="it-IT" altLang="it-IT" sz="3200" dirty="0"/>
              <a:t>vs. the </a:t>
            </a:r>
            <a:r>
              <a:rPr lang="it-IT" altLang="it-IT" sz="3200" b="1" i="1" dirty="0">
                <a:solidFill>
                  <a:srgbClr val="FF0000"/>
                </a:solidFill>
              </a:rPr>
              <a:t>fabula</a:t>
            </a:r>
            <a:r>
              <a:rPr lang="it-IT" altLang="it-IT" sz="3200" i="1" dirty="0"/>
              <a:t> </a:t>
            </a:r>
            <a:r>
              <a:rPr lang="it-IT" altLang="it-IT" sz="3200" dirty="0" err="1"/>
              <a:t>begins</a:t>
            </a:r>
            <a:r>
              <a:rPr lang="it-IT" altLang="it-IT" sz="3200" dirty="0"/>
              <a:t> </a:t>
            </a:r>
            <a:r>
              <a:rPr lang="it-IT" altLang="it-IT" sz="3200" dirty="0" err="1"/>
              <a:t>with</a:t>
            </a:r>
            <a:r>
              <a:rPr lang="it-IT" altLang="it-IT" sz="3200" dirty="0"/>
              <a:t> </a:t>
            </a:r>
            <a:r>
              <a:rPr lang="it-IT" altLang="it-IT" sz="3200" b="1" dirty="0" err="1">
                <a:solidFill>
                  <a:srgbClr val="FF0000"/>
                </a:solidFill>
              </a:rPr>
              <a:t>Offred</a:t>
            </a:r>
            <a:r>
              <a:rPr lang="it-IT" altLang="it-IT" sz="3200" b="1" dirty="0">
                <a:solidFill>
                  <a:srgbClr val="FF0000"/>
                </a:solidFill>
              </a:rPr>
              <a:t>’s life </a:t>
            </a:r>
            <a:r>
              <a:rPr lang="it-IT" altLang="it-IT" sz="3200" b="1" dirty="0" err="1">
                <a:solidFill>
                  <a:srgbClr val="FF0000"/>
                </a:solidFill>
              </a:rPr>
              <a:t>before</a:t>
            </a:r>
            <a:r>
              <a:rPr lang="it-IT" altLang="it-IT" sz="3200" b="1" dirty="0">
                <a:solidFill>
                  <a:srgbClr val="FF0000"/>
                </a:solidFill>
              </a:rPr>
              <a:t> </a:t>
            </a:r>
            <a:r>
              <a:rPr lang="it-IT" altLang="it-IT" sz="3200" b="1" dirty="0" err="1">
                <a:solidFill>
                  <a:srgbClr val="FF0000"/>
                </a:solidFill>
              </a:rPr>
              <a:t>Gilead</a:t>
            </a:r>
            <a:endParaRPr lang="it-IT" altLang="it-IT" sz="3200" b="1" dirty="0">
              <a:solidFill>
                <a:srgbClr val="FF0000"/>
              </a:solidFill>
            </a:endParaRPr>
          </a:p>
          <a:p>
            <a:pPr eaLnBrk="1" hangingPunct="1"/>
            <a:r>
              <a:rPr lang="it-IT" altLang="it-IT" sz="3200" dirty="0" err="1"/>
              <a:t>Main</a:t>
            </a:r>
            <a:r>
              <a:rPr lang="it-IT" altLang="it-IT" sz="3200" dirty="0"/>
              <a:t> </a:t>
            </a:r>
            <a:r>
              <a:rPr lang="it-IT" altLang="it-IT" sz="3200" b="1" dirty="0" err="1">
                <a:solidFill>
                  <a:srgbClr val="FF0000"/>
                </a:solidFill>
              </a:rPr>
              <a:t>analepses</a:t>
            </a:r>
            <a:r>
              <a:rPr lang="it-IT" altLang="it-IT" sz="3200" dirty="0"/>
              <a:t>: </a:t>
            </a:r>
            <a:r>
              <a:rPr lang="it-IT" altLang="it-IT" sz="3200" dirty="0" err="1"/>
              <a:t>Offred</a:t>
            </a:r>
            <a:r>
              <a:rPr lang="it-IT" altLang="it-IT" sz="3200" dirty="0"/>
              <a:t> </a:t>
            </a:r>
            <a:r>
              <a:rPr lang="it-IT" altLang="it-IT" sz="3200" dirty="0" err="1"/>
              <a:t>returning</a:t>
            </a:r>
            <a:r>
              <a:rPr lang="it-IT" altLang="it-IT" sz="3200" dirty="0"/>
              <a:t> </a:t>
            </a:r>
            <a:r>
              <a:rPr lang="it-IT" altLang="it-IT" sz="3200" dirty="0" err="1"/>
              <a:t>to</a:t>
            </a:r>
            <a:r>
              <a:rPr lang="it-IT" altLang="it-IT" sz="3200" dirty="0"/>
              <a:t> the </a:t>
            </a:r>
            <a:r>
              <a:rPr lang="it-IT" altLang="it-IT" sz="3200" dirty="0" err="1"/>
              <a:t>past</a:t>
            </a:r>
            <a:r>
              <a:rPr lang="it-IT" altLang="it-IT" sz="3200" dirty="0"/>
              <a:t> </a:t>
            </a:r>
            <a:r>
              <a:rPr lang="it-IT" altLang="it-IT" sz="3200" dirty="0" err="1"/>
              <a:t>through</a:t>
            </a:r>
            <a:r>
              <a:rPr lang="it-IT" altLang="it-IT" sz="3200" dirty="0"/>
              <a:t> </a:t>
            </a:r>
            <a:r>
              <a:rPr lang="it-IT" altLang="it-IT" sz="3200" dirty="0" err="1"/>
              <a:t>memory</a:t>
            </a:r>
            <a:endParaRPr lang="it-IT" altLang="it-IT" sz="3200" dirty="0"/>
          </a:p>
          <a:p>
            <a:pPr eaLnBrk="1" hangingPunct="1"/>
            <a:r>
              <a:rPr lang="it-IT" altLang="it-IT" sz="3200" dirty="0" err="1"/>
              <a:t>Main</a:t>
            </a:r>
            <a:r>
              <a:rPr lang="it-IT" altLang="it-IT" sz="3200" dirty="0"/>
              <a:t> </a:t>
            </a:r>
            <a:r>
              <a:rPr lang="it-IT" altLang="it-IT" sz="3200" b="1" dirty="0" err="1">
                <a:solidFill>
                  <a:srgbClr val="FF0000"/>
                </a:solidFill>
              </a:rPr>
              <a:t>prolepsis</a:t>
            </a:r>
            <a:r>
              <a:rPr lang="it-IT" altLang="it-IT" sz="3200" dirty="0"/>
              <a:t>: the </a:t>
            </a:r>
            <a:r>
              <a:rPr lang="it-IT" altLang="it-IT" sz="3200" b="1" dirty="0" err="1">
                <a:solidFill>
                  <a:srgbClr val="FF0000"/>
                </a:solidFill>
              </a:rPr>
              <a:t>epilogue</a:t>
            </a:r>
            <a:r>
              <a:rPr lang="it-IT" altLang="it-IT" sz="3200" dirty="0"/>
              <a:t>, </a:t>
            </a:r>
            <a:r>
              <a:rPr lang="it-IT" altLang="it-IT" sz="3200" dirty="0" err="1"/>
              <a:t>which</a:t>
            </a:r>
            <a:r>
              <a:rPr lang="it-IT" altLang="it-IT" sz="3200" dirty="0"/>
              <a:t> </a:t>
            </a:r>
            <a:r>
              <a:rPr lang="it-IT" altLang="it-IT" sz="3200" dirty="0" err="1"/>
              <a:t>explains</a:t>
            </a:r>
            <a:r>
              <a:rPr lang="it-IT" altLang="it-IT" sz="3200" dirty="0"/>
              <a:t> </a:t>
            </a:r>
            <a:r>
              <a:rPr lang="it-IT" altLang="it-IT" sz="3200" i="1" dirty="0"/>
              <a:t>ex post </a:t>
            </a:r>
            <a:r>
              <a:rPr lang="it-IT" altLang="it-IT" sz="3200" dirty="0"/>
              <a:t>some </a:t>
            </a:r>
            <a:r>
              <a:rPr lang="it-IT" altLang="it-IT" sz="3200" dirty="0" err="1"/>
              <a:t>aspects</a:t>
            </a:r>
            <a:r>
              <a:rPr lang="it-IT" altLang="it-IT" sz="3200" dirty="0"/>
              <a:t> </a:t>
            </a:r>
            <a:r>
              <a:rPr lang="it-IT" altLang="it-IT" sz="3200" dirty="0" err="1"/>
              <a:t>of</a:t>
            </a:r>
            <a:r>
              <a:rPr lang="it-IT" altLang="it-IT" sz="3200" dirty="0"/>
              <a:t> </a:t>
            </a:r>
            <a:r>
              <a:rPr lang="it-IT" altLang="it-IT" sz="3200" dirty="0" err="1"/>
              <a:t>Gilead</a:t>
            </a:r>
            <a:endParaRPr lang="it-IT" altLang="it-IT" sz="3200" dirty="0"/>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7467600" cy="1066800"/>
          </a:xfrm>
        </p:spPr>
        <p:txBody>
          <a:bodyPr>
            <a:normAutofit/>
          </a:bodyPr>
          <a:lstStyle/>
          <a:p>
            <a:pPr algn="ctr" eaLnBrk="1" fontAlgn="auto" hangingPunct="1">
              <a:spcAft>
                <a:spcPts val="0"/>
              </a:spcAft>
              <a:defRPr/>
            </a:pP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Point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of</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view</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and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narration</a:t>
            </a:r>
            <a:endParaRPr lang="it-IT" dirty="0"/>
          </a:p>
        </p:txBody>
      </p:sp>
      <p:sp>
        <p:nvSpPr>
          <p:cNvPr id="19459" name="Segnaposto contenuto 2"/>
          <p:cNvSpPr>
            <a:spLocks noGrp="1"/>
          </p:cNvSpPr>
          <p:nvPr>
            <p:ph idx="1"/>
          </p:nvPr>
        </p:nvSpPr>
        <p:spPr>
          <a:xfrm>
            <a:off x="457200" y="1295400"/>
            <a:ext cx="8153400" cy="5257800"/>
          </a:xfrm>
        </p:spPr>
        <p:txBody>
          <a:bodyPr/>
          <a:lstStyle/>
          <a:p>
            <a:pPr eaLnBrk="1" hangingPunct="1"/>
            <a:r>
              <a:rPr lang="en-US" altLang="it-IT" b="1" dirty="0">
                <a:solidFill>
                  <a:srgbClr val="FF0000"/>
                </a:solidFill>
              </a:rPr>
              <a:t>Inner point of view </a:t>
            </a:r>
            <a:r>
              <a:rPr lang="en-US" altLang="it-IT" dirty="0"/>
              <a:t>(epilogue aside) centered on Offred’s consciousness (and unconscious)</a:t>
            </a:r>
          </a:p>
          <a:p>
            <a:pPr eaLnBrk="1" hangingPunct="1"/>
            <a:r>
              <a:rPr lang="en-US" altLang="it-IT" dirty="0"/>
              <a:t>Narrator: external as regards the story she tells (and which she records on tape), but internal as regards the novel as a whole, because the epilogue reveals that we have read if </a:t>
            </a:r>
            <a:r>
              <a:rPr lang="en-US" altLang="it-IT" b="1" dirty="0">
                <a:solidFill>
                  <a:srgbClr val="FF0000"/>
                </a:solidFill>
              </a:rPr>
              <a:t>a tale </a:t>
            </a:r>
            <a:r>
              <a:rPr lang="en-US" altLang="it-IT" b="1" i="1" dirty="0">
                <a:solidFill>
                  <a:srgbClr val="FF0000"/>
                </a:solidFill>
              </a:rPr>
              <a:t>within </a:t>
            </a:r>
            <a:r>
              <a:rPr lang="en-US" altLang="it-IT" b="1" dirty="0">
                <a:solidFill>
                  <a:srgbClr val="FF0000"/>
                </a:solidFill>
              </a:rPr>
              <a:t>the tale</a:t>
            </a:r>
            <a:r>
              <a:rPr lang="en-US" altLang="it-IT" dirty="0"/>
              <a:t>; homo- e auto-diegetic, because the narrator is also the </a:t>
            </a:r>
            <a:r>
              <a:rPr lang="en-US" altLang="it-IT" dirty="0" err="1"/>
              <a:t>prot</a:t>
            </a:r>
            <a:r>
              <a:rPr lang="it-IT" altLang="it-IT" dirty="0" err="1"/>
              <a:t>agonist</a:t>
            </a:r>
            <a:endParaRPr lang="it-IT" altLang="it-IT" dirty="0"/>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304800"/>
            <a:ext cx="8001000" cy="1143000"/>
          </a:xfrm>
        </p:spPr>
        <p:txBody>
          <a:bodyPr/>
          <a:lstStyle/>
          <a:p>
            <a:pPr algn="ctr" eaLnBrk="1" hangingPunct="1"/>
            <a:r>
              <a:rPr lang="en-US" sz="4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Atwood’s </a:t>
            </a:r>
            <a:br>
              <a:rPr lang="en-US" sz="4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en-US" sz="4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Social Critique of the 1980s</a:t>
            </a:r>
            <a:endParaRPr lang="en-US" sz="4000" dirty="0">
              <a:solidFill>
                <a:srgbClr val="FF0000"/>
              </a:solidFill>
              <a:effectLst>
                <a:outerShdw blurRad="38100" dist="38100" dir="2700000" algn="tl">
                  <a:srgbClr val="000000">
                    <a:alpha val="43137"/>
                  </a:srgbClr>
                </a:outerShdw>
              </a:effectLst>
            </a:endParaRPr>
          </a:p>
        </p:txBody>
      </p:sp>
      <p:sp>
        <p:nvSpPr>
          <p:cNvPr id="10243" name="Rectangle 3"/>
          <p:cNvSpPr>
            <a:spLocks noGrp="1" noChangeArrowheads="1"/>
          </p:cNvSpPr>
          <p:nvPr>
            <p:ph type="body" idx="1"/>
          </p:nvPr>
        </p:nvSpPr>
        <p:spPr>
          <a:xfrm>
            <a:off x="533400" y="1524000"/>
            <a:ext cx="8153400" cy="4495800"/>
          </a:xfrm>
        </p:spPr>
        <p:txBody>
          <a:bodyPr/>
          <a:lstStyle/>
          <a:p>
            <a:pPr eaLnBrk="1" hangingPunct="1">
              <a:lnSpc>
                <a:spcPct val="90000"/>
              </a:lnSpc>
            </a:pPr>
            <a:r>
              <a:rPr lang="en-US" sz="2400" b="1" dirty="0">
                <a:solidFill>
                  <a:srgbClr val="FF0000"/>
                </a:solidFill>
              </a:rPr>
              <a:t>International conservatism  </a:t>
            </a:r>
            <a:r>
              <a:rPr lang="en-US" sz="2400" dirty="0"/>
              <a:t>(Margaret Thatcher and the “Reagan Revolution”)</a:t>
            </a:r>
          </a:p>
          <a:p>
            <a:pPr eaLnBrk="1" hangingPunct="1">
              <a:lnSpc>
                <a:spcPct val="90000"/>
              </a:lnSpc>
            </a:pPr>
            <a:r>
              <a:rPr lang="en-US" sz="2400" b="1" dirty="0">
                <a:solidFill>
                  <a:srgbClr val="FF0000"/>
                </a:solidFill>
              </a:rPr>
              <a:t>Religious fundamentalism </a:t>
            </a:r>
            <a:r>
              <a:rPr lang="en-US" sz="2400" dirty="0"/>
              <a:t>(Jerry </a:t>
            </a:r>
            <a:r>
              <a:rPr lang="en-US" sz="2400" dirty="0" err="1"/>
              <a:t>Falwell</a:t>
            </a:r>
            <a:r>
              <a:rPr lang="en-US" sz="2400" dirty="0"/>
              <a:t>, Jim and Tammy Faye Bakker, the “Moral Majority”)</a:t>
            </a:r>
          </a:p>
          <a:p>
            <a:pPr eaLnBrk="1" hangingPunct="1">
              <a:lnSpc>
                <a:spcPct val="90000"/>
              </a:lnSpc>
            </a:pPr>
            <a:r>
              <a:rPr lang="en-US" sz="2400" b="1" dirty="0">
                <a:solidFill>
                  <a:srgbClr val="FF0000"/>
                </a:solidFill>
              </a:rPr>
              <a:t>Effects of pollution and nuclear waste  </a:t>
            </a:r>
            <a:r>
              <a:rPr lang="en-US" sz="2400" dirty="0"/>
              <a:t>(pesticides, Chernobyl, effects of radiation)</a:t>
            </a:r>
          </a:p>
          <a:p>
            <a:pPr eaLnBrk="1" hangingPunct="1">
              <a:lnSpc>
                <a:spcPct val="90000"/>
              </a:lnSpc>
            </a:pPr>
            <a:r>
              <a:rPr lang="en-US" sz="2400" b="1" dirty="0">
                <a:solidFill>
                  <a:srgbClr val="FF0000"/>
                </a:solidFill>
              </a:rPr>
              <a:t>Radical feminist movement </a:t>
            </a:r>
            <a:r>
              <a:rPr lang="en-US" sz="2400" dirty="0"/>
              <a:t>(“Take Back the Night,” NOW, NARAL – National Association for the Repeal of Abortion Laws)</a:t>
            </a:r>
          </a:p>
          <a:p>
            <a:pPr eaLnBrk="1" hangingPunct="1">
              <a:lnSpc>
                <a:spcPct val="90000"/>
              </a:lnSpc>
            </a:pPr>
            <a:r>
              <a:rPr lang="en-US" sz="2400" b="1" dirty="0">
                <a:solidFill>
                  <a:srgbClr val="FF0000"/>
                </a:solidFill>
              </a:rPr>
              <a:t>Pornography </a:t>
            </a:r>
            <a:r>
              <a:rPr lang="en-US" sz="2400" dirty="0"/>
              <a:t>as “violence” against women</a:t>
            </a:r>
          </a:p>
          <a:p>
            <a:pPr eaLnBrk="1" hangingPunct="1">
              <a:lnSpc>
                <a:spcPct val="90000"/>
              </a:lnSpc>
            </a:pPr>
            <a:r>
              <a:rPr lang="en-US" sz="2400" b="1" dirty="0">
                <a:solidFill>
                  <a:srgbClr val="FF0000"/>
                </a:solidFill>
              </a:rPr>
              <a:t>Anti-abortion movement </a:t>
            </a:r>
            <a:r>
              <a:rPr lang="en-US" sz="2400" dirty="0"/>
              <a:t>(“Operation Rescue”)</a:t>
            </a:r>
          </a:p>
          <a:p>
            <a:pPr eaLnBrk="1" hangingPunct="1">
              <a:lnSpc>
                <a:spcPct val="90000"/>
              </a:lnSpc>
            </a:pPr>
            <a:r>
              <a:rPr lang="en-US" sz="2400" b="1" dirty="0">
                <a:solidFill>
                  <a:srgbClr val="FF0000"/>
                </a:solidFill>
              </a:rPr>
              <a:t>AIDS</a:t>
            </a:r>
            <a:endParaRPr lang="en-US" sz="2400" i="1"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066800"/>
          </a:xfrm>
        </p:spPr>
        <p:txBody>
          <a:bodyPr>
            <a:normAutofit/>
          </a:bodyPr>
          <a:lstStyle/>
          <a:p>
            <a:pPr algn="ctr" eaLnBrk="1" fontAlgn="auto" hangingPunct="1">
              <a:spcAft>
                <a:spcPts val="0"/>
              </a:spcAft>
              <a:defRPr/>
            </a:pPr>
            <a:r>
              <a:rPr lang="en-US"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Margaret Atwood</a:t>
            </a:r>
          </a:p>
        </p:txBody>
      </p:sp>
      <p:sp>
        <p:nvSpPr>
          <p:cNvPr id="6" name="TextBox 5"/>
          <p:cNvSpPr txBox="1">
            <a:spLocks noChangeArrowheads="1"/>
          </p:cNvSpPr>
          <p:nvPr/>
        </p:nvSpPr>
        <p:spPr bwMode="auto">
          <a:xfrm>
            <a:off x="0" y="1143000"/>
            <a:ext cx="9144000" cy="7294305"/>
          </a:xfrm>
          <a:prstGeom prst="rect">
            <a:avLst/>
          </a:prstGeom>
          <a:noFill/>
          <a:ln w="9525">
            <a:noFill/>
            <a:miter lim="800000"/>
            <a:headEnd/>
            <a:tailEnd/>
          </a:ln>
        </p:spPr>
        <p:txBody>
          <a:bodyPr>
            <a:spAutoFit/>
          </a:bodyPr>
          <a:lstStyle/>
          <a:p>
            <a:pPr>
              <a:tabLst>
                <a:tab pos="457200" algn="l"/>
              </a:tabLst>
            </a:pPr>
            <a:r>
              <a:rPr lang="en-US" altLang="it-IT" sz="2400" dirty="0">
                <a:cs typeface="Times New Roman" pitchFamily="18" charset="0"/>
              </a:rPr>
              <a:t>Margaret Atwood: probably the most famous and influential figure of Canadian literature.</a:t>
            </a:r>
          </a:p>
          <a:p>
            <a:pPr>
              <a:tabLst>
                <a:tab pos="457200" algn="l"/>
              </a:tabLst>
            </a:pPr>
            <a:r>
              <a:rPr lang="en-US" altLang="it-IT" sz="2400" dirty="0"/>
              <a:t>Poet, novelist, literary critic, environmental and peace activist, even inventor (she created the </a:t>
            </a:r>
            <a:r>
              <a:rPr lang="en-US" altLang="it-IT" sz="2400" dirty="0" err="1"/>
              <a:t>LongPen</a:t>
            </a:r>
            <a:r>
              <a:rPr lang="en-US" altLang="it-IT" sz="2400" dirty="0"/>
              <a:t> system, which uses robots for remote pen writing).</a:t>
            </a:r>
          </a:p>
          <a:p>
            <a:pPr>
              <a:tabLst>
                <a:tab pos="457200" algn="l"/>
              </a:tabLst>
            </a:pPr>
            <a:r>
              <a:rPr lang="en-US" altLang="it-IT" sz="2400" dirty="0"/>
              <a:t>Atwood has dealt with a number of issues: </a:t>
            </a:r>
            <a:r>
              <a:rPr lang="en-US" altLang="it-IT" sz="2400" b="1" dirty="0">
                <a:solidFill>
                  <a:srgbClr val="FF0000"/>
                </a:solidFill>
              </a:rPr>
              <a:t>gender roles, environmental pollution, the definition of Canadian cultural identity, power asymmetries at the national and global level, the function of language in the relationships with reality and historical “truths.”</a:t>
            </a:r>
          </a:p>
          <a:p>
            <a:pPr>
              <a:tabLst>
                <a:tab pos="457200" algn="l"/>
              </a:tabLst>
            </a:pPr>
            <a:r>
              <a:rPr lang="en-US" altLang="it-IT" sz="2400" dirty="0"/>
              <a:t>First novel: </a:t>
            </a:r>
            <a:r>
              <a:rPr lang="en-US" altLang="it-IT" sz="2400" b="1" i="1" dirty="0">
                <a:solidFill>
                  <a:srgbClr val="FF0000"/>
                </a:solidFill>
              </a:rPr>
              <a:t>The Edible Woman</a:t>
            </a:r>
            <a:r>
              <a:rPr lang="en-US" altLang="it-IT" sz="2400" b="1" dirty="0">
                <a:solidFill>
                  <a:srgbClr val="FF0000"/>
                </a:solidFill>
              </a:rPr>
              <a:t> </a:t>
            </a:r>
            <a:r>
              <a:rPr lang="en-US" altLang="it-IT" sz="2400" dirty="0"/>
              <a:t>(1969), a </a:t>
            </a:r>
            <a:r>
              <a:rPr lang="en-US" altLang="it-IT" sz="2400" b="1" dirty="0">
                <a:solidFill>
                  <a:srgbClr val="FF0000"/>
                </a:solidFill>
              </a:rPr>
              <a:t>satire of American consumerism</a:t>
            </a:r>
            <a:r>
              <a:rPr lang="en-US" altLang="it-IT" sz="2400" dirty="0"/>
              <a:t>, inaugurating her constant </a:t>
            </a:r>
            <a:r>
              <a:rPr lang="en-US" altLang="it-IT" sz="2400" b="1" dirty="0">
                <a:solidFill>
                  <a:srgbClr val="FF0000"/>
                </a:solidFill>
              </a:rPr>
              <a:t>criticism of American imperialism</a:t>
            </a:r>
            <a:r>
              <a:rPr lang="en-US" altLang="it-IT" sz="2400" dirty="0"/>
              <a:t>, not only at the cultural level, as compared to the (supposed…) pacifism and spirit of tolerance of her country.</a:t>
            </a:r>
            <a:endParaRPr lang="en-US" altLang="it-IT" sz="2400" i="1" dirty="0"/>
          </a:p>
          <a:p>
            <a:pPr>
              <a:buFontTx/>
              <a:buChar char="•"/>
              <a:tabLst>
                <a:tab pos="457200" algn="l"/>
              </a:tabLst>
            </a:pPr>
            <a:endParaRPr lang="it-IT" altLang="it-IT" sz="2400" dirty="0"/>
          </a:p>
          <a:p>
            <a:pPr>
              <a:buFontTx/>
              <a:buChar char="•"/>
              <a:tabLst>
                <a:tab pos="457200" algn="l"/>
              </a:tabLst>
            </a:pPr>
            <a:endParaRPr lang="it-IT" altLang="it-IT" sz="2400" dirty="0"/>
          </a:p>
          <a:p>
            <a:pPr>
              <a:buFontTx/>
              <a:buChar char="•"/>
              <a:tabLst>
                <a:tab pos="457200" algn="l"/>
              </a:tabLst>
            </a:pPr>
            <a:endParaRPr lang="it-IT" altLang="it-IT" sz="2400" dirty="0"/>
          </a:p>
          <a:p>
            <a:pPr>
              <a:buFontTx/>
              <a:buChar char="•"/>
              <a:tabLst>
                <a:tab pos="457200" algn="l"/>
              </a:tabLst>
            </a:pPr>
            <a:endParaRPr lang="it-IT" altLang="it-IT" sz="2400" dirty="0"/>
          </a:p>
          <a:p>
            <a:pPr>
              <a:buFontTx/>
              <a:buChar char="•"/>
              <a:tabLst>
                <a:tab pos="457200" algn="l"/>
              </a:tabLst>
            </a:pPr>
            <a:endParaRPr lang="it-IT" altLang="it-IT" dirty="0"/>
          </a:p>
          <a:p>
            <a:pPr eaLnBrk="1" hangingPunct="1">
              <a:tabLst>
                <a:tab pos="457200" algn="l"/>
              </a:tabLst>
            </a:pPr>
            <a:endParaRPr lang="en-US" altLang="it-IT" dirty="0"/>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800" decel="100000"/>
                                        <p:tgtEl>
                                          <p:spTgt spid="6">
                                            <p:txEl>
                                              <p:pRg st="0" end="0"/>
                                            </p:txEl>
                                          </p:spTgt>
                                        </p:tgtEl>
                                      </p:cBhvr>
                                    </p:animEffect>
                                    <p:anim calcmode="lin" valueType="num">
                                      <p:cBhvr>
                                        <p:cTn id="8" dur="800" decel="100000" fill="hold"/>
                                        <p:tgtEl>
                                          <p:spTgt spid="6">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6">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6">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800" decel="100000"/>
                                        <p:tgtEl>
                                          <p:spTgt spid="6">
                                            <p:txEl>
                                              <p:pRg st="1" end="1"/>
                                            </p:txEl>
                                          </p:spTgt>
                                        </p:tgtEl>
                                      </p:cBhvr>
                                    </p:animEffect>
                                    <p:anim calcmode="lin" valueType="num">
                                      <p:cBhvr>
                                        <p:cTn id="18" dur="800" decel="100000" fill="hold"/>
                                        <p:tgtEl>
                                          <p:spTgt spid="6">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6">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6">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6">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6">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fade">
                                      <p:cBhvr>
                                        <p:cTn id="27" dur="800" decel="100000"/>
                                        <p:tgtEl>
                                          <p:spTgt spid="6">
                                            <p:txEl>
                                              <p:pRg st="2" end="2"/>
                                            </p:txEl>
                                          </p:spTgt>
                                        </p:tgtEl>
                                      </p:cBhvr>
                                    </p:animEffect>
                                    <p:anim calcmode="lin" valueType="num">
                                      <p:cBhvr>
                                        <p:cTn id="28" dur="800" decel="100000" fill="hold"/>
                                        <p:tgtEl>
                                          <p:spTgt spid="6">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6">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6">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animEffect transition="in" filter="fade">
                                      <p:cBhvr>
                                        <p:cTn id="37" dur="800" decel="100000"/>
                                        <p:tgtEl>
                                          <p:spTgt spid="6">
                                            <p:txEl>
                                              <p:pRg st="3" end="3"/>
                                            </p:txEl>
                                          </p:spTgt>
                                        </p:tgtEl>
                                      </p:cBhvr>
                                    </p:animEffect>
                                    <p:anim calcmode="lin" valueType="num">
                                      <p:cBhvr>
                                        <p:cTn id="38" dur="800" decel="100000" fill="hold"/>
                                        <p:tgtEl>
                                          <p:spTgt spid="6">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6">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6">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639762"/>
          </a:xfrm>
        </p:spPr>
        <p:txBody>
          <a:bodyPr>
            <a:noAutofit/>
          </a:bodyPr>
          <a:lstStyle/>
          <a:p>
            <a:pPr algn="ctr" eaLnBrk="1" fontAlgn="auto" hangingPunct="1">
              <a:spcAft>
                <a:spcPts val="0"/>
              </a:spcAft>
              <a:defRPr/>
            </a:pPr>
            <a:r>
              <a:rPr lang="en-US" sz="3000" b="1" i="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The Handmaid’s Tale </a:t>
            </a:r>
            <a:r>
              <a:rPr lang="en-US" sz="3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and </a:t>
            </a:r>
            <a:r>
              <a:rPr lang="en-US" sz="3000" b="1" i="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Nineteen Eighty-Four</a:t>
            </a:r>
          </a:p>
        </p:txBody>
      </p:sp>
      <p:sp>
        <p:nvSpPr>
          <p:cNvPr id="4" name="Rectangle 3"/>
          <p:cNvSpPr>
            <a:spLocks noChangeArrowheads="1"/>
          </p:cNvSpPr>
          <p:nvPr/>
        </p:nvSpPr>
        <p:spPr bwMode="auto">
          <a:xfrm>
            <a:off x="0" y="914400"/>
            <a:ext cx="9144000" cy="5847755"/>
          </a:xfrm>
          <a:prstGeom prst="rect">
            <a:avLst/>
          </a:prstGeom>
          <a:noFill/>
          <a:ln w="9525">
            <a:noFill/>
            <a:miter lim="800000"/>
            <a:headEnd/>
            <a:tailEnd/>
          </a:ln>
        </p:spPr>
        <p:txBody>
          <a:bodyPr wrap="square">
            <a:spAutoFit/>
          </a:bodyPr>
          <a:lstStyle/>
          <a:p>
            <a:pPr marL="342900" indent="-342900" eaLnBrk="1" hangingPunct="1"/>
            <a:r>
              <a:rPr lang="en-US" altLang="it-IT" sz="2200" dirty="0"/>
              <a:t>Published in1985, </a:t>
            </a:r>
            <a:r>
              <a:rPr lang="en-US" altLang="it-IT" sz="2200" i="1" dirty="0"/>
              <a:t>The Handmaid’s Tale</a:t>
            </a:r>
            <a:r>
              <a:rPr lang="en-US" altLang="it-IT" sz="2200" dirty="0"/>
              <a:t> has many similarities with the absolute masterpiece of dystopian fiction, </a:t>
            </a:r>
            <a:r>
              <a:rPr lang="it-IT" altLang="it-IT" sz="2200" dirty="0"/>
              <a:t>George Orwell’s </a:t>
            </a:r>
            <a:r>
              <a:rPr lang="it-IT" altLang="it-IT" sz="2200" i="1" dirty="0" err="1"/>
              <a:t>Nineteen</a:t>
            </a:r>
            <a:r>
              <a:rPr lang="it-IT" altLang="it-IT" sz="2200" i="1" dirty="0"/>
              <a:t> </a:t>
            </a:r>
            <a:r>
              <a:rPr lang="it-IT" altLang="it-IT" sz="2200" i="1" dirty="0" err="1"/>
              <a:t>Eighty-Four</a:t>
            </a:r>
            <a:r>
              <a:rPr lang="it-IT" altLang="it-IT" sz="2200" dirty="0"/>
              <a:t> (1949), and </a:t>
            </a:r>
            <a:r>
              <a:rPr lang="it-IT" altLang="it-IT" sz="2200" dirty="0" err="1"/>
              <a:t>has</a:t>
            </a:r>
            <a:r>
              <a:rPr lang="it-IT" altLang="it-IT" sz="2200" dirty="0"/>
              <a:t> </a:t>
            </a:r>
            <a:r>
              <a:rPr lang="it-IT" altLang="it-IT" sz="2200" dirty="0" err="1"/>
              <a:t>been</a:t>
            </a:r>
            <a:r>
              <a:rPr lang="it-IT" altLang="it-IT" sz="2200" dirty="0"/>
              <a:t> </a:t>
            </a:r>
            <a:r>
              <a:rPr lang="it-IT" altLang="it-IT" sz="2200" dirty="0" err="1"/>
              <a:t>often</a:t>
            </a:r>
            <a:r>
              <a:rPr lang="it-IT" altLang="it-IT" sz="2200" dirty="0"/>
              <a:t> </a:t>
            </a:r>
            <a:r>
              <a:rPr lang="it-IT" altLang="it-IT" sz="2200" dirty="0" err="1"/>
              <a:t>defined</a:t>
            </a:r>
            <a:r>
              <a:rPr lang="it-IT" altLang="it-IT" sz="2200" dirty="0"/>
              <a:t> </a:t>
            </a:r>
            <a:r>
              <a:rPr lang="it-IT" altLang="it-IT" sz="2200" dirty="0" err="1"/>
              <a:t>as</a:t>
            </a:r>
            <a:r>
              <a:rPr lang="it-IT" altLang="it-IT" sz="2200" dirty="0"/>
              <a:t> a </a:t>
            </a:r>
            <a:r>
              <a:rPr lang="it-IT" altLang="it-IT" sz="2200" b="1" dirty="0" err="1">
                <a:solidFill>
                  <a:srgbClr val="FF0000"/>
                </a:solidFill>
              </a:rPr>
              <a:t>feminist</a:t>
            </a:r>
            <a:r>
              <a:rPr lang="it-IT" altLang="it-IT" sz="2200" b="1" dirty="0">
                <a:solidFill>
                  <a:srgbClr val="FF0000"/>
                </a:solidFill>
              </a:rPr>
              <a:t> </a:t>
            </a:r>
            <a:r>
              <a:rPr lang="it-IT" altLang="it-IT" sz="2200" b="1" i="1" dirty="0">
                <a:solidFill>
                  <a:srgbClr val="FF0000"/>
                </a:solidFill>
              </a:rPr>
              <a:t>1984</a:t>
            </a:r>
            <a:r>
              <a:rPr lang="it-IT" altLang="it-IT" sz="2200" dirty="0"/>
              <a:t>.</a:t>
            </a:r>
          </a:p>
          <a:p>
            <a:pPr marL="342900" indent="-342900" eaLnBrk="1" hangingPunct="1"/>
            <a:r>
              <a:rPr lang="en-US" altLang="it-IT" sz="2200" dirty="0"/>
              <a:t>Appropriation of some of Orwell’s typical themes (the reduction of the subject to a mere </a:t>
            </a:r>
            <a:r>
              <a:rPr lang="en-US" altLang="it-IT" sz="2200" b="1" dirty="0">
                <a:solidFill>
                  <a:srgbClr val="FF0000"/>
                </a:solidFill>
              </a:rPr>
              <a:t>instrument of a power system</a:t>
            </a:r>
            <a:r>
              <a:rPr lang="en-US" altLang="it-IT" sz="2200" dirty="0"/>
              <a:t>, the </a:t>
            </a:r>
            <a:r>
              <a:rPr lang="en-US" altLang="it-IT" sz="2200" b="1" dirty="0">
                <a:solidFill>
                  <a:srgbClr val="FF0000"/>
                </a:solidFill>
              </a:rPr>
              <a:t>manipulation of reality through language</a:t>
            </a:r>
            <a:r>
              <a:rPr lang="en-US" altLang="it-IT" sz="2200" dirty="0"/>
              <a:t>, the obsessive </a:t>
            </a:r>
            <a:r>
              <a:rPr lang="en-US" altLang="it-IT" sz="2200" b="1" dirty="0">
                <a:solidFill>
                  <a:srgbClr val="FF0000"/>
                </a:solidFill>
              </a:rPr>
              <a:t>monitoring of the individual</a:t>
            </a:r>
            <a:r>
              <a:rPr lang="en-US" altLang="it-IT" sz="2200" dirty="0"/>
              <a:t>, the rigid </a:t>
            </a:r>
            <a:r>
              <a:rPr lang="en-US" altLang="it-IT" sz="2200" b="1" dirty="0">
                <a:solidFill>
                  <a:srgbClr val="FF0000"/>
                </a:solidFill>
              </a:rPr>
              <a:t>hierarchical structuring of social classes </a:t>
            </a:r>
            <a:r>
              <a:rPr lang="en-US" altLang="it-IT" sz="2200" dirty="0"/>
              <a:t>+ new issues (</a:t>
            </a:r>
            <a:r>
              <a:rPr lang="en-US" altLang="it-IT" sz="2200" b="1" dirty="0">
                <a:solidFill>
                  <a:srgbClr val="FF0000"/>
                </a:solidFill>
              </a:rPr>
              <a:t>power and gender, authoritarianism and religious fundamentalism, race discrimination</a:t>
            </a:r>
            <a:r>
              <a:rPr lang="en-US" altLang="it-IT" sz="2200" dirty="0"/>
              <a:t>).</a:t>
            </a:r>
          </a:p>
          <a:p>
            <a:pPr marL="342900" indent="-342900" eaLnBrk="1" hangingPunct="1"/>
            <a:r>
              <a:rPr lang="en-US" altLang="it-IT" sz="2200" dirty="0"/>
              <a:t>In both novels the global context is dominated by </a:t>
            </a:r>
            <a:r>
              <a:rPr lang="en-US" altLang="it-IT" sz="2200" b="1" dirty="0">
                <a:solidFill>
                  <a:srgbClr val="FF0000"/>
                </a:solidFill>
              </a:rPr>
              <a:t>war</a:t>
            </a:r>
            <a:r>
              <a:rPr lang="en-US" altLang="it-IT" sz="2200" dirty="0"/>
              <a:t>: </a:t>
            </a:r>
          </a:p>
          <a:p>
            <a:pPr marL="342900" indent="-342900" eaLnBrk="1" hangingPunct="1"/>
            <a:r>
              <a:rPr lang="en-US" altLang="it-IT" sz="2200" dirty="0"/>
              <a:t>	in Orwell’s novel the world is ruled by three superpowers in continuous conflict among them according to shifting alliances, as if they did not really want  to win the war, but only perpetuate their own power systems;</a:t>
            </a:r>
          </a:p>
          <a:p>
            <a:pPr marL="342900" indent="-342900" eaLnBrk="1" hangingPunct="1"/>
            <a:r>
              <a:rPr lang="en-US" altLang="it-IT" sz="2200" dirty="0"/>
              <a:t>in </a:t>
            </a:r>
            <a:r>
              <a:rPr lang="en-US" altLang="it-IT" sz="2200" i="1" dirty="0"/>
              <a:t>The Handmaid’s Tale</a:t>
            </a:r>
            <a:r>
              <a:rPr lang="en-US" altLang="it-IT" sz="2200" dirty="0"/>
              <a:t> the global situation is that of a sort of </a:t>
            </a:r>
            <a:r>
              <a:rPr lang="en-US" altLang="it-IT" sz="2200" b="1" dirty="0">
                <a:solidFill>
                  <a:srgbClr val="FF0000"/>
                </a:solidFill>
              </a:rPr>
              <a:t>new Cold War</a:t>
            </a:r>
            <a:r>
              <a:rPr lang="en-US" altLang="it-IT" sz="2200" dirty="0"/>
              <a:t>, with local conflicts that the Gilead media represent as small </a:t>
            </a:r>
            <a:r>
              <a:rPr lang="en-US" altLang="it-IT" sz="2200" b="1" dirty="0" err="1">
                <a:solidFill>
                  <a:srgbClr val="FF0000"/>
                </a:solidFill>
              </a:rPr>
              <a:t>Armageddons</a:t>
            </a:r>
            <a:r>
              <a:rPr lang="en-US" altLang="it-IT" sz="2200" dirty="0"/>
              <a:t> between the forces of order and the forces of chaos.</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heckerboard(across)">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heckerboard(across)">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heckerboard(across)">
                                      <p:cBhvr>
                                        <p:cTn id="22" dur="1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checkerboard(across)">
                                      <p:cBhvr>
                                        <p:cTn id="2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458200" cy="1143000"/>
          </a:xfrm>
        </p:spPr>
        <p:txBody>
          <a:bodyPr>
            <a:normAutofit fontScale="90000"/>
          </a:bodyPr>
          <a:lstStyle/>
          <a:p>
            <a:pPr algn="ctr" eaLnBrk="1" fontAlgn="auto" hangingPunct="1">
              <a:spcAft>
                <a:spcPts val="0"/>
              </a:spcAft>
              <a:defRPr/>
            </a:pP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The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Apocalypse</a:t>
            </a:r>
            <a:r>
              <a:rPr lang="en-US"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of</a:t>
            </a:r>
            <a:r>
              <a:rPr lang="it-IT" sz="4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the </a:t>
            </a:r>
            <a:r>
              <a:rPr lang="it-IT" sz="4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Apocalypse</a:t>
            </a:r>
            <a:r>
              <a:rPr lang="en-US" sz="4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it-IT" dirty="0"/>
          </a:p>
        </p:txBody>
      </p:sp>
      <p:sp>
        <p:nvSpPr>
          <p:cNvPr id="3" name="Segnaposto contenuto 2"/>
          <p:cNvSpPr>
            <a:spLocks noGrp="1"/>
          </p:cNvSpPr>
          <p:nvPr>
            <p:ph idx="1"/>
          </p:nvPr>
        </p:nvSpPr>
        <p:spPr>
          <a:xfrm>
            <a:off x="457200" y="1447800"/>
            <a:ext cx="8458200" cy="5181600"/>
          </a:xfrm>
        </p:spPr>
        <p:txBody>
          <a:bodyPr>
            <a:normAutofit fontScale="85000" lnSpcReduction="20000"/>
          </a:bodyPr>
          <a:lstStyle/>
          <a:p>
            <a:pPr marL="420624" indent="-384048" eaLnBrk="1" fontAlgn="auto" hangingPunct="1">
              <a:spcAft>
                <a:spcPts val="0"/>
              </a:spcAft>
              <a:buFont typeface="Wingdings 2"/>
              <a:buNone/>
              <a:defRPr/>
            </a:pPr>
            <a:r>
              <a:rPr lang="it-IT" dirty="0" err="1"/>
              <a:t>Post-apocalyptic</a:t>
            </a:r>
            <a:r>
              <a:rPr lang="it-IT" dirty="0"/>
              <a:t> world, </a:t>
            </a:r>
            <a:r>
              <a:rPr lang="it-IT" dirty="0" err="1"/>
              <a:t>outcome</a:t>
            </a:r>
            <a:r>
              <a:rPr lang="it-IT" dirty="0"/>
              <a:t> </a:t>
            </a:r>
            <a:r>
              <a:rPr lang="it-IT" dirty="0" err="1"/>
              <a:t>of</a:t>
            </a:r>
            <a:r>
              <a:rPr lang="it-IT" dirty="0"/>
              <a:t> a </a:t>
            </a:r>
            <a:r>
              <a:rPr lang="en-US" b="1" dirty="0">
                <a:solidFill>
                  <a:srgbClr val="FF0000"/>
                </a:solidFill>
              </a:rPr>
              <a:t>nuclear and biological war </a:t>
            </a:r>
            <a:r>
              <a:rPr lang="en-US" dirty="0"/>
              <a:t>which has destroyed vast areas and caused genetic malformations and the reduction of the reproductive capacities of  most of the population (but in Gilead only women are accused to be </a:t>
            </a:r>
            <a:r>
              <a:rPr lang="en-US" b="1" dirty="0">
                <a:solidFill>
                  <a:srgbClr val="FF0000"/>
                </a:solidFill>
              </a:rPr>
              <a:t>unfertile</a:t>
            </a:r>
            <a:r>
              <a:rPr lang="en-US" dirty="0"/>
              <a:t>).</a:t>
            </a:r>
          </a:p>
          <a:p>
            <a:pPr marL="420624" indent="-384048" eaLnBrk="1" fontAlgn="auto" hangingPunct="1">
              <a:spcAft>
                <a:spcPts val="0"/>
              </a:spcAft>
              <a:buFont typeface="Wingdings 2"/>
              <a:buNone/>
              <a:defRPr/>
            </a:pPr>
            <a:r>
              <a:rPr lang="it-IT" dirty="0" err="1"/>
              <a:t>Post-apocalyptic</a:t>
            </a:r>
            <a:r>
              <a:rPr lang="it-IT" dirty="0"/>
              <a:t> world </a:t>
            </a:r>
            <a:r>
              <a:rPr lang="it-IT" dirty="0" err="1"/>
              <a:t>also</a:t>
            </a:r>
            <a:r>
              <a:rPr lang="it-IT" dirty="0"/>
              <a:t> </a:t>
            </a:r>
            <a:r>
              <a:rPr lang="it-IT" dirty="0" err="1"/>
              <a:t>because</a:t>
            </a:r>
            <a:r>
              <a:rPr lang="it-IT" dirty="0"/>
              <a:t> </a:t>
            </a:r>
            <a:r>
              <a:rPr lang="it-IT" dirty="0" err="1"/>
              <a:t>it</a:t>
            </a:r>
            <a:r>
              <a:rPr lang="it-IT" dirty="0"/>
              <a:t> </a:t>
            </a:r>
            <a:r>
              <a:rPr lang="it-IT" dirty="0" err="1"/>
              <a:t>recuperates</a:t>
            </a:r>
            <a:r>
              <a:rPr lang="it-IT" dirty="0"/>
              <a:t> </a:t>
            </a:r>
            <a:r>
              <a:rPr lang="en-US" i="1" dirty="0"/>
              <a:t>a posteriori</a:t>
            </a:r>
            <a:r>
              <a:rPr lang="en-US" dirty="0"/>
              <a:t> the apocalyptic vision of the origins of  American culture – the </a:t>
            </a:r>
            <a:r>
              <a:rPr lang="en-US" b="1" dirty="0">
                <a:solidFill>
                  <a:srgbClr val="FF0000"/>
                </a:solidFill>
              </a:rPr>
              <a:t>Puritan </a:t>
            </a:r>
            <a:r>
              <a:rPr lang="en-US" b="1" dirty="0" err="1">
                <a:solidFill>
                  <a:srgbClr val="FF0000"/>
                </a:solidFill>
              </a:rPr>
              <a:t>prefiguration</a:t>
            </a:r>
            <a:r>
              <a:rPr lang="en-US" b="1" dirty="0">
                <a:solidFill>
                  <a:srgbClr val="FF0000"/>
                </a:solidFill>
              </a:rPr>
              <a:t> of the Day of Doom</a:t>
            </a:r>
            <a:r>
              <a:rPr lang="en-US" dirty="0"/>
              <a:t>, when only the elect ones will be saved and all the others will be damned forever.</a:t>
            </a:r>
          </a:p>
          <a:p>
            <a:pPr marL="420624" indent="-384048" eaLnBrk="1" fontAlgn="auto" hangingPunct="1">
              <a:spcAft>
                <a:spcPts val="0"/>
              </a:spcAft>
              <a:buFont typeface="Wingdings 2"/>
              <a:buNone/>
              <a:defRPr/>
            </a:pPr>
            <a:r>
              <a:rPr lang="en-US" b="1" dirty="0">
                <a:solidFill>
                  <a:srgbClr val="FF0000"/>
                </a:solidFill>
              </a:rPr>
              <a:t>Homosexuals, abortionists and “heretics”</a:t>
            </a:r>
            <a:r>
              <a:rPr lang="en-US" dirty="0"/>
              <a:t> are condemned to death; </a:t>
            </a:r>
            <a:r>
              <a:rPr lang="en-US" b="1" dirty="0">
                <a:solidFill>
                  <a:srgbClr val="FF0000"/>
                </a:solidFill>
              </a:rPr>
              <a:t>Jews, non-white people and old women </a:t>
            </a:r>
            <a:r>
              <a:rPr lang="en-US" dirty="0"/>
              <a:t>are considered useless and exiled in the radioactive wastelands.</a:t>
            </a:r>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52400"/>
            <a:ext cx="7467600" cy="990600"/>
          </a:xfrm>
        </p:spPr>
        <p:txBody>
          <a:bodyPr/>
          <a:lstStyle/>
          <a:p>
            <a:pPr algn="ctr" eaLnBrk="1" hangingPunct="1">
              <a:defRPr/>
            </a:pPr>
            <a:r>
              <a:rPr lang="it-IT" sz="4800"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From</a:t>
            </a:r>
            <a:r>
              <a:rPr lang="it-IT" sz="480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Utopia </a:t>
            </a:r>
            <a:r>
              <a:rPr lang="it-IT" sz="4800"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to</a:t>
            </a:r>
            <a:r>
              <a:rPr lang="it-IT" sz="480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800"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Dystopia</a:t>
            </a:r>
            <a:endParaRPr lang="it-IT" dirty="0"/>
          </a:p>
        </p:txBody>
      </p:sp>
      <p:sp>
        <p:nvSpPr>
          <p:cNvPr id="11267" name="Segnaposto contenuto 2"/>
          <p:cNvSpPr>
            <a:spLocks noGrp="1"/>
          </p:cNvSpPr>
          <p:nvPr>
            <p:ph idx="1"/>
          </p:nvPr>
        </p:nvSpPr>
        <p:spPr>
          <a:xfrm>
            <a:off x="457200" y="1143000"/>
            <a:ext cx="8001000" cy="5257800"/>
          </a:xfrm>
        </p:spPr>
        <p:txBody>
          <a:bodyPr/>
          <a:lstStyle/>
          <a:p>
            <a:pPr eaLnBrk="1" hangingPunct="1">
              <a:buNone/>
            </a:pPr>
            <a:r>
              <a:rPr lang="en-US" altLang="it-IT" sz="2400" b="1" dirty="0">
                <a:solidFill>
                  <a:srgbClr val="FF0000"/>
                </a:solidFill>
              </a:rPr>
              <a:t>“Anthropological” dystopias </a:t>
            </a:r>
            <a:r>
              <a:rPr lang="en-US" altLang="it-IT" sz="2400" dirty="0"/>
              <a:t>portray a reality which has gone backward  in time and a human community regressed to the level of </a:t>
            </a:r>
            <a:r>
              <a:rPr lang="en-US" altLang="it-IT" sz="2400" b="1" dirty="0">
                <a:solidFill>
                  <a:srgbClr val="FF0000"/>
                </a:solidFill>
              </a:rPr>
              <a:t>barbarism</a:t>
            </a:r>
            <a:r>
              <a:rPr lang="en-US" altLang="it-IT" sz="2400" dirty="0">
                <a:cs typeface="Calibri"/>
              </a:rPr>
              <a:t>, “laying bare” the </a:t>
            </a:r>
            <a:r>
              <a:rPr lang="en-US" altLang="it-IT" sz="2400" b="1" dirty="0">
                <a:solidFill>
                  <a:srgbClr val="FF0000"/>
                </a:solidFill>
                <a:cs typeface="Calibri"/>
              </a:rPr>
              <a:t>savage dimension of the human self </a:t>
            </a:r>
            <a:r>
              <a:rPr lang="en-US" altLang="it-IT" sz="2400" dirty="0">
                <a:cs typeface="Calibri"/>
              </a:rPr>
              <a:t>→ </a:t>
            </a:r>
            <a:r>
              <a:rPr lang="en-US" altLang="it-IT" sz="2400" b="1" dirty="0">
                <a:solidFill>
                  <a:srgbClr val="FF0000"/>
                </a:solidFill>
                <a:cs typeface="Calibri"/>
              </a:rPr>
              <a:t>absolute negativity </a:t>
            </a:r>
            <a:r>
              <a:rPr lang="en-US" altLang="it-IT" sz="2400" dirty="0">
                <a:cs typeface="Calibri"/>
              </a:rPr>
              <a:t>which can be </a:t>
            </a:r>
            <a:r>
              <a:rPr lang="en-US" altLang="it-IT" sz="2400" dirty="0"/>
              <a:t>redeemed only through some </a:t>
            </a:r>
            <a:r>
              <a:rPr lang="en-US" altLang="it-IT" sz="2400" b="1" dirty="0">
                <a:solidFill>
                  <a:srgbClr val="FF0000"/>
                </a:solidFill>
              </a:rPr>
              <a:t>individual and collective regeneration</a:t>
            </a:r>
            <a:r>
              <a:rPr lang="en-US" altLang="it-IT" sz="2400" dirty="0"/>
              <a:t>.</a:t>
            </a:r>
          </a:p>
          <a:p>
            <a:pPr eaLnBrk="1" hangingPunct="1">
              <a:buNone/>
            </a:pPr>
            <a:r>
              <a:rPr lang="en-US" altLang="it-IT" sz="2400" b="1" dirty="0">
                <a:solidFill>
                  <a:srgbClr val="FF0000"/>
                </a:solidFill>
              </a:rPr>
              <a:t>“Political” dystopias </a:t>
            </a:r>
            <a:r>
              <a:rPr lang="en-US" altLang="it-IT" sz="2400" dirty="0"/>
              <a:t>(like </a:t>
            </a:r>
            <a:r>
              <a:rPr lang="en-US" altLang="it-IT" sz="2400" i="1" dirty="0"/>
              <a:t>The Man in the High Castle </a:t>
            </a:r>
            <a:r>
              <a:rPr lang="en-US" altLang="it-IT" sz="2400" dirty="0"/>
              <a:t>and </a:t>
            </a:r>
            <a:r>
              <a:rPr lang="en-US" altLang="it-IT" sz="2400" i="1" dirty="0"/>
              <a:t>The Handmaid’s Tale</a:t>
            </a:r>
            <a:r>
              <a:rPr lang="en-US" altLang="it-IT" sz="2400" dirty="0"/>
              <a:t>) reveal the ways </a:t>
            </a:r>
            <a:r>
              <a:rPr lang="en-US" altLang="it-IT" sz="2400" b="1" dirty="0">
                <a:solidFill>
                  <a:srgbClr val="FF0000"/>
                </a:solidFill>
              </a:rPr>
              <a:t>totalitarian systems </a:t>
            </a:r>
            <a:r>
              <a:rPr lang="en-US" altLang="it-IT" sz="2400" dirty="0"/>
              <a:t>impose their power by representing themselves as “utopias” engaged in the struggle of good vs. evil (dystopia = a literally “</a:t>
            </a:r>
            <a:r>
              <a:rPr lang="en-US" altLang="it-IT" sz="2400" b="1" dirty="0">
                <a:solidFill>
                  <a:srgbClr val="FF0000"/>
                </a:solidFill>
              </a:rPr>
              <a:t>negative utopia</a:t>
            </a:r>
            <a:r>
              <a:rPr lang="en-US" altLang="it-IT" sz="2400" dirty="0"/>
              <a:t>,” a reified utopia which becomes its opposite).</a:t>
            </a:r>
          </a:p>
        </p:txBody>
      </p:sp>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685800"/>
          </a:xfrm>
        </p:spPr>
        <p:txBody>
          <a:bodyPr>
            <a:normAutofit fontScale="90000"/>
          </a:bodyPr>
          <a:lstStyle/>
          <a:p>
            <a:pPr algn="ctr" eaLnBrk="1" fontAlgn="auto" hangingPunct="1">
              <a:spcAft>
                <a:spcPts val="0"/>
              </a:spcAft>
              <a:defRPr/>
            </a:pPr>
            <a:r>
              <a:rPr lang="it-IT" sz="4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Historiographical</a:t>
            </a:r>
            <a:r>
              <a:rPr lang="it-IT" sz="4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it-IT" sz="4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dystopia</a:t>
            </a:r>
            <a:endParaRPr lang="it-IT" dirty="0"/>
          </a:p>
        </p:txBody>
      </p:sp>
      <p:sp>
        <p:nvSpPr>
          <p:cNvPr id="12291" name="Segnaposto contenuto 2"/>
          <p:cNvSpPr>
            <a:spLocks noGrp="1"/>
          </p:cNvSpPr>
          <p:nvPr>
            <p:ph idx="1"/>
          </p:nvPr>
        </p:nvSpPr>
        <p:spPr>
          <a:xfrm>
            <a:off x="457200" y="914400"/>
            <a:ext cx="8305800" cy="5638800"/>
          </a:xfrm>
        </p:spPr>
        <p:txBody>
          <a:bodyPr/>
          <a:lstStyle/>
          <a:p>
            <a:pPr eaLnBrk="1" hangingPunct="1">
              <a:buFont typeface="Wingdings 2" pitchFamily="18" charset="2"/>
              <a:buNone/>
            </a:pPr>
            <a:r>
              <a:rPr lang="it-IT" altLang="it-IT" sz="1800" dirty="0" err="1"/>
              <a:t>Like</a:t>
            </a:r>
            <a:r>
              <a:rPr lang="it-IT" altLang="it-IT" sz="1800" dirty="0"/>
              <a:t> </a:t>
            </a:r>
            <a:r>
              <a:rPr lang="it-IT" altLang="it-IT" sz="1800" i="1" dirty="0" err="1"/>
              <a:t>Nineteen</a:t>
            </a:r>
            <a:r>
              <a:rPr lang="it-IT" altLang="it-IT" sz="1800" i="1" dirty="0"/>
              <a:t> </a:t>
            </a:r>
            <a:r>
              <a:rPr lang="it-IT" altLang="it-IT" sz="1800" i="1" dirty="0" err="1"/>
              <a:t>Eighty-Four</a:t>
            </a:r>
            <a:r>
              <a:rPr lang="it-IT" altLang="it-IT" sz="1800" dirty="0"/>
              <a:t>, </a:t>
            </a:r>
            <a:r>
              <a:rPr lang="it-IT" altLang="it-IT" sz="1800" i="1" dirty="0"/>
              <a:t>The </a:t>
            </a:r>
            <a:r>
              <a:rPr lang="it-IT" altLang="it-IT" sz="1800" i="1" dirty="0" err="1"/>
              <a:t>Handmaid</a:t>
            </a:r>
            <a:r>
              <a:rPr lang="it-IT" altLang="it-IT" sz="1800" i="1" dirty="0"/>
              <a:t>’s Tale</a:t>
            </a:r>
            <a:r>
              <a:rPr lang="it-IT" altLang="it-IT" sz="1800" dirty="0"/>
              <a:t> </a:t>
            </a:r>
            <a:r>
              <a:rPr lang="it-IT" altLang="it-IT" sz="1800" dirty="0" err="1"/>
              <a:t>is</a:t>
            </a:r>
            <a:r>
              <a:rPr lang="it-IT" altLang="it-IT" sz="1800" dirty="0"/>
              <a:t> set in a future </a:t>
            </a:r>
            <a:r>
              <a:rPr lang="it-IT" altLang="it-IT" sz="1800" dirty="0" err="1"/>
              <a:t>which</a:t>
            </a:r>
            <a:r>
              <a:rPr lang="it-IT" altLang="it-IT" sz="1800" dirty="0"/>
              <a:t> </a:t>
            </a:r>
            <a:r>
              <a:rPr lang="it-IT" altLang="it-IT" sz="1800" dirty="0" err="1"/>
              <a:t>is</a:t>
            </a:r>
            <a:r>
              <a:rPr lang="it-IT" altLang="it-IT" sz="1800" dirty="0"/>
              <a:t> at the </a:t>
            </a:r>
            <a:r>
              <a:rPr lang="it-IT" altLang="it-IT" sz="1800" dirty="0" err="1"/>
              <a:t>same</a:t>
            </a:r>
            <a:r>
              <a:rPr lang="it-IT" altLang="it-IT" sz="1800" dirty="0"/>
              <a:t> </a:t>
            </a:r>
            <a:r>
              <a:rPr lang="it-IT" altLang="it-IT" sz="1800" dirty="0" err="1"/>
              <a:t>time</a:t>
            </a:r>
            <a:r>
              <a:rPr lang="it-IT" altLang="it-IT" sz="1800" dirty="0"/>
              <a:t> a </a:t>
            </a:r>
            <a:r>
              <a:rPr lang="it-IT" altLang="it-IT" sz="1800" dirty="0" err="1"/>
              <a:t>past</a:t>
            </a:r>
            <a:r>
              <a:rPr lang="it-IT" altLang="it-IT" sz="1800" dirty="0"/>
              <a:t> – </a:t>
            </a:r>
            <a:r>
              <a:rPr lang="it-IT" altLang="it-IT" sz="1800" dirty="0" err="1"/>
              <a:t>its</a:t>
            </a:r>
            <a:r>
              <a:rPr lang="it-IT" altLang="it-IT" sz="1800" dirty="0"/>
              <a:t> </a:t>
            </a:r>
            <a:r>
              <a:rPr lang="it-IT" altLang="it-IT" sz="1800" dirty="0" err="1"/>
              <a:t>dystopian</a:t>
            </a:r>
            <a:r>
              <a:rPr lang="it-IT" altLang="it-IT" sz="1800" dirty="0"/>
              <a:t> reality </a:t>
            </a:r>
            <a:r>
              <a:rPr lang="it-IT" altLang="it-IT" sz="1800" dirty="0" err="1"/>
              <a:t>is</a:t>
            </a:r>
            <a:r>
              <a:rPr lang="it-IT" altLang="it-IT" sz="1800" dirty="0"/>
              <a:t> set in a </a:t>
            </a:r>
            <a:r>
              <a:rPr lang="it-IT" altLang="it-IT" sz="1800" dirty="0" err="1"/>
              <a:t>time</a:t>
            </a:r>
            <a:r>
              <a:rPr lang="it-IT" altLang="it-IT" sz="1800" dirty="0"/>
              <a:t> </a:t>
            </a:r>
            <a:r>
              <a:rPr lang="it-IT" altLang="it-IT" sz="1800" dirty="0" err="1"/>
              <a:t>overcome</a:t>
            </a:r>
            <a:r>
              <a:rPr lang="it-IT" altLang="it-IT" sz="1800" dirty="0"/>
              <a:t> </a:t>
            </a:r>
            <a:r>
              <a:rPr lang="it-IT" altLang="it-IT" sz="1800" dirty="0" err="1"/>
              <a:t>by</a:t>
            </a:r>
            <a:r>
              <a:rPr lang="it-IT" altLang="it-IT" sz="1800" dirty="0"/>
              <a:t> </a:t>
            </a:r>
            <a:r>
              <a:rPr lang="it-IT" altLang="it-IT" sz="1800" dirty="0" err="1"/>
              <a:t>subsequent</a:t>
            </a:r>
            <a:r>
              <a:rPr lang="it-IT" altLang="it-IT" sz="1800" dirty="0"/>
              <a:t> </a:t>
            </a:r>
            <a:r>
              <a:rPr lang="it-IT" altLang="it-IT" sz="1800" dirty="0" err="1"/>
              <a:t>events</a:t>
            </a:r>
            <a:r>
              <a:rPr lang="it-IT" altLang="it-IT" sz="1800" dirty="0"/>
              <a:t> </a:t>
            </a:r>
            <a:r>
              <a:rPr lang="it-IT" altLang="it-IT" sz="1800" dirty="0" err="1"/>
              <a:t>that</a:t>
            </a:r>
            <a:r>
              <a:rPr lang="it-IT" altLang="it-IT" sz="1800" dirty="0"/>
              <a:t> </a:t>
            </a:r>
            <a:r>
              <a:rPr lang="it-IT" altLang="it-IT" sz="1800" dirty="0" err="1"/>
              <a:t>lead</a:t>
            </a:r>
            <a:r>
              <a:rPr lang="it-IT" altLang="it-IT" sz="1800" dirty="0"/>
              <a:t> </a:t>
            </a:r>
            <a:r>
              <a:rPr lang="it-IT" altLang="it-IT" sz="1800" dirty="0" err="1"/>
              <a:t>to</a:t>
            </a:r>
            <a:r>
              <a:rPr lang="it-IT" altLang="it-IT" sz="1800" dirty="0"/>
              <a:t> the </a:t>
            </a:r>
            <a:r>
              <a:rPr lang="it-IT" altLang="it-IT" sz="1800" dirty="0" err="1"/>
              <a:t>termination</a:t>
            </a:r>
            <a:r>
              <a:rPr lang="it-IT" altLang="it-IT" sz="1800" dirty="0"/>
              <a:t> </a:t>
            </a:r>
            <a:r>
              <a:rPr lang="it-IT" altLang="it-IT" sz="1800" dirty="0" err="1"/>
              <a:t>of</a:t>
            </a:r>
            <a:r>
              <a:rPr lang="it-IT" altLang="it-IT" sz="1800" dirty="0"/>
              <a:t> </a:t>
            </a:r>
            <a:r>
              <a:rPr lang="it-IT" altLang="it-IT" sz="1800" dirty="0" err="1"/>
              <a:t>dystopia</a:t>
            </a:r>
            <a:r>
              <a:rPr lang="it-IT" altLang="it-IT" sz="1800" dirty="0"/>
              <a:t>, </a:t>
            </a:r>
            <a:r>
              <a:rPr lang="it-IT" altLang="it-IT" sz="1800" dirty="0" err="1"/>
              <a:t>substituted</a:t>
            </a:r>
            <a:r>
              <a:rPr lang="it-IT" altLang="it-IT" sz="1800" dirty="0"/>
              <a:t> </a:t>
            </a:r>
            <a:r>
              <a:rPr lang="it-IT" altLang="it-IT" sz="1800" dirty="0" err="1"/>
              <a:t>by</a:t>
            </a:r>
            <a:r>
              <a:rPr lang="it-IT" altLang="it-IT" sz="1800" dirty="0"/>
              <a:t> a “</a:t>
            </a:r>
            <a:r>
              <a:rPr lang="it-IT" altLang="it-IT" sz="1800" dirty="0" err="1"/>
              <a:t>better</a:t>
            </a:r>
            <a:r>
              <a:rPr lang="it-IT" altLang="it-IT" sz="1800" dirty="0"/>
              <a:t>” world.</a:t>
            </a:r>
          </a:p>
          <a:p>
            <a:pPr eaLnBrk="1" hangingPunct="1">
              <a:buFont typeface="Wingdings 2" pitchFamily="18" charset="2"/>
              <a:buNone/>
            </a:pPr>
            <a:r>
              <a:rPr lang="en-US" altLang="it-IT" sz="1800" dirty="0"/>
              <a:t>Orwell: the appendix </a:t>
            </a:r>
            <a:r>
              <a:rPr lang="en-US" altLang="it-IT" sz="1800" b="1" dirty="0">
                <a:solidFill>
                  <a:srgbClr val="FF0000"/>
                </a:solidFill>
              </a:rPr>
              <a:t>“The Principles of Newspeak”</a:t>
            </a:r>
            <a:r>
              <a:rPr lang="en-US" altLang="it-IT" sz="1800" dirty="0"/>
              <a:t> comes after the end of Winston Smith’s vicissitudes and does not in any way relate to them.</a:t>
            </a:r>
          </a:p>
          <a:p>
            <a:pPr eaLnBrk="1" hangingPunct="1">
              <a:buFont typeface="Wingdings 2" pitchFamily="18" charset="2"/>
              <a:buNone/>
            </a:pPr>
            <a:r>
              <a:rPr lang="en-US" altLang="it-IT" sz="1800" dirty="0"/>
              <a:t>Atwood: the </a:t>
            </a:r>
            <a:r>
              <a:rPr lang="en-US" altLang="it-IT" sz="1800" b="1" dirty="0">
                <a:solidFill>
                  <a:srgbClr val="FF0000"/>
                </a:solidFill>
              </a:rPr>
              <a:t>“Historical Notes”</a:t>
            </a:r>
            <a:r>
              <a:rPr lang="en-US" altLang="it-IT" sz="1800" dirty="0"/>
              <a:t> reveal that everything we have read is the transcription of the audiotapes secretly recorded by </a:t>
            </a:r>
            <a:r>
              <a:rPr lang="en-US" altLang="it-IT" sz="1800" dirty="0" err="1"/>
              <a:t>Offred</a:t>
            </a:r>
            <a:r>
              <a:rPr lang="en-US" altLang="it-IT" sz="1800" dirty="0"/>
              <a:t>, who so manages to transmit her experiences. </a:t>
            </a:r>
          </a:p>
          <a:p>
            <a:pPr eaLnBrk="1" hangingPunct="1">
              <a:buNone/>
            </a:pPr>
            <a:r>
              <a:rPr lang="en-US" altLang="it-IT" sz="1800" dirty="0"/>
              <a:t>The present tense of the narration therefore is not an artifice, but the verbal tense Offred uses when she records the events, in a time situated half-way between the past (in the fictional world of the novel, “our present” – that is, the late 20</a:t>
            </a:r>
            <a:r>
              <a:rPr lang="en-US" altLang="it-IT" sz="1800" baseline="30000" dirty="0"/>
              <a:t>th</a:t>
            </a:r>
            <a:r>
              <a:rPr lang="en-US" altLang="it-IT" sz="1800" dirty="0"/>
              <a:t> century) and the future (2195, the year of the conference where </a:t>
            </a:r>
            <a:r>
              <a:rPr lang="it-IT" altLang="it-IT" sz="1800" dirty="0"/>
              <a:t>Prof. </a:t>
            </a:r>
            <a:r>
              <a:rPr lang="it-IT" altLang="it-IT" sz="1800" dirty="0" err="1"/>
              <a:t>Pieixoto</a:t>
            </a:r>
            <a:r>
              <a:rPr lang="it-IT" altLang="it-IT" sz="1800" dirty="0"/>
              <a:t> </a:t>
            </a:r>
            <a:r>
              <a:rPr lang="it-IT" altLang="it-IT" sz="1800" dirty="0" err="1"/>
              <a:t>presents</a:t>
            </a:r>
            <a:r>
              <a:rPr lang="it-IT" altLang="it-IT" sz="1800" dirty="0"/>
              <a:t> </a:t>
            </a:r>
            <a:r>
              <a:rPr lang="it-IT" altLang="it-IT" sz="1800" dirty="0" err="1"/>
              <a:t>his</a:t>
            </a:r>
            <a:r>
              <a:rPr lang="it-IT" altLang="it-IT" sz="1800" dirty="0"/>
              <a:t> </a:t>
            </a:r>
            <a:r>
              <a:rPr lang="it-IT" altLang="it-IT" sz="1800" dirty="0" err="1"/>
              <a:t>paper</a:t>
            </a:r>
            <a:r>
              <a:rPr lang="it-IT" altLang="it-IT" sz="1800" i="1" dirty="0"/>
              <a:t> </a:t>
            </a:r>
            <a:r>
              <a:rPr lang="it-IT" altLang="it-IT" sz="1800" dirty="0"/>
              <a:t>on “</a:t>
            </a:r>
            <a:r>
              <a:rPr lang="en-US" altLang="it-IT" sz="1800" dirty="0"/>
              <a:t>Problems of Authentication in Reference to </a:t>
            </a:r>
            <a:r>
              <a:rPr lang="en-US" altLang="it-IT" sz="1800" i="1" dirty="0"/>
              <a:t>The Handmaid’s Tale</a:t>
            </a:r>
            <a:r>
              <a:rPr lang="en-US" altLang="it-IT" sz="1800" dirty="0"/>
              <a:t>”). </a:t>
            </a:r>
          </a:p>
          <a:p>
            <a:pPr eaLnBrk="1" hangingPunct="1">
              <a:buNone/>
            </a:pPr>
            <a:r>
              <a:rPr lang="en-US" altLang="it-IT" sz="1800" dirty="0"/>
              <a:t>The conference of Gilead historians reveals that the patriarchal dystopia has come to an end, but the way </a:t>
            </a:r>
            <a:r>
              <a:rPr lang="en-US" altLang="it-IT" sz="1800" dirty="0" err="1"/>
              <a:t>Offred’s</a:t>
            </a:r>
            <a:r>
              <a:rPr lang="en-US" altLang="it-IT" sz="1800" dirty="0"/>
              <a:t> tale is interpreted also tells us that the </a:t>
            </a:r>
            <a:r>
              <a:rPr lang="en-US" altLang="it-IT" sz="1800" b="1" dirty="0">
                <a:solidFill>
                  <a:srgbClr val="FF0000"/>
                </a:solidFill>
              </a:rPr>
              <a:t>sexist mentality</a:t>
            </a:r>
            <a:r>
              <a:rPr lang="en-US" altLang="it-IT" sz="1800" dirty="0"/>
              <a:t> which gave birth to the Gilead dystopia has not disappeared…</a:t>
            </a:r>
            <a:endParaRPr lang="it-IT" altLang="it-IT" sz="1800" dirty="0"/>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153400" cy="715962"/>
          </a:xfrm>
        </p:spPr>
        <p:txBody>
          <a:bodyPr/>
          <a:lstStyle/>
          <a:p>
            <a:pPr algn="ctr">
              <a:defRPr/>
            </a:pPr>
            <a:r>
              <a:rPr lang="it-IT" sz="48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Setting</a:t>
            </a:r>
            <a:endParaRPr lang="it-IT" b="1" dirty="0"/>
          </a:p>
        </p:txBody>
      </p:sp>
      <p:sp>
        <p:nvSpPr>
          <p:cNvPr id="13315" name="Segnaposto contenuto 2"/>
          <p:cNvSpPr>
            <a:spLocks noGrp="1"/>
          </p:cNvSpPr>
          <p:nvPr>
            <p:ph idx="1"/>
          </p:nvPr>
        </p:nvSpPr>
        <p:spPr>
          <a:xfrm>
            <a:off x="457200" y="1066800"/>
            <a:ext cx="8382000" cy="5791200"/>
          </a:xfrm>
        </p:spPr>
        <p:txBody>
          <a:bodyPr/>
          <a:lstStyle/>
          <a:p>
            <a:pPr>
              <a:buFont typeface="Wingdings 2" pitchFamily="18" charset="2"/>
              <a:buNone/>
            </a:pPr>
            <a:r>
              <a:rPr lang="en-US" altLang="it-IT" sz="2600" dirty="0"/>
              <a:t>The action takes place in the late 20</a:t>
            </a:r>
            <a:r>
              <a:rPr lang="en-US" altLang="it-IT" sz="2600" baseline="30000" dirty="0"/>
              <a:t>th</a:t>
            </a:r>
            <a:r>
              <a:rPr lang="en-US" altLang="it-IT" sz="2600" dirty="0"/>
              <a:t> century, in Cambridge (Massachusetts), site of the first American university, Harvard.</a:t>
            </a:r>
          </a:p>
          <a:p>
            <a:pPr>
              <a:buFont typeface="Wingdings 2" pitchFamily="18" charset="2"/>
              <a:buNone/>
            </a:pPr>
            <a:r>
              <a:rPr lang="en-US" altLang="it-IT" sz="2600" dirty="0"/>
              <a:t>The sentence “</a:t>
            </a:r>
            <a:r>
              <a:rPr lang="it-IT" altLang="it-IT" sz="2600" b="1" i="1" dirty="0" err="1">
                <a:solidFill>
                  <a:srgbClr val="FF0000"/>
                </a:solidFill>
              </a:rPr>
              <a:t>Nolite</a:t>
            </a:r>
            <a:r>
              <a:rPr lang="it-IT" altLang="it-IT" sz="2600" b="1" i="1" dirty="0">
                <a:solidFill>
                  <a:srgbClr val="FF0000"/>
                </a:solidFill>
              </a:rPr>
              <a:t> te </a:t>
            </a:r>
            <a:r>
              <a:rPr lang="it-IT" altLang="it-IT" sz="2600" b="1" i="1" dirty="0" err="1">
                <a:solidFill>
                  <a:srgbClr val="FF0000"/>
                </a:solidFill>
              </a:rPr>
              <a:t>bastardes</a:t>
            </a:r>
            <a:r>
              <a:rPr lang="it-IT" altLang="it-IT" sz="2600" b="1" i="1" dirty="0">
                <a:solidFill>
                  <a:srgbClr val="FF0000"/>
                </a:solidFill>
              </a:rPr>
              <a:t> </a:t>
            </a:r>
            <a:r>
              <a:rPr lang="it-IT" altLang="it-IT" sz="2600" b="1" i="1" dirty="0" err="1">
                <a:solidFill>
                  <a:srgbClr val="FF0000"/>
                </a:solidFill>
              </a:rPr>
              <a:t>carborundorum</a:t>
            </a:r>
            <a:r>
              <a:rPr lang="it-IT" altLang="it-IT" sz="2600" dirty="0"/>
              <a:t>” </a:t>
            </a:r>
            <a:r>
              <a:rPr lang="en-US" altLang="it-IT" sz="2600" dirty="0"/>
              <a:t>(“Do not let the bastards grind you”), that Offred finds carved in a corner of her closet, is a variant </a:t>
            </a:r>
            <a:r>
              <a:rPr lang="it-IT" altLang="it-IT" sz="2600" dirty="0"/>
              <a:t>of the (fake) Latin motto (</a:t>
            </a:r>
            <a:r>
              <a:rPr lang="it-IT" altLang="it-IT" sz="2600" dirty="0" err="1"/>
              <a:t>invented</a:t>
            </a:r>
            <a:r>
              <a:rPr lang="it-IT" altLang="it-IT" sz="2600" dirty="0"/>
              <a:t> </a:t>
            </a:r>
            <a:r>
              <a:rPr lang="it-IT" altLang="it-IT" sz="2600" dirty="0" err="1"/>
              <a:t>during</a:t>
            </a:r>
            <a:r>
              <a:rPr lang="it-IT" altLang="it-IT" sz="2600" dirty="0"/>
              <a:t> World War 2) “</a:t>
            </a:r>
            <a:r>
              <a:rPr lang="it-IT" altLang="it-IT" sz="2600" i="1" dirty="0" err="1"/>
              <a:t>Illegitimi</a:t>
            </a:r>
            <a:r>
              <a:rPr lang="it-IT" altLang="it-IT" sz="2600" i="1" dirty="0"/>
              <a:t> non carborundum</a:t>
            </a:r>
            <a:r>
              <a:rPr lang="it-IT" altLang="it-IT" sz="2600" dirty="0"/>
              <a:t>,” </a:t>
            </a:r>
            <a:r>
              <a:rPr lang="it-IT" altLang="it-IT" sz="2600" dirty="0" err="1"/>
              <a:t>which</a:t>
            </a:r>
            <a:r>
              <a:rPr lang="it-IT" altLang="it-IT" sz="2600" dirty="0"/>
              <a:t> features in a </a:t>
            </a:r>
            <a:r>
              <a:rPr lang="it-IT" altLang="it-IT" sz="2600" dirty="0" err="1"/>
              <a:t>goliardic</a:t>
            </a:r>
            <a:r>
              <a:rPr lang="it-IT" altLang="it-IT" sz="2600" dirty="0"/>
              <a:t> Harvard song.</a:t>
            </a:r>
            <a:endParaRPr lang="en-US" altLang="it-IT" sz="2600" dirty="0"/>
          </a:p>
          <a:p>
            <a:pPr>
              <a:buFont typeface="Wingdings 2" pitchFamily="18" charset="2"/>
              <a:buNone/>
            </a:pPr>
            <a:r>
              <a:rPr lang="en-US" altLang="it-IT" sz="2600" dirty="0"/>
              <a:t>The fundamentalist Christian movement </a:t>
            </a:r>
            <a:r>
              <a:rPr lang="en-US" altLang="it-IT" sz="2600" b="1" i="1" dirty="0">
                <a:solidFill>
                  <a:srgbClr val="FF0000"/>
                </a:solidFill>
              </a:rPr>
              <a:t>Sons of Jacob</a:t>
            </a:r>
            <a:r>
              <a:rPr lang="en-US" altLang="it-IT" sz="2600" b="1" dirty="0">
                <a:solidFill>
                  <a:srgbClr val="FF0000"/>
                </a:solidFill>
              </a:rPr>
              <a:t> </a:t>
            </a:r>
            <a:r>
              <a:rPr lang="en-US" altLang="it-IT" sz="2600" dirty="0"/>
              <a:t>has just made a </a:t>
            </a:r>
            <a:r>
              <a:rPr lang="en-US" altLang="it-IT" sz="2600" i="1" dirty="0"/>
              <a:t>coup d’état</a:t>
            </a:r>
            <a:r>
              <a:rPr lang="en-US" altLang="it-IT" sz="2600" dirty="0"/>
              <a:t>, killing the President and part of the Congress, e has established a military dictatorship.</a:t>
            </a:r>
            <a:endParaRPr lang="it-IT" altLang="it-IT" sz="2600" dirty="0"/>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609600"/>
          </a:xfrm>
        </p:spPr>
        <p:txBody>
          <a:bodyPr/>
          <a:lstStyle/>
          <a:p>
            <a:pPr algn="ctr">
              <a:defRPr/>
            </a:pPr>
            <a:r>
              <a:rPr lang="it-IT" sz="4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Social </a:t>
            </a:r>
            <a:r>
              <a:rPr lang="it-IT" sz="4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structure</a:t>
            </a:r>
            <a:endParaRPr lang="it-IT" dirty="0"/>
          </a:p>
        </p:txBody>
      </p:sp>
      <p:sp>
        <p:nvSpPr>
          <p:cNvPr id="3" name="Segnaposto contenuto 2"/>
          <p:cNvSpPr>
            <a:spLocks noGrp="1"/>
          </p:cNvSpPr>
          <p:nvPr>
            <p:ph idx="1"/>
          </p:nvPr>
        </p:nvSpPr>
        <p:spPr>
          <a:xfrm>
            <a:off x="0" y="914400"/>
            <a:ext cx="8991600" cy="5943600"/>
          </a:xfrm>
        </p:spPr>
        <p:txBody>
          <a:bodyPr/>
          <a:lstStyle/>
          <a:p>
            <a:pPr>
              <a:defRPr/>
            </a:pPr>
            <a:r>
              <a:rPr lang="en-US" sz="1800" b="1" i="1" dirty="0">
                <a:solidFill>
                  <a:srgbClr val="FF0000"/>
                </a:solidFill>
              </a:rPr>
              <a:t>Commanders</a:t>
            </a:r>
            <a:r>
              <a:rPr lang="en-US" sz="1800" dirty="0"/>
              <a:t>: high officers who are given the “Handmaids” to substitute supposedly infertile “Wives” in the task of procreating their children.</a:t>
            </a:r>
          </a:p>
          <a:p>
            <a:pPr>
              <a:defRPr/>
            </a:pPr>
            <a:r>
              <a:rPr lang="en-US" sz="1800" b="1" i="1" dirty="0">
                <a:solidFill>
                  <a:srgbClr val="FF0000"/>
                </a:solidFill>
              </a:rPr>
              <a:t>Wives</a:t>
            </a:r>
            <a:r>
              <a:rPr lang="en-US" sz="1800" dirty="0"/>
              <a:t>: women of power, but entrapped in the world of the house.</a:t>
            </a:r>
          </a:p>
          <a:p>
            <a:pPr>
              <a:defRPr/>
            </a:pPr>
            <a:r>
              <a:rPr lang="en-US" sz="1800" b="1" i="1" dirty="0">
                <a:solidFill>
                  <a:srgbClr val="FF0000"/>
                </a:solidFill>
              </a:rPr>
              <a:t>Handmaids</a:t>
            </a:r>
            <a:r>
              <a:rPr lang="en-US" sz="1800" dirty="0"/>
              <a:t>: fertile women assigned to Commanders; their names are made of the prefix “Of” plus the name of their owner  </a:t>
            </a:r>
            <a:r>
              <a:rPr lang="en-US" sz="1800" dirty="0">
                <a:cs typeface="Calibri"/>
              </a:rPr>
              <a:t>→ depersonalization (like in slavery)</a:t>
            </a:r>
            <a:r>
              <a:rPr lang="en-US" sz="1800" dirty="0"/>
              <a:t>; they are considered “immoral” for their past history and so unsuitable as Wives.</a:t>
            </a:r>
          </a:p>
          <a:p>
            <a:pPr>
              <a:defRPr/>
            </a:pPr>
            <a:r>
              <a:rPr lang="en-US" sz="1800" b="1" i="1" dirty="0">
                <a:solidFill>
                  <a:srgbClr val="FF0000"/>
                </a:solidFill>
              </a:rPr>
              <a:t>Aunts</a:t>
            </a:r>
            <a:r>
              <a:rPr lang="en-US" sz="1800" dirty="0"/>
              <a:t>: they train the handmaids and oversee births; only women allowed to read and write, to bear weapons, and to have a certain freedom of movement.</a:t>
            </a:r>
          </a:p>
          <a:p>
            <a:pPr>
              <a:defRPr/>
            </a:pPr>
            <a:r>
              <a:rPr lang="en-US" sz="1800" b="1" i="1" dirty="0">
                <a:solidFill>
                  <a:srgbClr val="FF0000"/>
                </a:solidFill>
              </a:rPr>
              <a:t>Marthas</a:t>
            </a:r>
            <a:r>
              <a:rPr lang="en-US" sz="1800" dirty="0"/>
              <a:t>: cooks and cleaners.</a:t>
            </a:r>
          </a:p>
          <a:p>
            <a:pPr>
              <a:defRPr/>
            </a:pPr>
            <a:r>
              <a:rPr lang="en-US" sz="1800" b="1" i="1" dirty="0" err="1">
                <a:solidFill>
                  <a:srgbClr val="FF0000"/>
                </a:solidFill>
              </a:rPr>
              <a:t>Econowives</a:t>
            </a:r>
            <a:r>
              <a:rPr lang="en-US" sz="1800" dirty="0"/>
              <a:t>: wives of poorer men (they have all the functions of the other categories).</a:t>
            </a:r>
          </a:p>
          <a:p>
            <a:pPr>
              <a:defRPr/>
            </a:pPr>
            <a:r>
              <a:rPr lang="en-US" sz="1800" b="1" i="1" dirty="0" err="1">
                <a:solidFill>
                  <a:srgbClr val="FF0000"/>
                </a:solidFill>
              </a:rPr>
              <a:t>Unwomen</a:t>
            </a:r>
            <a:r>
              <a:rPr lang="en-US" sz="1800" dirty="0"/>
              <a:t>: sterile but unsuitable as Wives (political dissidents, fertile women who  refuse to become handmaids and are sterilized).</a:t>
            </a:r>
          </a:p>
          <a:p>
            <a:pPr>
              <a:defRPr/>
            </a:pPr>
            <a:r>
              <a:rPr lang="en-US" sz="1800" b="1" i="1" dirty="0">
                <a:solidFill>
                  <a:srgbClr val="FF0000"/>
                </a:solidFill>
              </a:rPr>
              <a:t>Eyes</a:t>
            </a:r>
            <a:r>
              <a:rPr lang="en-US" sz="1800" dirty="0"/>
              <a:t>: spies.</a:t>
            </a:r>
          </a:p>
          <a:p>
            <a:pPr>
              <a:defRPr/>
            </a:pPr>
            <a:r>
              <a:rPr lang="en-US" sz="1800" b="1" i="1" dirty="0">
                <a:solidFill>
                  <a:srgbClr val="FF0000"/>
                </a:solidFill>
              </a:rPr>
              <a:t>Angels</a:t>
            </a:r>
            <a:r>
              <a:rPr lang="en-US" sz="1800" dirty="0"/>
              <a:t>: soldiers, who can be awarded a Commander’s daughter as Wife and also a Handmaid.</a:t>
            </a:r>
          </a:p>
          <a:p>
            <a:pPr>
              <a:defRPr/>
            </a:pPr>
            <a:r>
              <a:rPr lang="en-US" sz="1800" b="1" i="1" dirty="0">
                <a:solidFill>
                  <a:srgbClr val="FF0000"/>
                </a:solidFill>
              </a:rPr>
              <a:t>Guardians</a:t>
            </a:r>
            <a:r>
              <a:rPr lang="en-US" sz="1800" dirty="0"/>
              <a:t>: Commander’s staff (guards, drivers, gardeners).</a:t>
            </a:r>
          </a:p>
          <a:p>
            <a:pPr>
              <a:defRPr/>
            </a:pPr>
            <a:r>
              <a:rPr lang="en-US" sz="1800" b="1" i="1" dirty="0" err="1">
                <a:solidFill>
                  <a:srgbClr val="FF0000"/>
                </a:solidFill>
              </a:rPr>
              <a:t>Unbabies</a:t>
            </a:r>
            <a:r>
              <a:rPr lang="en-US" sz="1800" dirty="0"/>
              <a:t>: children with serious genetic malformations (eliminated after birth).</a:t>
            </a: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458200" cy="1020762"/>
          </a:xfrm>
        </p:spPr>
        <p:txBody>
          <a:bodyPr/>
          <a:lstStyle/>
          <a:p>
            <a:pPr algn="ctr">
              <a:defRPr/>
            </a:pPr>
            <a:r>
              <a:rPr lang="it-IT"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The “</a:t>
            </a:r>
            <a:r>
              <a:rPr lang="it-IT" sz="54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Ceremony</a:t>
            </a:r>
            <a:r>
              <a:rPr lang="it-IT"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t>
            </a:r>
            <a:endParaRPr lang="it-IT" sz="5400" dirty="0"/>
          </a:p>
        </p:txBody>
      </p:sp>
      <p:sp>
        <p:nvSpPr>
          <p:cNvPr id="15363" name="Segnaposto contenuto 2"/>
          <p:cNvSpPr>
            <a:spLocks noGrp="1"/>
          </p:cNvSpPr>
          <p:nvPr>
            <p:ph idx="1"/>
          </p:nvPr>
        </p:nvSpPr>
        <p:spPr>
          <a:xfrm>
            <a:off x="457200" y="1371600"/>
            <a:ext cx="8534400" cy="5257800"/>
          </a:xfrm>
        </p:spPr>
        <p:txBody>
          <a:bodyPr/>
          <a:lstStyle/>
          <a:p>
            <a:pPr>
              <a:buFont typeface="Wingdings 2" pitchFamily="18" charset="2"/>
              <a:buNone/>
            </a:pPr>
            <a:r>
              <a:rPr lang="en-US" altLang="it-IT" sz="3600" dirty="0"/>
              <a:t>The center of Gilead’s ritualized society is the “Ceremony,” the “mating” (only to reproductive ends, with no sexual pleasure for anyone, not even the Commander) of a Commander with a Handmaid, who lies under a Wife. The Ceremony re-enacts the substitution of </a:t>
            </a:r>
            <a:r>
              <a:rPr lang="en-US" altLang="it-IT" sz="3600" b="1" dirty="0">
                <a:solidFill>
                  <a:srgbClr val="FF0000"/>
                </a:solidFill>
              </a:rPr>
              <a:t>Jacob</a:t>
            </a:r>
            <a:r>
              <a:rPr lang="en-US" altLang="it-IT" sz="3600" dirty="0"/>
              <a:t>’s sterile wife, </a:t>
            </a:r>
            <a:r>
              <a:rPr lang="en-US" altLang="it-IT" sz="3600" b="1" dirty="0">
                <a:solidFill>
                  <a:srgbClr val="FF0000"/>
                </a:solidFill>
              </a:rPr>
              <a:t>Rachel</a:t>
            </a:r>
            <a:r>
              <a:rPr lang="en-US" altLang="it-IT" sz="3600" dirty="0"/>
              <a:t>, with her servant </a:t>
            </a:r>
            <a:r>
              <a:rPr lang="en-US" altLang="it-IT" sz="3600" b="1" dirty="0" err="1">
                <a:solidFill>
                  <a:srgbClr val="FF0000"/>
                </a:solidFill>
              </a:rPr>
              <a:t>Bihlah</a:t>
            </a:r>
            <a:r>
              <a:rPr lang="en-US" altLang="it-IT" sz="3600" dirty="0"/>
              <a:t>, who gives him a son</a:t>
            </a:r>
            <a:r>
              <a:rPr lang="it-IT" altLang="it-IT" sz="3600" dirty="0"/>
              <a:t>.</a:t>
            </a:r>
          </a:p>
        </p:txBody>
      </p:sp>
    </p:spTree>
  </p:cSld>
  <p:clrMapOvr>
    <a:masterClrMapping/>
  </p:clrMapOvr>
  <p:transition spd="med">
    <p:random/>
  </p:transition>
</p:sld>
</file>

<file path=ppt/theme/theme1.xml><?xml version="1.0" encoding="utf-8"?>
<a:theme xmlns:a="http://schemas.openxmlformats.org/drawingml/2006/main" name="Techn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896</TotalTime>
  <Words>1709</Words>
  <Application>Microsoft Office PowerPoint</Application>
  <PresentationFormat>Presentazione su schermo (4:3)</PresentationFormat>
  <Paragraphs>77</Paragraphs>
  <Slides>14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Franklin Gothic Book</vt:lpstr>
      <vt:lpstr>Times New Roman</vt:lpstr>
      <vt:lpstr>Wingdings 2</vt:lpstr>
      <vt:lpstr>Technic</vt:lpstr>
      <vt:lpstr>Presentazione standard di PowerPoint</vt:lpstr>
      <vt:lpstr>Margaret Atwood</vt:lpstr>
      <vt:lpstr>The Handmaid’s Tale and Nineteen Eighty-Four</vt:lpstr>
      <vt:lpstr>The Apocalypse of the Apocalypse </vt:lpstr>
      <vt:lpstr>From Utopia to Dystopia</vt:lpstr>
      <vt:lpstr>Historiographical dystopia</vt:lpstr>
      <vt:lpstr>Setting</vt:lpstr>
      <vt:lpstr>Social structure</vt:lpstr>
      <vt:lpstr>The “Ceremony”</vt:lpstr>
      <vt:lpstr>The spaces of the text</vt:lpstr>
      <vt:lpstr>Actantial structure</vt:lpstr>
      <vt:lpstr>Plot  structure</vt:lpstr>
      <vt:lpstr>Point of view and narration</vt:lpstr>
      <vt:lpstr>Atwood’s  Social Critique of the 1980s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Ingrams</dc:creator>
  <cp:lastModifiedBy>valerio.deangelis@unimc.it</cp:lastModifiedBy>
  <cp:revision>86</cp:revision>
  <dcterms:created xsi:type="dcterms:W3CDTF">2009-11-09T22:16:31Z</dcterms:created>
  <dcterms:modified xsi:type="dcterms:W3CDTF">2023-11-07T15:33:12Z</dcterms:modified>
</cp:coreProperties>
</file>