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19" name="Segnaposto piè di pagina 18"/>
          <p:cNvSpPr>
            <a:spLocks noGrp="1"/>
          </p:cNvSpPr>
          <p:nvPr>
            <p:ph type="ftr" sz="quarter" idx="11"/>
          </p:nvPr>
        </p:nvSpPr>
        <p:spPr/>
        <p:txBody>
          <a:bodyPr/>
          <a:lstStyle/>
          <a:p>
            <a:endParaRPr lang="en-US"/>
          </a:p>
        </p:txBody>
      </p:sp>
      <p:sp>
        <p:nvSpPr>
          <p:cNvPr id="27" name="Segnaposto numero diapositiva 26"/>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2A87D4DC-92D1-4DBE-896C-A33685658BAF}"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5" name="Segnaposto data 4"/>
          <p:cNvSpPr>
            <a:spLocks noGrp="1"/>
          </p:cNvSpPr>
          <p:nvPr>
            <p:ph type="dt" sz="half" idx="10"/>
          </p:nvPr>
        </p:nvSpPr>
        <p:spPr/>
        <p:txBody>
          <a:bodyPr/>
          <a:lstStyle/>
          <a:p>
            <a:fld id="{B6304851-1066-49BA-982C-450618A30FFF}" type="datetimeFigureOut">
              <a:rPr lang="it-IT" smtClean="0"/>
              <a:pPr/>
              <a:t>07/11/2023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a:xfrm>
            <a:off x="8077200" y="6356350"/>
            <a:ext cx="609600" cy="365125"/>
          </a:xfrm>
        </p:spPr>
        <p:txBody>
          <a:bodyPr/>
          <a:lstStyle/>
          <a:p>
            <a:fld id="{2A87D4DC-92D1-4DBE-896C-A33685658BAF}" type="slidenum">
              <a:rPr lang="en-US" smtClean="0"/>
              <a:pPr/>
              <a:t>‹N›</a:t>
            </a:fld>
            <a:endParaRPr lang="en-US"/>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304851-1066-49BA-982C-450618A30FFF}" type="datetimeFigureOut">
              <a:rPr lang="it-IT" smtClean="0"/>
              <a:pPr/>
              <a:t>07/11/2023</a:t>
            </a:fld>
            <a:endParaRPr lang="en-US"/>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A87D4DC-92D1-4DBE-896C-A33685658BAF}" type="slidenum">
              <a:rPr lang="en-US" smtClean="0"/>
              <a:pPr/>
              <a:t>‹N›</a:t>
            </a:fld>
            <a:endParaRPr lang="en-US"/>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3400" y="620688"/>
            <a:ext cx="7851648" cy="1872208"/>
          </a:xfrm>
        </p:spPr>
        <p:txBody>
          <a:bodyPr/>
          <a:lstStyle/>
          <a:p>
            <a:pPr algn="ctr"/>
            <a:r>
              <a:rPr lang="en-US" i="1" dirty="0">
                <a:solidFill>
                  <a:srgbClr val="0070C0"/>
                </a:solidFill>
              </a:rPr>
              <a:t>The Man in the High Castle </a:t>
            </a:r>
            <a:r>
              <a:rPr lang="en-US" dirty="0" err="1">
                <a:solidFill>
                  <a:srgbClr val="0070C0"/>
                </a:solidFill>
              </a:rPr>
              <a:t>vs</a:t>
            </a:r>
            <a:r>
              <a:rPr lang="en-US" dirty="0">
                <a:solidFill>
                  <a:srgbClr val="0070C0"/>
                </a:solidFill>
              </a:rPr>
              <a:t>/and</a:t>
            </a:r>
            <a:r>
              <a:rPr lang="en-US" i="1" dirty="0">
                <a:solidFill>
                  <a:srgbClr val="0070C0"/>
                </a:solidFill>
              </a:rPr>
              <a:t> The Handmaid’s Tale</a:t>
            </a:r>
          </a:p>
        </p:txBody>
      </p:sp>
      <p:sp>
        <p:nvSpPr>
          <p:cNvPr id="3" name="Sottotitolo 2"/>
          <p:cNvSpPr>
            <a:spLocks noGrp="1"/>
          </p:cNvSpPr>
          <p:nvPr>
            <p:ph type="subTitle" idx="1"/>
          </p:nvPr>
        </p:nvSpPr>
        <p:spPr/>
        <p:txBody>
          <a:bodyPr/>
          <a:lstStyle/>
          <a:p>
            <a:endParaRPr lang="en-US" dirty="0"/>
          </a:p>
        </p:txBody>
      </p:sp>
      <p:pic>
        <p:nvPicPr>
          <p:cNvPr id="1026" name="Picture 2" descr="C:\Users\Utente\Downloads\index.jpg"/>
          <p:cNvPicPr>
            <a:picLocks noChangeAspect="1" noChangeArrowheads="1"/>
          </p:cNvPicPr>
          <p:nvPr/>
        </p:nvPicPr>
        <p:blipFill>
          <a:blip r:embed="rId2"/>
          <a:srcRect/>
          <a:stretch>
            <a:fillRect/>
          </a:stretch>
        </p:blipFill>
        <p:spPr bwMode="auto">
          <a:xfrm>
            <a:off x="642910" y="2634744"/>
            <a:ext cx="2525586" cy="3937528"/>
          </a:xfrm>
          <a:prstGeom prst="rect">
            <a:avLst/>
          </a:prstGeom>
          <a:noFill/>
        </p:spPr>
      </p:pic>
      <p:pic>
        <p:nvPicPr>
          <p:cNvPr id="1027" name="Picture 3" descr="C:\Users\Utente\Downloads\e9eea17092a3197d0dd603b5929114cfb4-national-mall-1.2x.h467.w700.jpg"/>
          <p:cNvPicPr>
            <a:picLocks noChangeAspect="1" noChangeArrowheads="1"/>
          </p:cNvPicPr>
          <p:nvPr/>
        </p:nvPicPr>
        <p:blipFill>
          <a:blip r:embed="rId3"/>
          <a:srcRect/>
          <a:stretch>
            <a:fillRect/>
          </a:stretch>
        </p:blipFill>
        <p:spPr bwMode="auto">
          <a:xfrm>
            <a:off x="3571868" y="2928934"/>
            <a:ext cx="5088630" cy="339566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53210"/>
          </a:xfrm>
        </p:spPr>
        <p:txBody>
          <a:bodyPr>
            <a:normAutofit fontScale="90000"/>
          </a:bodyPr>
          <a:lstStyle/>
          <a:p>
            <a:pPr algn="ctr"/>
            <a:r>
              <a:rPr lang="en-US" sz="5400" b="1" dirty="0">
                <a:solidFill>
                  <a:srgbClr val="0070C0"/>
                </a:solidFill>
                <a:effectLst>
                  <a:outerShdw blurRad="38100" dist="38100" dir="2700000" algn="tl">
                    <a:srgbClr val="000000">
                      <a:alpha val="43137"/>
                    </a:srgbClr>
                  </a:outerShdw>
                </a:effectLst>
              </a:rPr>
              <a:t>Settings</a:t>
            </a:r>
          </a:p>
        </p:txBody>
      </p:sp>
      <p:sp>
        <p:nvSpPr>
          <p:cNvPr id="3" name="Segnaposto contenuto 2"/>
          <p:cNvSpPr>
            <a:spLocks noGrp="1"/>
          </p:cNvSpPr>
          <p:nvPr>
            <p:ph idx="1"/>
          </p:nvPr>
        </p:nvSpPr>
        <p:spPr>
          <a:xfrm>
            <a:off x="457200" y="1500174"/>
            <a:ext cx="8229600" cy="5143536"/>
          </a:xfrm>
        </p:spPr>
        <p:txBody>
          <a:bodyPr>
            <a:noAutofit/>
          </a:bodyPr>
          <a:lstStyle/>
          <a:p>
            <a:r>
              <a:rPr lang="en-US" sz="3000" i="1" dirty="0"/>
              <a:t>The Man in the High Castle</a:t>
            </a:r>
            <a:r>
              <a:rPr lang="en-US" sz="3000" dirty="0"/>
              <a:t>: </a:t>
            </a:r>
            <a:r>
              <a:rPr lang="en-US" sz="3000" b="1" dirty="0">
                <a:solidFill>
                  <a:srgbClr val="0070C0"/>
                </a:solidFill>
              </a:rPr>
              <a:t>“present” </a:t>
            </a:r>
            <a:r>
              <a:rPr lang="en-US" sz="3000" dirty="0"/>
              <a:t>different from the author’s due to a </a:t>
            </a:r>
            <a:r>
              <a:rPr lang="en-US" sz="3000" dirty="0" err="1"/>
              <a:t>PoD</a:t>
            </a:r>
            <a:r>
              <a:rPr lang="en-US" sz="3000" dirty="0"/>
              <a:t> (Point of Divergence) in the past; </a:t>
            </a:r>
            <a:r>
              <a:rPr lang="en-US" sz="3000" b="1" dirty="0">
                <a:solidFill>
                  <a:srgbClr val="0070C0"/>
                </a:solidFill>
              </a:rPr>
              <a:t>USA invaded and colonized</a:t>
            </a:r>
            <a:r>
              <a:rPr lang="en-US" sz="3000" b="1" dirty="0">
                <a:solidFill>
                  <a:srgbClr val="002060"/>
                </a:solidFill>
              </a:rPr>
              <a:t> </a:t>
            </a:r>
            <a:r>
              <a:rPr lang="en-US" sz="3000" dirty="0"/>
              <a:t>from the outside; global political situation rapidly changing and analyzed in detail.</a:t>
            </a:r>
          </a:p>
          <a:p>
            <a:r>
              <a:rPr lang="en-US" sz="3000" i="1" dirty="0"/>
              <a:t>The Handmaid’s Tale</a:t>
            </a:r>
            <a:r>
              <a:rPr lang="en-US" sz="3000" dirty="0"/>
              <a:t>: “</a:t>
            </a:r>
            <a:r>
              <a:rPr lang="en-US" sz="3000" b="1" dirty="0">
                <a:solidFill>
                  <a:srgbClr val="0070C0"/>
                </a:solidFill>
              </a:rPr>
              <a:t>near future</a:t>
            </a:r>
            <a:r>
              <a:rPr lang="en-US" sz="3000" dirty="0"/>
              <a:t>,” a few years from the author’s present (+ a remote future, 2195); </a:t>
            </a:r>
            <a:r>
              <a:rPr lang="en-US" sz="3000" b="1" dirty="0">
                <a:solidFill>
                  <a:srgbClr val="0070C0"/>
                </a:solidFill>
              </a:rPr>
              <a:t>USA “self-imprisoned”</a:t>
            </a:r>
            <a:r>
              <a:rPr lang="en-US" sz="3000" dirty="0">
                <a:solidFill>
                  <a:srgbClr val="0070C0"/>
                </a:solidFill>
              </a:rPr>
              <a:t> </a:t>
            </a:r>
            <a:r>
              <a:rPr lang="en-US" sz="3000" dirty="0"/>
              <a:t>by the Sons of Jacob, closed towards the outside; global situation only summarily sketched, and with no clear and verified evidences. </a:t>
            </a:r>
            <a:endParaRPr lang="en-US" sz="30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24648"/>
          </a:xfrm>
        </p:spPr>
        <p:txBody>
          <a:bodyPr>
            <a:noAutofit/>
          </a:bodyPr>
          <a:lstStyle/>
          <a:p>
            <a:pPr algn="ctr"/>
            <a:r>
              <a:rPr lang="en-US" sz="6000" b="1" dirty="0">
                <a:solidFill>
                  <a:srgbClr val="0070C0"/>
                </a:solidFill>
                <a:effectLst>
                  <a:outerShdw blurRad="38100" dist="38100" dir="2700000" algn="tl">
                    <a:srgbClr val="000000">
                      <a:alpha val="43137"/>
                    </a:srgbClr>
                  </a:outerShdw>
                </a:effectLst>
              </a:rPr>
              <a:t>Plots</a:t>
            </a:r>
          </a:p>
        </p:txBody>
      </p:sp>
      <p:sp>
        <p:nvSpPr>
          <p:cNvPr id="3" name="Segnaposto contenuto 2"/>
          <p:cNvSpPr>
            <a:spLocks noGrp="1"/>
          </p:cNvSpPr>
          <p:nvPr>
            <p:ph idx="1"/>
          </p:nvPr>
        </p:nvSpPr>
        <p:spPr>
          <a:xfrm>
            <a:off x="457200" y="1571612"/>
            <a:ext cx="8229600" cy="5000660"/>
          </a:xfrm>
        </p:spPr>
        <p:txBody>
          <a:bodyPr>
            <a:normAutofit/>
          </a:bodyPr>
          <a:lstStyle/>
          <a:p>
            <a:r>
              <a:rPr lang="en-US" sz="3800" i="1" dirty="0"/>
              <a:t>The Man in the High Castle</a:t>
            </a:r>
            <a:r>
              <a:rPr lang="en-US" sz="3800" dirty="0"/>
              <a:t>: </a:t>
            </a:r>
            <a:r>
              <a:rPr lang="en-US" sz="3800" b="1" dirty="0">
                <a:solidFill>
                  <a:srgbClr val="0070C0"/>
                </a:solidFill>
              </a:rPr>
              <a:t>four intertwined main plots</a:t>
            </a:r>
            <a:r>
              <a:rPr lang="en-US" sz="3800" dirty="0"/>
              <a:t>, developing </a:t>
            </a:r>
            <a:r>
              <a:rPr lang="en-US" sz="3800" b="1" dirty="0">
                <a:solidFill>
                  <a:srgbClr val="0070C0"/>
                </a:solidFill>
              </a:rPr>
              <a:t>linearly</a:t>
            </a:r>
            <a:r>
              <a:rPr lang="en-US" sz="3800" dirty="0"/>
              <a:t> through time.</a:t>
            </a:r>
          </a:p>
          <a:p>
            <a:r>
              <a:rPr lang="en-US" sz="3800" i="1" dirty="0"/>
              <a:t>The Handmaid’s Tale</a:t>
            </a:r>
            <a:r>
              <a:rPr lang="en-US" sz="3800" dirty="0"/>
              <a:t>: </a:t>
            </a:r>
            <a:r>
              <a:rPr lang="en-US" sz="3800" b="1" dirty="0">
                <a:solidFill>
                  <a:srgbClr val="0070C0"/>
                </a:solidFill>
              </a:rPr>
              <a:t>one single main plot</a:t>
            </a:r>
            <a:r>
              <a:rPr lang="en-US" sz="3800" dirty="0"/>
              <a:t>, revolving around </a:t>
            </a:r>
            <a:r>
              <a:rPr lang="en-US" sz="3800" dirty="0" err="1"/>
              <a:t>Offred’s</a:t>
            </a:r>
            <a:r>
              <a:rPr lang="en-US" sz="3800" dirty="0"/>
              <a:t> vicissitudes in Gilead, but </a:t>
            </a:r>
            <a:r>
              <a:rPr lang="en-US" sz="3800" b="1" dirty="0">
                <a:solidFill>
                  <a:srgbClr val="0070C0"/>
                </a:solidFill>
              </a:rPr>
              <a:t>alternation of present (day scenes) and past (night scenes)</a:t>
            </a:r>
            <a:r>
              <a:rPr lang="en-US" sz="3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en-US" b="1" dirty="0">
                <a:solidFill>
                  <a:srgbClr val="0070C0"/>
                </a:solidFill>
                <a:effectLst>
                  <a:outerShdw blurRad="38100" dist="38100" dir="2700000" algn="tl">
                    <a:srgbClr val="000000">
                      <a:alpha val="43137"/>
                    </a:srgbClr>
                  </a:outerShdw>
                </a:effectLst>
              </a:rPr>
              <a:t>Characters</a:t>
            </a:r>
          </a:p>
        </p:txBody>
      </p:sp>
      <p:sp>
        <p:nvSpPr>
          <p:cNvPr id="3" name="Segnaposto contenuto 2"/>
          <p:cNvSpPr>
            <a:spLocks noGrp="1"/>
          </p:cNvSpPr>
          <p:nvPr>
            <p:ph idx="1"/>
          </p:nvPr>
        </p:nvSpPr>
        <p:spPr/>
        <p:txBody>
          <a:bodyPr/>
          <a:lstStyle/>
          <a:p>
            <a:r>
              <a:rPr lang="en-US" sz="2800" i="1" dirty="0"/>
              <a:t>The Man in the High Castle</a:t>
            </a:r>
            <a:r>
              <a:rPr lang="en-US" sz="2800" dirty="0"/>
              <a:t>: </a:t>
            </a:r>
            <a:r>
              <a:rPr lang="en-US" sz="2800" b="1" dirty="0">
                <a:solidFill>
                  <a:srgbClr val="0070C0"/>
                </a:solidFill>
              </a:rPr>
              <a:t>four main characters</a:t>
            </a:r>
            <a:r>
              <a:rPr lang="en-US" sz="2800" dirty="0"/>
              <a:t>, interconnected through various causal links (former marriage, professional relationships, shopkeeper-customer negotiations…).</a:t>
            </a:r>
          </a:p>
          <a:p>
            <a:r>
              <a:rPr lang="en-US" sz="2800" i="1" dirty="0"/>
              <a:t>The Handmaid’s Tale</a:t>
            </a:r>
            <a:r>
              <a:rPr lang="en-US" sz="2800" dirty="0"/>
              <a:t>: </a:t>
            </a:r>
            <a:r>
              <a:rPr lang="en-US" sz="2800" b="1" dirty="0">
                <a:solidFill>
                  <a:srgbClr val="0070C0"/>
                </a:solidFill>
              </a:rPr>
              <a:t>one single main character</a:t>
            </a:r>
            <a:r>
              <a:rPr lang="en-US" sz="2800" dirty="0"/>
              <a:t>, with past personal relationships in the world that was reconstructed through memory and present ones established in the new situation (only Moira exists in both worlds).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14290"/>
            <a:ext cx="8229600" cy="1071570"/>
          </a:xfrm>
        </p:spPr>
        <p:txBody>
          <a:bodyPr/>
          <a:lstStyle/>
          <a:p>
            <a:pPr algn="ctr"/>
            <a:r>
              <a:rPr lang="en-US" b="1" dirty="0">
                <a:solidFill>
                  <a:srgbClr val="0070C0"/>
                </a:solidFill>
              </a:rPr>
              <a:t>Point of view and narration</a:t>
            </a:r>
          </a:p>
        </p:txBody>
      </p:sp>
      <p:sp>
        <p:nvSpPr>
          <p:cNvPr id="3" name="Segnaposto contenuto 2"/>
          <p:cNvSpPr>
            <a:spLocks noGrp="1"/>
          </p:cNvSpPr>
          <p:nvPr>
            <p:ph idx="1"/>
          </p:nvPr>
        </p:nvSpPr>
        <p:spPr>
          <a:xfrm>
            <a:off x="457200" y="1428736"/>
            <a:ext cx="8229600" cy="5214974"/>
          </a:xfrm>
        </p:spPr>
        <p:txBody>
          <a:bodyPr>
            <a:normAutofit fontScale="92500" lnSpcReduction="10000"/>
          </a:bodyPr>
          <a:lstStyle/>
          <a:p>
            <a:r>
              <a:rPr lang="en-US" i="1" dirty="0"/>
              <a:t>The Man in the High Castle</a:t>
            </a:r>
            <a:r>
              <a:rPr lang="en-US" dirty="0"/>
              <a:t>: </a:t>
            </a:r>
            <a:r>
              <a:rPr lang="en-US" b="1" dirty="0">
                <a:solidFill>
                  <a:srgbClr val="0070C0"/>
                </a:solidFill>
              </a:rPr>
              <a:t>internal and shifting perspective </a:t>
            </a:r>
            <a:r>
              <a:rPr lang="en-US" dirty="0"/>
              <a:t>(we see things through the eyes of the characters, one at the time) + </a:t>
            </a:r>
            <a:r>
              <a:rPr lang="en-US" b="1" dirty="0">
                <a:solidFill>
                  <a:srgbClr val="0070C0"/>
                </a:solidFill>
              </a:rPr>
              <a:t>external narration</a:t>
            </a:r>
            <a:r>
              <a:rPr lang="en-US" dirty="0"/>
              <a:t>.</a:t>
            </a:r>
          </a:p>
          <a:p>
            <a:r>
              <a:rPr lang="en-US" i="1" dirty="0"/>
              <a:t>The Handmaid’s Tale</a:t>
            </a:r>
            <a:r>
              <a:rPr lang="en-US" dirty="0"/>
              <a:t>: </a:t>
            </a:r>
            <a:r>
              <a:rPr lang="en-US" b="1" dirty="0">
                <a:solidFill>
                  <a:srgbClr val="0070C0"/>
                </a:solidFill>
              </a:rPr>
              <a:t>internal perspective</a:t>
            </a:r>
            <a:r>
              <a:rPr lang="en-US" dirty="0"/>
              <a:t> (except in the epilogue) + </a:t>
            </a:r>
            <a:r>
              <a:rPr lang="en-US" b="1" dirty="0">
                <a:solidFill>
                  <a:srgbClr val="0070C0"/>
                </a:solidFill>
              </a:rPr>
              <a:t>internal narration</a:t>
            </a:r>
            <a:r>
              <a:rPr lang="en-US" dirty="0"/>
              <a:t>.</a:t>
            </a:r>
          </a:p>
          <a:p>
            <a:r>
              <a:rPr lang="en-US" dirty="0"/>
              <a:t>In </a:t>
            </a:r>
            <a:r>
              <a:rPr lang="en-US" i="1" dirty="0"/>
              <a:t>The Man in the High Castle </a:t>
            </a:r>
            <a:r>
              <a:rPr lang="en-US" dirty="0"/>
              <a:t>the shifting perspectives allow us to see that alternate reality in its multifaceted different aspects, and the use of external narration suggests that the </a:t>
            </a:r>
            <a:r>
              <a:rPr lang="en-US" b="1" dirty="0">
                <a:solidFill>
                  <a:srgbClr val="0070C0"/>
                </a:solidFill>
              </a:rPr>
              <a:t>ambiguous status of reality</a:t>
            </a:r>
            <a:r>
              <a:rPr lang="en-US" dirty="0"/>
              <a:t> itself is not simply the product of the characters’ altered state of consciousness, while in </a:t>
            </a:r>
            <a:r>
              <a:rPr lang="en-US" i="1" dirty="0"/>
              <a:t>The Handmaid’s Tale</a:t>
            </a:r>
            <a:r>
              <a:rPr lang="en-US" dirty="0"/>
              <a:t> what is really important is not so much outward reality as the effects it has on the </a:t>
            </a:r>
            <a:r>
              <a:rPr lang="en-US" b="1" dirty="0">
                <a:solidFill>
                  <a:srgbClr val="0070C0"/>
                </a:solidFill>
              </a:rPr>
              <a:t>single individual consciousness</a:t>
            </a:r>
            <a:r>
              <a:rPr lang="en-US" dirty="0"/>
              <a:t> – the epilogue tries to dismantle the authority of this subjectivity, but what it actually does is questioning the authority of any pretension of “detached” objectivity.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64704"/>
            <a:ext cx="8229600" cy="1584176"/>
          </a:xfrm>
        </p:spPr>
        <p:txBody>
          <a:bodyPr>
            <a:normAutofit/>
          </a:bodyPr>
          <a:lstStyle/>
          <a:p>
            <a:pPr algn="ctr"/>
            <a:r>
              <a:rPr lang="en-US" b="1" dirty="0">
                <a:solidFill>
                  <a:srgbClr val="0070C0"/>
                </a:solidFill>
                <a:effectLst>
                  <a:outerShdw blurRad="38100" dist="38100" dir="2700000" algn="tl">
                    <a:srgbClr val="000000">
                      <a:alpha val="43137"/>
                    </a:srgbClr>
                  </a:outerShdw>
                </a:effectLst>
              </a:rPr>
              <a:t>The Postmodernism of </a:t>
            </a:r>
            <a:r>
              <a:rPr lang="en-US" b="1" i="1" dirty="0">
                <a:solidFill>
                  <a:srgbClr val="0070C0"/>
                </a:solidFill>
                <a:effectLst>
                  <a:outerShdw blurRad="38100" dist="38100" dir="2700000" algn="tl">
                    <a:srgbClr val="000000">
                      <a:alpha val="43137"/>
                    </a:srgbClr>
                  </a:outerShdw>
                </a:effectLst>
              </a:rPr>
              <a:t>The Man in the High Castle</a:t>
            </a:r>
            <a:endParaRPr lang="en-US" b="1" dirty="0">
              <a:solidFill>
                <a:srgbClr val="0070C0"/>
              </a:solidFill>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457200" y="2564904"/>
            <a:ext cx="8229600" cy="4150244"/>
          </a:xfrm>
        </p:spPr>
        <p:txBody>
          <a:bodyPr>
            <a:noAutofit/>
          </a:bodyPr>
          <a:lstStyle/>
          <a:p>
            <a:pPr marL="0" indent="0">
              <a:buNone/>
            </a:pPr>
            <a:r>
              <a:rPr lang="en-US" sz="2000" i="1" dirty="0"/>
              <a:t>The Man in the High Castle</a:t>
            </a:r>
            <a:r>
              <a:rPr lang="en-US" sz="2000" dirty="0"/>
              <a:t>: Reality is “</a:t>
            </a:r>
            <a:r>
              <a:rPr lang="en-US" sz="2000" dirty="0" err="1"/>
              <a:t>postmodernly</a:t>
            </a:r>
            <a:r>
              <a:rPr lang="en-US" sz="2000" dirty="0"/>
              <a:t>” represented as inherently unstable. The dystopian universe of the novel is not a “given,” but one of a series of possible alternate realities. They are all more or less distorting “mirrors” of our own reality, and in questioning their own status they also lead the reader to doubt about his or her own reality – about not so much its being real or not, but the possibility that what is represented in </a:t>
            </a:r>
            <a:r>
              <a:rPr lang="en-US" sz="2000" i="1" dirty="0"/>
              <a:t>The Man in the High Castle</a:t>
            </a:r>
            <a:r>
              <a:rPr lang="en-US" sz="2000" dirty="0"/>
              <a:t> is simply an exasperated </a:t>
            </a:r>
            <a:r>
              <a:rPr lang="en-US" sz="2000" dirty="0" err="1"/>
              <a:t>extremization</a:t>
            </a:r>
            <a:r>
              <a:rPr lang="en-US" sz="2000" dirty="0"/>
              <a:t> of tendencies more or less visibly at work in </a:t>
            </a:r>
            <a:r>
              <a:rPr lang="en-US" sz="2000" i="1" dirty="0"/>
              <a:t>our own</a:t>
            </a:r>
            <a:r>
              <a:rPr lang="en-US" sz="2000" dirty="0"/>
              <a:t> reality. Nazi America is not necessarily a possibility forever avoided with the Allies winning World War II: </a:t>
            </a:r>
            <a:r>
              <a:rPr lang="en-US" sz="2000" b="1" dirty="0">
                <a:solidFill>
                  <a:srgbClr val="0070C0"/>
                </a:solidFill>
              </a:rPr>
              <a:t>ultranationalism, racism, </a:t>
            </a:r>
            <a:r>
              <a:rPr lang="en-US" sz="2000" b="1" dirty="0" err="1">
                <a:solidFill>
                  <a:srgbClr val="0070C0"/>
                </a:solidFill>
              </a:rPr>
              <a:t>anti-semitism</a:t>
            </a:r>
            <a:r>
              <a:rPr lang="en-US" sz="2000" b="1" dirty="0">
                <a:solidFill>
                  <a:srgbClr val="0070C0"/>
                </a:solidFill>
              </a:rPr>
              <a:t>, reduction of individual liberties, technology as an instrument of power </a:t>
            </a:r>
            <a:r>
              <a:rPr lang="en-US" sz="2000" dirty="0"/>
              <a:t>are present realities even without a Nazi regime, and we only have to see beyond the surface or reality to imagine them…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17FCB8-97A0-DD4A-66AC-B86A46D6F24A}"/>
              </a:ext>
            </a:extLst>
          </p:cNvPr>
          <p:cNvSpPr>
            <a:spLocks noGrp="1"/>
          </p:cNvSpPr>
          <p:nvPr>
            <p:ph type="title"/>
          </p:nvPr>
        </p:nvSpPr>
        <p:spPr>
          <a:xfrm>
            <a:off x="457200" y="404664"/>
            <a:ext cx="7787208" cy="1728192"/>
          </a:xfrm>
        </p:spPr>
        <p:txBody>
          <a:bodyPr>
            <a:normAutofit/>
          </a:bodyPr>
          <a:lstStyle/>
          <a:p>
            <a:r>
              <a:rPr lang="en-US" b="1" dirty="0">
                <a:solidFill>
                  <a:srgbClr val="0070C0"/>
                </a:solidFill>
                <a:effectLst>
                  <a:outerShdw blurRad="38100" dist="38100" dir="2700000" algn="tl">
                    <a:srgbClr val="000000">
                      <a:alpha val="43137"/>
                    </a:srgbClr>
                  </a:outerShdw>
                </a:effectLst>
              </a:rPr>
              <a:t>The Postmodernism of </a:t>
            </a:r>
            <a:r>
              <a:rPr lang="en-US" b="1" i="1" dirty="0">
                <a:solidFill>
                  <a:srgbClr val="0070C0"/>
                </a:solidFill>
                <a:effectLst>
                  <a:outerShdw blurRad="38100" dist="38100" dir="2700000" algn="tl">
                    <a:srgbClr val="000000">
                      <a:alpha val="43137"/>
                    </a:srgbClr>
                  </a:outerShdw>
                </a:effectLst>
              </a:rPr>
              <a:t>The Handmaid’s Tale</a:t>
            </a:r>
            <a:endParaRPr lang="it-IT" dirty="0"/>
          </a:p>
        </p:txBody>
      </p:sp>
      <p:sp>
        <p:nvSpPr>
          <p:cNvPr id="3" name="Segnaposto contenuto 2">
            <a:extLst>
              <a:ext uri="{FF2B5EF4-FFF2-40B4-BE49-F238E27FC236}">
                <a16:creationId xmlns:a16="http://schemas.microsoft.com/office/drawing/2014/main" id="{32093B0B-D9AA-B31C-9325-3BEBB92743C6}"/>
              </a:ext>
            </a:extLst>
          </p:cNvPr>
          <p:cNvSpPr>
            <a:spLocks noGrp="1"/>
          </p:cNvSpPr>
          <p:nvPr>
            <p:ph idx="1"/>
          </p:nvPr>
        </p:nvSpPr>
        <p:spPr>
          <a:xfrm>
            <a:off x="457200" y="2204864"/>
            <a:ext cx="8229600" cy="4464496"/>
          </a:xfrm>
        </p:spPr>
        <p:txBody>
          <a:bodyPr>
            <a:normAutofit fontScale="85000" lnSpcReduction="10000"/>
          </a:bodyPr>
          <a:lstStyle/>
          <a:p>
            <a:pPr marL="0" indent="0">
              <a:buNone/>
            </a:pPr>
            <a:r>
              <a:rPr lang="en-US" i="1" dirty="0"/>
              <a:t>The Handmaid’s Tale</a:t>
            </a:r>
            <a:r>
              <a:rPr lang="en-US" dirty="0"/>
              <a:t>: Reality is the direct outcome of the processes of “our” reality. The science fiction element is only a pre-text to showcase the possible effects of the degeneration of religious and patriarchal fundamentalism. The target of the system of oppression developed by Gilead is the individual subject, but Offred’s self is not broken by the system – by using her imagination, she finally manages to turn the motto she finds engraved (</a:t>
            </a:r>
            <a:r>
              <a:rPr lang="en-US" i="1" dirty="0" err="1"/>
              <a:t>Nolite</a:t>
            </a:r>
            <a:r>
              <a:rPr lang="en-US" i="1" dirty="0"/>
              <a:t> </a:t>
            </a:r>
            <a:r>
              <a:rPr lang="en-US" i="1" dirty="0" err="1"/>
              <a:t>te</a:t>
            </a:r>
            <a:r>
              <a:rPr lang="en-US" i="1" dirty="0"/>
              <a:t> </a:t>
            </a:r>
            <a:r>
              <a:rPr lang="en-US" i="1" dirty="0" err="1"/>
              <a:t>bastardes</a:t>
            </a:r>
            <a:r>
              <a:rPr lang="en-US" i="1" dirty="0"/>
              <a:t> </a:t>
            </a:r>
            <a:r>
              <a:rPr lang="en-US" i="1" dirty="0" err="1"/>
              <a:t>carborundorum</a:t>
            </a:r>
            <a:r>
              <a:rPr lang="en-US" dirty="0"/>
              <a:t>) into her own mission. The postmodern element of the novel is precisely its privileging the </a:t>
            </a:r>
            <a:r>
              <a:rPr lang="en-US" b="1" dirty="0">
                <a:solidFill>
                  <a:srgbClr val="0070C0"/>
                </a:solidFill>
              </a:rPr>
              <a:t>partial and subjective perspective of the subaltern</a:t>
            </a:r>
            <a:r>
              <a:rPr lang="en-US" dirty="0"/>
              <a:t>, but not in order to totally dismantle from the inside any idea of the individual subject – rather, to represent </a:t>
            </a:r>
            <a:r>
              <a:rPr lang="en-US" b="1" dirty="0">
                <a:solidFill>
                  <a:srgbClr val="0070C0"/>
                </a:solidFill>
              </a:rPr>
              <a:t>female subjectivity </a:t>
            </a:r>
            <a:r>
              <a:rPr lang="en-US" dirty="0"/>
              <a:t>as something which is always in danger, and which must resist against the forms of marginalization and discrimination performed by </a:t>
            </a:r>
            <a:r>
              <a:rPr lang="en-US" b="1" dirty="0"/>
              <a:t>patriarchal culture </a:t>
            </a:r>
            <a:r>
              <a:rPr lang="en-US" dirty="0"/>
              <a:t>(even in the future of the epilogue…).</a:t>
            </a:r>
          </a:p>
          <a:p>
            <a:endParaRPr lang="it-IT" dirty="0"/>
          </a:p>
        </p:txBody>
      </p:sp>
    </p:spTree>
    <p:extLst>
      <p:ext uri="{BB962C8B-B14F-4D97-AF65-F5344CB8AC3E}">
        <p14:creationId xmlns:p14="http://schemas.microsoft.com/office/powerpoint/2010/main" val="30980856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Lun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TotalTime>
  <Words>733</Words>
  <Application>Microsoft Office PowerPoint</Application>
  <PresentationFormat>Presentazione su schermo (4:3)</PresentationFormat>
  <Paragraphs>18</Paragraphs>
  <Slides>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7</vt:i4>
      </vt:variant>
    </vt:vector>
  </HeadingPairs>
  <TitlesOfParts>
    <vt:vector size="10" baseType="lpstr">
      <vt:lpstr>Tw Cen MT</vt:lpstr>
      <vt:lpstr>Wingdings 2</vt:lpstr>
      <vt:lpstr>Equinozio</vt:lpstr>
      <vt:lpstr>The Man in the High Castle vs/and The Handmaid’s Tale</vt:lpstr>
      <vt:lpstr>Settings</vt:lpstr>
      <vt:lpstr>Plots</vt:lpstr>
      <vt:lpstr>Characters</vt:lpstr>
      <vt:lpstr>Point of view and narration</vt:lpstr>
      <vt:lpstr>The Postmodernism of The Man in the High Castle</vt:lpstr>
      <vt:lpstr>The Postmodernism of The Handmaid’s Tale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valerio.deangelis@unimc.it</cp:lastModifiedBy>
  <cp:revision>19</cp:revision>
  <dcterms:created xsi:type="dcterms:W3CDTF">2021-03-16T21:20:29Z</dcterms:created>
  <dcterms:modified xsi:type="dcterms:W3CDTF">2023-11-07T11:53:06Z</dcterms:modified>
</cp:coreProperties>
</file>