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69" r:id="rId2"/>
    <p:sldId id="258" r:id="rId3"/>
    <p:sldId id="259" r:id="rId4"/>
    <p:sldId id="368" r:id="rId5"/>
    <p:sldId id="260" r:id="rId6"/>
    <p:sldId id="262" r:id="rId7"/>
    <p:sldId id="265" r:id="rId8"/>
    <p:sldId id="263" r:id="rId9"/>
    <p:sldId id="264" r:id="rId10"/>
    <p:sldId id="266" r:id="rId11"/>
    <p:sldId id="268" r:id="rId12"/>
    <p:sldId id="269" r:id="rId13"/>
    <p:sldId id="270" r:id="rId14"/>
    <p:sldId id="271" r:id="rId15"/>
    <p:sldId id="28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CC0000"/>
    <a:srgbClr val="660033"/>
    <a:srgbClr val="66665A"/>
    <a:srgbClr val="EED7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71CA6-B792-4B6C-9441-5377F065E3EE}" type="datetimeFigureOut">
              <a:rPr lang="it-IT" smtClean="0"/>
              <a:t>14/11/2023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450008-7A8A-4019-9068-10A1EC9EB7DC}" type="slidenum">
              <a:rPr lang="it-IT" smtClean="0"/>
              <a:t>‹N›</a:t>
            </a:fld>
            <a:endParaRPr lang="it-IT"/>
          </a:p>
        </p:txBody>
      </p:sp>
    </p:spTree>
    <p:extLst>
      <p:ext uri="{BB962C8B-B14F-4D97-AF65-F5344CB8AC3E}">
        <p14:creationId xmlns:p14="http://schemas.microsoft.com/office/powerpoint/2010/main" val="200497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CB931F3-A603-4453-AF1D-DD393C7F181E}" type="datetimeFigureOut">
              <a:rPr lang="it-IT" smtClean="0"/>
              <a:t>14/11/2023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739E2C-26E4-4E70-8769-7D5A13529150}" type="slidenum">
              <a:rPr lang="it-IT" smtClean="0"/>
              <a:t>‹N›</a:t>
            </a:fld>
            <a:endParaRPr lang="it-IT"/>
          </a:p>
        </p:txBody>
      </p:sp>
    </p:spTree>
    <p:extLst>
      <p:ext uri="{BB962C8B-B14F-4D97-AF65-F5344CB8AC3E}">
        <p14:creationId xmlns:p14="http://schemas.microsoft.com/office/powerpoint/2010/main" val="4253649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CB931F3-A603-4453-AF1D-DD393C7F181E}" type="datetimeFigureOut">
              <a:rPr lang="it-IT" smtClean="0"/>
              <a:t>14/11/2023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9739E2C-26E4-4E70-8769-7D5A13529150}" type="slidenum">
              <a:rPr lang="it-IT" smtClean="0"/>
              <a:t>‹N›</a:t>
            </a:fld>
            <a:endParaRPr lang="it-IT"/>
          </a:p>
        </p:txBody>
      </p:sp>
    </p:spTree>
    <p:extLst>
      <p:ext uri="{BB962C8B-B14F-4D97-AF65-F5344CB8AC3E}">
        <p14:creationId xmlns:p14="http://schemas.microsoft.com/office/powerpoint/2010/main" val="2601893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CB931F3-A603-4453-AF1D-DD393C7F181E}" type="datetimeFigureOut">
              <a:rPr lang="it-IT" smtClean="0"/>
              <a:t>14/11/2023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9739E2C-26E4-4E70-8769-7D5A13529150}" type="slidenum">
              <a:rPr lang="it-IT" smtClean="0"/>
              <a:t>‹N›</a:t>
            </a:fld>
            <a:endParaRPr lang="it-IT"/>
          </a:p>
        </p:txBody>
      </p:sp>
    </p:spTree>
    <p:extLst>
      <p:ext uri="{BB962C8B-B14F-4D97-AF65-F5344CB8AC3E}">
        <p14:creationId xmlns:p14="http://schemas.microsoft.com/office/powerpoint/2010/main" val="1288745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CB931F3-A603-4453-AF1D-DD393C7F181E}" type="datetimeFigureOut">
              <a:rPr lang="it-IT" smtClean="0"/>
              <a:t>14/11/2023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9739E2C-26E4-4E70-8769-7D5A13529150}" type="slidenum">
              <a:rPr lang="it-IT" smtClean="0"/>
              <a:t>‹N›</a:t>
            </a:fld>
            <a:endParaRPr lang="it-IT"/>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28269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CB931F3-A603-4453-AF1D-DD393C7F181E}" type="datetimeFigureOut">
              <a:rPr lang="it-IT" smtClean="0"/>
              <a:t>14/11/2023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9739E2C-26E4-4E70-8769-7D5A13529150}" type="slidenum">
              <a:rPr lang="it-IT" smtClean="0"/>
              <a:t>‹N›</a:t>
            </a:fld>
            <a:endParaRPr lang="it-IT"/>
          </a:p>
        </p:txBody>
      </p:sp>
    </p:spTree>
    <p:extLst>
      <p:ext uri="{BB962C8B-B14F-4D97-AF65-F5344CB8AC3E}">
        <p14:creationId xmlns:p14="http://schemas.microsoft.com/office/powerpoint/2010/main" val="325101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ECB931F3-A603-4453-AF1D-DD393C7F181E}" type="datetimeFigureOut">
              <a:rPr lang="it-IT" smtClean="0"/>
              <a:t>14/11/2023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9739E2C-26E4-4E70-8769-7D5A13529150}" type="slidenum">
              <a:rPr lang="it-IT" smtClean="0"/>
              <a:t>‹N›</a:t>
            </a:fld>
            <a:endParaRPr lang="it-IT"/>
          </a:p>
        </p:txBody>
      </p:sp>
    </p:spTree>
    <p:extLst>
      <p:ext uri="{BB962C8B-B14F-4D97-AF65-F5344CB8AC3E}">
        <p14:creationId xmlns:p14="http://schemas.microsoft.com/office/powerpoint/2010/main" val="2778984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ECB931F3-A603-4453-AF1D-DD393C7F181E}" type="datetimeFigureOut">
              <a:rPr lang="it-IT" smtClean="0"/>
              <a:t>14/11/2023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9739E2C-26E4-4E70-8769-7D5A13529150}" type="slidenum">
              <a:rPr lang="it-IT" smtClean="0"/>
              <a:t>‹N›</a:t>
            </a:fld>
            <a:endParaRPr lang="it-IT"/>
          </a:p>
        </p:txBody>
      </p:sp>
    </p:spTree>
    <p:extLst>
      <p:ext uri="{BB962C8B-B14F-4D97-AF65-F5344CB8AC3E}">
        <p14:creationId xmlns:p14="http://schemas.microsoft.com/office/powerpoint/2010/main" val="2741035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CB931F3-A603-4453-AF1D-DD393C7F181E}" type="datetimeFigureOut">
              <a:rPr lang="it-IT" smtClean="0"/>
              <a:t>14/11/2023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739E2C-26E4-4E70-8769-7D5A13529150}" type="slidenum">
              <a:rPr lang="it-IT" smtClean="0"/>
              <a:t>‹N›</a:t>
            </a:fld>
            <a:endParaRPr lang="it-IT"/>
          </a:p>
        </p:txBody>
      </p:sp>
    </p:spTree>
    <p:extLst>
      <p:ext uri="{BB962C8B-B14F-4D97-AF65-F5344CB8AC3E}">
        <p14:creationId xmlns:p14="http://schemas.microsoft.com/office/powerpoint/2010/main" val="95975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CB931F3-A603-4453-AF1D-DD393C7F181E}" type="datetimeFigureOut">
              <a:rPr lang="it-IT" smtClean="0"/>
              <a:t>14/11/2023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739E2C-26E4-4E70-8769-7D5A13529150}" type="slidenum">
              <a:rPr lang="it-IT" smtClean="0"/>
              <a:t>‹N›</a:t>
            </a:fld>
            <a:endParaRPr lang="it-IT"/>
          </a:p>
        </p:txBody>
      </p:sp>
    </p:spTree>
    <p:extLst>
      <p:ext uri="{BB962C8B-B14F-4D97-AF65-F5344CB8AC3E}">
        <p14:creationId xmlns:p14="http://schemas.microsoft.com/office/powerpoint/2010/main" val="26236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CB931F3-A603-4453-AF1D-DD393C7F181E}" type="datetimeFigureOut">
              <a:rPr lang="it-IT" smtClean="0"/>
              <a:t>14/11/2023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739E2C-26E4-4E70-8769-7D5A13529150}" type="slidenum">
              <a:rPr lang="it-IT" smtClean="0"/>
              <a:t>‹N›</a:t>
            </a:fld>
            <a:endParaRPr lang="it-IT"/>
          </a:p>
        </p:txBody>
      </p:sp>
    </p:spTree>
    <p:extLst>
      <p:ext uri="{BB962C8B-B14F-4D97-AF65-F5344CB8AC3E}">
        <p14:creationId xmlns:p14="http://schemas.microsoft.com/office/powerpoint/2010/main" val="85834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CB931F3-A603-4453-AF1D-DD393C7F181E}" type="datetimeFigureOut">
              <a:rPr lang="it-IT" smtClean="0"/>
              <a:t>14/11/2023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739E2C-26E4-4E70-8769-7D5A13529150}" type="slidenum">
              <a:rPr lang="it-IT" smtClean="0"/>
              <a:t>‹N›</a:t>
            </a:fld>
            <a:endParaRPr lang="it-IT"/>
          </a:p>
        </p:txBody>
      </p:sp>
    </p:spTree>
    <p:extLst>
      <p:ext uri="{BB962C8B-B14F-4D97-AF65-F5344CB8AC3E}">
        <p14:creationId xmlns:p14="http://schemas.microsoft.com/office/powerpoint/2010/main" val="1540420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CB931F3-A603-4453-AF1D-DD393C7F181E}" type="datetimeFigureOut">
              <a:rPr lang="it-IT" smtClean="0"/>
              <a:t>14/11/2023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9739E2C-26E4-4E70-8769-7D5A13529150}" type="slidenum">
              <a:rPr lang="it-IT" smtClean="0"/>
              <a:t>‹N›</a:t>
            </a:fld>
            <a:endParaRPr lang="it-IT"/>
          </a:p>
        </p:txBody>
      </p:sp>
    </p:spTree>
    <p:extLst>
      <p:ext uri="{BB962C8B-B14F-4D97-AF65-F5344CB8AC3E}">
        <p14:creationId xmlns:p14="http://schemas.microsoft.com/office/powerpoint/2010/main" val="4166914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913795" y="2912232"/>
            <a:ext cx="5107208" cy="287896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912232"/>
            <a:ext cx="5095357" cy="287896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CB931F3-A603-4453-AF1D-DD393C7F181E}" type="datetimeFigureOut">
              <a:rPr lang="it-IT" smtClean="0"/>
              <a:t>14/11/2023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9739E2C-26E4-4E70-8769-7D5A13529150}" type="slidenum">
              <a:rPr lang="it-IT" smtClean="0"/>
              <a:t>‹N›</a:t>
            </a:fld>
            <a:endParaRPr lang="it-IT"/>
          </a:p>
        </p:txBody>
      </p:sp>
    </p:spTree>
    <p:extLst>
      <p:ext uri="{BB962C8B-B14F-4D97-AF65-F5344CB8AC3E}">
        <p14:creationId xmlns:p14="http://schemas.microsoft.com/office/powerpoint/2010/main" val="2779096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CB931F3-A603-4453-AF1D-DD393C7F181E}" type="datetimeFigureOut">
              <a:rPr lang="it-IT" smtClean="0"/>
              <a:t>14/11/2023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9739E2C-26E4-4E70-8769-7D5A13529150}" type="slidenum">
              <a:rPr lang="it-IT" smtClean="0"/>
              <a:t>‹N›</a:t>
            </a:fld>
            <a:endParaRPr lang="it-IT"/>
          </a:p>
        </p:txBody>
      </p:sp>
    </p:spTree>
    <p:extLst>
      <p:ext uri="{BB962C8B-B14F-4D97-AF65-F5344CB8AC3E}">
        <p14:creationId xmlns:p14="http://schemas.microsoft.com/office/powerpoint/2010/main" val="2498048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B931F3-A603-4453-AF1D-DD393C7F181E}" type="datetimeFigureOut">
              <a:rPr lang="it-IT" smtClean="0"/>
              <a:t>14/11/2023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9739E2C-26E4-4E70-8769-7D5A13529150}" type="slidenum">
              <a:rPr lang="it-IT" smtClean="0"/>
              <a:t>‹N›</a:t>
            </a:fld>
            <a:endParaRPr lang="it-IT"/>
          </a:p>
        </p:txBody>
      </p:sp>
    </p:spTree>
    <p:extLst>
      <p:ext uri="{BB962C8B-B14F-4D97-AF65-F5344CB8AC3E}">
        <p14:creationId xmlns:p14="http://schemas.microsoft.com/office/powerpoint/2010/main" val="69559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CB931F3-A603-4453-AF1D-DD393C7F181E}" type="datetimeFigureOut">
              <a:rPr lang="it-IT" smtClean="0"/>
              <a:t>14/11/2023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9739E2C-26E4-4E70-8769-7D5A13529150}" type="slidenum">
              <a:rPr lang="it-IT" smtClean="0"/>
              <a:t>‹N›</a:t>
            </a:fld>
            <a:endParaRPr lang="it-IT"/>
          </a:p>
        </p:txBody>
      </p:sp>
    </p:spTree>
    <p:extLst>
      <p:ext uri="{BB962C8B-B14F-4D97-AF65-F5344CB8AC3E}">
        <p14:creationId xmlns:p14="http://schemas.microsoft.com/office/powerpoint/2010/main" val="215955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CB931F3-A603-4453-AF1D-DD393C7F181E}" type="datetimeFigureOut">
              <a:rPr lang="it-IT" smtClean="0"/>
              <a:t>14/11/2023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9739E2C-26E4-4E70-8769-7D5A13529150}" type="slidenum">
              <a:rPr lang="it-IT" smtClean="0"/>
              <a:t>‹N›</a:t>
            </a:fld>
            <a:endParaRPr lang="it-IT"/>
          </a:p>
        </p:txBody>
      </p:sp>
    </p:spTree>
    <p:extLst>
      <p:ext uri="{BB962C8B-B14F-4D97-AF65-F5344CB8AC3E}">
        <p14:creationId xmlns:p14="http://schemas.microsoft.com/office/powerpoint/2010/main" val="1356337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CB931F3-A603-4453-AF1D-DD393C7F181E}" type="datetimeFigureOut">
              <a:rPr lang="it-IT" smtClean="0"/>
              <a:t>14/11/2023</a:t>
            </a:fld>
            <a:endParaRPr lang="it-IT"/>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9739E2C-26E4-4E70-8769-7D5A13529150}" type="slidenum">
              <a:rPr lang="it-IT" smtClean="0"/>
              <a:t>‹N›</a:t>
            </a:fld>
            <a:endParaRPr lang="it-IT"/>
          </a:p>
        </p:txBody>
      </p:sp>
    </p:spTree>
    <p:extLst>
      <p:ext uri="{BB962C8B-B14F-4D97-AF65-F5344CB8AC3E}">
        <p14:creationId xmlns:p14="http://schemas.microsoft.com/office/powerpoint/2010/main" val="39408376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4B406B-E34D-7B86-F184-3EE5B7DDBD21}"/>
              </a:ext>
            </a:extLst>
          </p:cNvPr>
          <p:cNvSpPr>
            <a:spLocks noGrp="1"/>
          </p:cNvSpPr>
          <p:nvPr>
            <p:ph type="title"/>
          </p:nvPr>
        </p:nvSpPr>
        <p:spPr/>
        <p:txBody>
          <a:bodyPr>
            <a:noAutofit/>
          </a:bodyPr>
          <a:lstStyle/>
          <a:p>
            <a:r>
              <a:rPr lang="it-IT" sz="6000" dirty="0">
                <a:solidFill>
                  <a:srgbClr val="FF0000"/>
                </a:solidFill>
              </a:rPr>
              <a:t>THE AFRICAN AMERICAN EXPERIENCE</a:t>
            </a:r>
          </a:p>
        </p:txBody>
      </p:sp>
      <p:pic>
        <p:nvPicPr>
          <p:cNvPr id="5" name="Immagine 4" descr="Immagine che contiene cartone animato, arte&#10;&#10;Descrizione generata automaticamente">
            <a:extLst>
              <a:ext uri="{FF2B5EF4-FFF2-40B4-BE49-F238E27FC236}">
                <a16:creationId xmlns:a16="http://schemas.microsoft.com/office/drawing/2014/main" id="{FE04C020-D3EE-CC93-9F83-23210A0D5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267" y="2230016"/>
            <a:ext cx="9563565" cy="4269449"/>
          </a:xfrm>
          <a:prstGeom prst="rect">
            <a:avLst/>
          </a:prstGeom>
        </p:spPr>
      </p:pic>
    </p:spTree>
    <p:extLst>
      <p:ext uri="{BB962C8B-B14F-4D97-AF65-F5344CB8AC3E}">
        <p14:creationId xmlns:p14="http://schemas.microsoft.com/office/powerpoint/2010/main" val="3234215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795" y="609601"/>
            <a:ext cx="10353761" cy="838200"/>
          </a:xfrm>
        </p:spPr>
        <p:txBody>
          <a:bodyPr>
            <a:noAutofit/>
          </a:bodyPr>
          <a:lstStyle/>
          <a:p>
            <a:pPr algn="ctr"/>
            <a:r>
              <a:rPr lang="it-IT" sz="6000" b="1" dirty="0">
                <a:solidFill>
                  <a:srgbClr val="FF0000"/>
                </a:solidFill>
              </a:rPr>
              <a:t>PSALMS AND SPIRITUALS</a:t>
            </a:r>
          </a:p>
        </p:txBody>
      </p:sp>
      <p:sp>
        <p:nvSpPr>
          <p:cNvPr id="3" name="Segnaposto contenuto 2"/>
          <p:cNvSpPr>
            <a:spLocks noGrp="1"/>
          </p:cNvSpPr>
          <p:nvPr>
            <p:ph idx="1"/>
          </p:nvPr>
        </p:nvSpPr>
        <p:spPr>
          <a:xfrm>
            <a:off x="793101" y="1791478"/>
            <a:ext cx="10353761" cy="4661858"/>
          </a:xfrm>
        </p:spPr>
        <p:txBody>
          <a:bodyPr>
            <a:noAutofit/>
          </a:bodyPr>
          <a:lstStyle/>
          <a:p>
            <a:pPr marL="82296" indent="0">
              <a:buNone/>
            </a:pPr>
            <a:r>
              <a:rPr lang="it-IT" sz="3800" dirty="0" err="1"/>
              <a:t>One</a:t>
            </a:r>
            <a:r>
              <a:rPr lang="it-IT" sz="3800" dirty="0"/>
              <a:t> </a:t>
            </a:r>
            <a:r>
              <a:rPr lang="it-IT" sz="3800" dirty="0" err="1"/>
              <a:t>example</a:t>
            </a:r>
            <a:r>
              <a:rPr lang="it-IT" sz="3800" dirty="0"/>
              <a:t> of “</a:t>
            </a:r>
            <a:r>
              <a:rPr lang="it-IT" sz="3800" dirty="0" err="1"/>
              <a:t>signifying</a:t>
            </a:r>
            <a:r>
              <a:rPr lang="it-IT" sz="3800" dirty="0"/>
              <a:t>” is </a:t>
            </a:r>
            <a:r>
              <a:rPr lang="it-IT" sz="3800" b="1" dirty="0" err="1">
                <a:solidFill>
                  <a:srgbClr val="FF0000"/>
                </a:solidFill>
              </a:rPr>
              <a:t>Psalm</a:t>
            </a:r>
            <a:r>
              <a:rPr lang="it-IT" sz="3800" b="1" dirty="0">
                <a:solidFill>
                  <a:srgbClr val="FF0000"/>
                </a:solidFill>
              </a:rPr>
              <a:t> no. 137</a:t>
            </a:r>
            <a:r>
              <a:rPr lang="it-IT" sz="3800" dirty="0"/>
              <a:t>, </a:t>
            </a:r>
            <a:r>
              <a:rPr lang="it-IT" sz="3800" dirty="0" err="1"/>
              <a:t>often</a:t>
            </a:r>
            <a:r>
              <a:rPr lang="it-IT" sz="3800" dirty="0"/>
              <a:t> </a:t>
            </a:r>
            <a:r>
              <a:rPr lang="it-IT" sz="3800" dirty="0" err="1"/>
              <a:t>sung</a:t>
            </a:r>
            <a:r>
              <a:rPr lang="it-IT" sz="3800" dirty="0"/>
              <a:t> to </a:t>
            </a:r>
            <a:r>
              <a:rPr lang="it-IT" sz="3800" dirty="0" err="1"/>
              <a:t>covertly</a:t>
            </a:r>
            <a:r>
              <a:rPr lang="it-IT" sz="3800" dirty="0"/>
              <a:t> express the </a:t>
            </a:r>
            <a:r>
              <a:rPr lang="it-IT" sz="3800" dirty="0" err="1"/>
              <a:t>African</a:t>
            </a:r>
            <a:r>
              <a:rPr lang="it-IT" sz="3800" dirty="0"/>
              <a:t> Americans’ desire of </a:t>
            </a:r>
            <a:r>
              <a:rPr lang="it-IT" sz="3800" dirty="0" err="1"/>
              <a:t>freedom</a:t>
            </a:r>
            <a:r>
              <a:rPr lang="it-IT" sz="3800" dirty="0"/>
              <a:t> – like, </a:t>
            </a:r>
            <a:r>
              <a:rPr lang="it-IT" sz="3800" dirty="0" err="1"/>
              <a:t>roughly</a:t>
            </a:r>
            <a:r>
              <a:rPr lang="it-IT" sz="3800" dirty="0"/>
              <a:t> in the </a:t>
            </a:r>
            <a:r>
              <a:rPr lang="it-IT" sz="3800" dirty="0" err="1"/>
              <a:t>same</a:t>
            </a:r>
            <a:r>
              <a:rPr lang="it-IT" sz="3800" dirty="0"/>
              <a:t> </a:t>
            </a:r>
            <a:r>
              <a:rPr lang="it-IT" sz="3800" dirty="0" err="1"/>
              <a:t>years</a:t>
            </a:r>
            <a:r>
              <a:rPr lang="it-IT" sz="3800" dirty="0"/>
              <a:t>, </a:t>
            </a:r>
            <a:r>
              <a:rPr lang="it-IT" sz="3800" dirty="0">
                <a:solidFill>
                  <a:srgbClr val="FF0000"/>
                </a:solidFill>
              </a:rPr>
              <a:t>“Va’ pensiero” </a:t>
            </a:r>
            <a:r>
              <a:rPr lang="it-IT" sz="3800" dirty="0"/>
              <a:t>(1842) from Giuseppe Verdi’s </a:t>
            </a:r>
            <a:r>
              <a:rPr lang="it-IT" sz="3800" i="1" dirty="0"/>
              <a:t>Nabucco</a:t>
            </a:r>
            <a:r>
              <a:rPr lang="it-IT" sz="3800" dirty="0"/>
              <a:t> </a:t>
            </a:r>
            <a:r>
              <a:rPr lang="it-IT" sz="3800" dirty="0" err="1"/>
              <a:t>did</a:t>
            </a:r>
            <a:r>
              <a:rPr lang="it-IT" sz="3800" dirty="0"/>
              <a:t> for the </a:t>
            </a:r>
            <a:r>
              <a:rPr lang="it-IT" sz="3800" dirty="0" err="1"/>
              <a:t>Italian</a:t>
            </a:r>
            <a:r>
              <a:rPr lang="it-IT" sz="3800" dirty="0"/>
              <a:t> </a:t>
            </a:r>
            <a:r>
              <a:rPr lang="it-IT" sz="3800" dirty="0" err="1"/>
              <a:t>struggle</a:t>
            </a:r>
            <a:r>
              <a:rPr lang="it-IT" sz="3800" dirty="0"/>
              <a:t> for </a:t>
            </a:r>
            <a:r>
              <a:rPr lang="it-IT" sz="3800" dirty="0" err="1"/>
              <a:t>independence</a:t>
            </a:r>
            <a:r>
              <a:rPr lang="it-IT" sz="3800" dirty="0"/>
              <a:t>.</a:t>
            </a:r>
          </a:p>
        </p:txBody>
      </p:sp>
    </p:spTree>
    <p:extLst>
      <p:ext uri="{BB962C8B-B14F-4D97-AF65-F5344CB8AC3E}">
        <p14:creationId xmlns:p14="http://schemas.microsoft.com/office/powerpoint/2010/main" val="996429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1803" y="116632"/>
            <a:ext cx="10804849" cy="3384376"/>
          </a:xfrm>
        </p:spPr>
        <p:txBody>
          <a:bodyPr>
            <a:noAutofit/>
          </a:bodyPr>
          <a:lstStyle/>
          <a:p>
            <a:pPr algn="l"/>
            <a:r>
              <a:rPr lang="en-US" sz="1500" dirty="0">
                <a:solidFill>
                  <a:srgbClr val="FF0000"/>
                </a:solidFill>
                <a:effectLst/>
              </a:rPr>
              <a:t>Psalm 137</a:t>
            </a:r>
            <a:br>
              <a:rPr lang="en-US" sz="1500" dirty="0">
                <a:effectLst/>
              </a:rPr>
            </a:br>
            <a:r>
              <a:rPr lang="en-US" sz="1500" dirty="0">
                <a:effectLst/>
              </a:rPr>
              <a:t>By the rivers of Babylon, there we sat down, yea, we wept, when we remembered Zion.</a:t>
            </a:r>
            <a:br>
              <a:rPr lang="en-US" sz="1500" dirty="0">
                <a:effectLst/>
              </a:rPr>
            </a:br>
            <a:r>
              <a:rPr lang="en-US" sz="1500" dirty="0">
                <a:effectLst/>
              </a:rPr>
              <a:t>We hanged our harps upon the willows in the midst thereof.</a:t>
            </a:r>
            <a:br>
              <a:rPr lang="en-US" sz="1500" dirty="0">
                <a:effectLst/>
              </a:rPr>
            </a:br>
            <a:r>
              <a:rPr lang="en-US" sz="1500" dirty="0">
                <a:effectLst/>
              </a:rPr>
              <a:t>For there they that carried us away captive required of us a song; and they that wasted us required of us mirth, saying, Sing us one of the songs of Zion.</a:t>
            </a:r>
            <a:br>
              <a:rPr lang="en-US" sz="1500" dirty="0">
                <a:effectLst/>
              </a:rPr>
            </a:br>
            <a:r>
              <a:rPr lang="en-US" sz="1500" dirty="0">
                <a:effectLst/>
              </a:rPr>
              <a:t>How shall we sing the Lord's song in a strange land?</a:t>
            </a:r>
            <a:br>
              <a:rPr lang="en-US" sz="1500" dirty="0">
                <a:effectLst/>
              </a:rPr>
            </a:br>
            <a:r>
              <a:rPr lang="en-US" sz="1500" dirty="0">
                <a:effectLst/>
              </a:rPr>
              <a:t>If I forget thee, O Jerusalem, let my right hand forget [her cunning].</a:t>
            </a:r>
            <a:br>
              <a:rPr lang="en-US" sz="1500" dirty="0">
                <a:effectLst/>
              </a:rPr>
            </a:br>
            <a:r>
              <a:rPr lang="en-US" sz="1500" dirty="0">
                <a:effectLst/>
              </a:rPr>
              <a:t>If I do not remember thee, let my tongue cleave to the roof of my mouth; if I prefer not Jerusalem above my chief joy.</a:t>
            </a:r>
            <a:br>
              <a:rPr lang="en-US" sz="1500" dirty="0">
                <a:effectLst/>
              </a:rPr>
            </a:br>
            <a:r>
              <a:rPr lang="en-US" sz="1500" dirty="0">
                <a:effectLst/>
              </a:rPr>
              <a:t>Remember, O Lord, the children of Edom in the day of Jerusalem; who said, Rase it, rase it, even to the foundation thereof.</a:t>
            </a:r>
            <a:br>
              <a:rPr lang="en-US" sz="1500" dirty="0">
                <a:effectLst/>
              </a:rPr>
            </a:br>
            <a:r>
              <a:rPr lang="en-US" sz="1500" dirty="0">
                <a:effectLst/>
              </a:rPr>
              <a:t>O daughter of Babylon, who art to be destroyed; happy shall he be, that </a:t>
            </a:r>
            <a:r>
              <a:rPr lang="en-US" sz="1500" dirty="0" err="1">
                <a:effectLst/>
              </a:rPr>
              <a:t>rewardeth</a:t>
            </a:r>
            <a:r>
              <a:rPr lang="en-US" sz="1500" dirty="0">
                <a:effectLst/>
              </a:rPr>
              <a:t> thee as thou hast served us.</a:t>
            </a:r>
            <a:br>
              <a:rPr lang="en-US" sz="1500" dirty="0">
                <a:effectLst/>
              </a:rPr>
            </a:br>
            <a:r>
              <a:rPr lang="en-US" sz="1500" dirty="0">
                <a:effectLst/>
              </a:rPr>
              <a:t>Happy shall he be, that taketh and </a:t>
            </a:r>
            <a:r>
              <a:rPr lang="en-US" sz="1500" dirty="0" err="1">
                <a:effectLst/>
              </a:rPr>
              <a:t>dasheth</a:t>
            </a:r>
            <a:r>
              <a:rPr lang="en-US" sz="1500" dirty="0">
                <a:effectLst/>
              </a:rPr>
              <a:t> thy little ones against the stones. </a:t>
            </a:r>
            <a:endParaRPr lang="it-IT" sz="1500" dirty="0">
              <a:effectLst/>
            </a:endParaRPr>
          </a:p>
        </p:txBody>
      </p:sp>
      <p:sp>
        <p:nvSpPr>
          <p:cNvPr id="3" name="Segnaposto contenuto 2"/>
          <p:cNvSpPr>
            <a:spLocks noGrp="1"/>
          </p:cNvSpPr>
          <p:nvPr>
            <p:ph idx="1"/>
          </p:nvPr>
        </p:nvSpPr>
        <p:spPr>
          <a:xfrm>
            <a:off x="587830" y="3429000"/>
            <a:ext cx="10739534" cy="3312368"/>
          </a:xfrm>
        </p:spPr>
        <p:txBody>
          <a:bodyPr>
            <a:noAutofit/>
          </a:bodyPr>
          <a:lstStyle/>
          <a:p>
            <a:pPr marL="82296" indent="0">
              <a:lnSpc>
                <a:spcPct val="100000"/>
              </a:lnSpc>
              <a:spcBef>
                <a:spcPts val="0"/>
              </a:spcBef>
              <a:buNone/>
            </a:pPr>
            <a:r>
              <a:rPr lang="it-IT" sz="1500" dirty="0">
                <a:solidFill>
                  <a:srgbClr val="FF0000"/>
                </a:solidFill>
              </a:rPr>
              <a:t>“Va’ pensiero” (Temistocle Solera, 1842) </a:t>
            </a:r>
          </a:p>
          <a:p>
            <a:pPr marL="82296" indent="0">
              <a:lnSpc>
                <a:spcPct val="100000"/>
              </a:lnSpc>
              <a:spcBef>
                <a:spcPts val="0"/>
              </a:spcBef>
              <a:buNone/>
            </a:pPr>
            <a:r>
              <a:rPr lang="it-IT" sz="1500" dirty="0"/>
              <a:t>Va’, pensiero sull’ali dorate</a:t>
            </a:r>
          </a:p>
          <a:p>
            <a:pPr marL="82296" indent="0">
              <a:lnSpc>
                <a:spcPct val="100000"/>
              </a:lnSpc>
              <a:spcBef>
                <a:spcPts val="0"/>
              </a:spcBef>
              <a:buNone/>
            </a:pPr>
            <a:r>
              <a:rPr lang="it-IT" sz="1500" dirty="0"/>
              <a:t>Va’, ti posa sui clivi, sui colli,</a:t>
            </a:r>
          </a:p>
          <a:p>
            <a:pPr marL="82296" indent="0">
              <a:lnSpc>
                <a:spcPct val="100000"/>
              </a:lnSpc>
              <a:spcBef>
                <a:spcPts val="0"/>
              </a:spcBef>
              <a:buNone/>
            </a:pPr>
            <a:r>
              <a:rPr lang="it-IT" sz="1500" dirty="0"/>
              <a:t>Ove olezzano trepide e molli</a:t>
            </a:r>
          </a:p>
          <a:p>
            <a:pPr marL="82296" indent="0">
              <a:lnSpc>
                <a:spcPct val="100000"/>
              </a:lnSpc>
              <a:spcBef>
                <a:spcPts val="0"/>
              </a:spcBef>
              <a:buNone/>
            </a:pPr>
            <a:r>
              <a:rPr lang="it-IT" sz="1500" dirty="0" err="1"/>
              <a:t>L’aure</a:t>
            </a:r>
            <a:r>
              <a:rPr lang="it-IT" sz="1500" dirty="0"/>
              <a:t> dolci del suolo </a:t>
            </a:r>
            <a:r>
              <a:rPr lang="it-IT" sz="1500" dirty="0" err="1"/>
              <a:t>natal</a:t>
            </a:r>
            <a:r>
              <a:rPr lang="it-IT" sz="1500" dirty="0"/>
              <a:t>!</a:t>
            </a:r>
          </a:p>
          <a:p>
            <a:pPr marL="82296" indent="0">
              <a:lnSpc>
                <a:spcPct val="100000"/>
              </a:lnSpc>
              <a:spcBef>
                <a:spcPts val="0"/>
              </a:spcBef>
              <a:buNone/>
            </a:pPr>
            <a:r>
              <a:rPr lang="it-IT" sz="1500" dirty="0"/>
              <a:t>Del Giordano le rive saluta,</a:t>
            </a:r>
          </a:p>
          <a:p>
            <a:pPr marL="82296" indent="0">
              <a:lnSpc>
                <a:spcPct val="100000"/>
              </a:lnSpc>
              <a:spcBef>
                <a:spcPts val="0"/>
              </a:spcBef>
              <a:buNone/>
            </a:pPr>
            <a:r>
              <a:rPr lang="it-IT" sz="1500" dirty="0"/>
              <a:t>Di </a:t>
            </a:r>
            <a:r>
              <a:rPr lang="it-IT" sz="1500" dirty="0" err="1"/>
              <a:t>Sionne</a:t>
            </a:r>
            <a:r>
              <a:rPr lang="it-IT" sz="1500" dirty="0"/>
              <a:t> le torri atterrate...</a:t>
            </a:r>
          </a:p>
          <a:p>
            <a:pPr marL="82296" indent="0">
              <a:lnSpc>
                <a:spcPct val="100000"/>
              </a:lnSpc>
              <a:spcBef>
                <a:spcPts val="0"/>
              </a:spcBef>
              <a:buNone/>
            </a:pPr>
            <a:endParaRPr lang="it-IT" sz="1500" dirty="0"/>
          </a:p>
          <a:p>
            <a:pPr marL="82296" indent="0">
              <a:lnSpc>
                <a:spcPct val="100000"/>
              </a:lnSpc>
              <a:spcBef>
                <a:spcPts val="0"/>
              </a:spcBef>
              <a:buNone/>
            </a:pPr>
            <a:r>
              <a:rPr lang="en-US" sz="1500" dirty="0">
                <a:solidFill>
                  <a:srgbClr val="FF0000"/>
                </a:solidFill>
                <a:effectLst/>
              </a:rPr>
              <a:t>“By the Rivers of Babylon” (The </a:t>
            </a:r>
            <a:r>
              <a:rPr lang="en-US" sz="1500" dirty="0" err="1">
                <a:solidFill>
                  <a:srgbClr val="FF0000"/>
                </a:solidFill>
                <a:effectLst/>
              </a:rPr>
              <a:t>Melodians</a:t>
            </a:r>
            <a:r>
              <a:rPr lang="en-US" sz="1500" dirty="0">
                <a:solidFill>
                  <a:srgbClr val="FF0000"/>
                </a:solidFill>
                <a:effectLst/>
              </a:rPr>
              <a:t>, 1970)</a:t>
            </a:r>
            <a:br>
              <a:rPr lang="en-US" sz="1500" dirty="0">
                <a:effectLst/>
              </a:rPr>
            </a:br>
            <a:r>
              <a:rPr lang="en-US" sz="1500" dirty="0">
                <a:effectLst/>
              </a:rPr>
              <a:t>By the rivers of Babylon, there we sat down, also we wept at our remembrance of Zion.</a:t>
            </a:r>
            <a:br>
              <a:rPr lang="en-US" sz="1500" dirty="0">
                <a:effectLst/>
              </a:rPr>
            </a:br>
            <a:r>
              <a:rPr lang="en-US" sz="1500" dirty="0">
                <a:effectLst/>
              </a:rPr>
              <a:t>On the willows, in the midst thereof, we hung up our lyres.</a:t>
            </a:r>
            <a:br>
              <a:rPr lang="en-US" sz="1500" dirty="0">
                <a:effectLst/>
              </a:rPr>
            </a:br>
            <a:r>
              <a:rPr lang="en-US" sz="1500" dirty="0">
                <a:effectLst/>
              </a:rPr>
              <a:t>For there our captors demanded a song, and our desecrators, mirth:  “Sing us from the song of Zion.”</a:t>
            </a:r>
            <a:br>
              <a:rPr lang="en-US" sz="1500" dirty="0">
                <a:effectLst/>
              </a:rPr>
            </a:br>
            <a:r>
              <a:rPr lang="en-US" sz="1500" dirty="0">
                <a:effectLst/>
              </a:rPr>
              <a:t>How can we sing the song of God in a strange land?</a:t>
            </a:r>
            <a:endParaRPr lang="it-IT" sz="1500" dirty="0"/>
          </a:p>
        </p:txBody>
      </p:sp>
    </p:spTree>
    <p:extLst>
      <p:ext uri="{BB962C8B-B14F-4D97-AF65-F5344CB8AC3E}">
        <p14:creationId xmlns:p14="http://schemas.microsoft.com/office/powerpoint/2010/main" val="974853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795" y="279918"/>
            <a:ext cx="10353761" cy="1268965"/>
          </a:xfrm>
        </p:spPr>
        <p:txBody>
          <a:bodyPr>
            <a:normAutofit/>
          </a:bodyPr>
          <a:lstStyle/>
          <a:p>
            <a:pPr algn="ctr"/>
            <a:r>
              <a:rPr lang="it-IT" sz="6000" b="1" dirty="0">
                <a:solidFill>
                  <a:srgbClr val="FF0000"/>
                </a:solidFill>
              </a:rPr>
              <a:t>THE SLAVE NARRATIVE</a:t>
            </a:r>
          </a:p>
        </p:txBody>
      </p:sp>
      <p:sp>
        <p:nvSpPr>
          <p:cNvPr id="3" name="Segnaposto contenuto 2"/>
          <p:cNvSpPr>
            <a:spLocks noGrp="1"/>
          </p:cNvSpPr>
          <p:nvPr>
            <p:ph idx="1"/>
          </p:nvPr>
        </p:nvSpPr>
        <p:spPr>
          <a:xfrm>
            <a:off x="913795" y="1744824"/>
            <a:ext cx="10180303" cy="4833258"/>
          </a:xfrm>
        </p:spPr>
        <p:txBody>
          <a:bodyPr>
            <a:normAutofit fontScale="92500" lnSpcReduction="20000"/>
          </a:bodyPr>
          <a:lstStyle/>
          <a:p>
            <a:pPr marL="82296" indent="0">
              <a:buNone/>
            </a:pPr>
            <a:r>
              <a:rPr lang="en-US" dirty="0"/>
              <a:t>The autobiographical narratives of former slaves before and after the Civil War are (together with spiritual and blues songs) the foundation of African American literature. Used by the </a:t>
            </a:r>
            <a:r>
              <a:rPr lang="en-US" dirty="0">
                <a:solidFill>
                  <a:srgbClr val="FF0000"/>
                </a:solidFill>
              </a:rPr>
              <a:t>abolitionist movement  </a:t>
            </a:r>
            <a:r>
              <a:rPr lang="en-US" dirty="0"/>
              <a:t>as tools of propaganda, slave narratives had a big popular success thanks to authors like </a:t>
            </a:r>
            <a:r>
              <a:rPr lang="en-US" dirty="0">
                <a:solidFill>
                  <a:srgbClr val="FF0000"/>
                </a:solidFill>
              </a:rPr>
              <a:t>Frederick Douglass</a:t>
            </a:r>
            <a:r>
              <a:rPr lang="en-US" dirty="0"/>
              <a:t>,  </a:t>
            </a:r>
            <a:r>
              <a:rPr lang="en-US" dirty="0">
                <a:solidFill>
                  <a:srgbClr val="FF0000"/>
                </a:solidFill>
              </a:rPr>
              <a:t>William Wells Brown </a:t>
            </a:r>
            <a:r>
              <a:rPr lang="en-US" dirty="0"/>
              <a:t>and </a:t>
            </a:r>
            <a:r>
              <a:rPr lang="en-US" dirty="0">
                <a:solidFill>
                  <a:srgbClr val="FF0000"/>
                </a:solidFill>
              </a:rPr>
              <a:t>Harriet  Jacobs</a:t>
            </a:r>
            <a:r>
              <a:rPr lang="en-US" dirty="0"/>
              <a:t>.</a:t>
            </a:r>
          </a:p>
          <a:p>
            <a:pPr marL="82296" indent="0">
              <a:buNone/>
            </a:pPr>
            <a:r>
              <a:rPr lang="en-US" dirty="0"/>
              <a:t>Their basic narrative structure conflates </a:t>
            </a:r>
            <a:r>
              <a:rPr lang="en-US" dirty="0">
                <a:solidFill>
                  <a:srgbClr val="FF0000"/>
                </a:solidFill>
              </a:rPr>
              <a:t>traditional autobiography</a:t>
            </a:r>
            <a:r>
              <a:rPr lang="en-US" dirty="0"/>
              <a:t>, which usually tries to turn the autobiographical self into a “</a:t>
            </a:r>
            <a:r>
              <a:rPr lang="en-US" dirty="0">
                <a:solidFill>
                  <a:srgbClr val="FF0000"/>
                </a:solidFill>
              </a:rPr>
              <a:t>representative model</a:t>
            </a:r>
            <a:r>
              <a:rPr lang="en-US" dirty="0"/>
              <a:t>” (like in </a:t>
            </a:r>
            <a:r>
              <a:rPr lang="en-US" dirty="0">
                <a:solidFill>
                  <a:srgbClr val="FF0000"/>
                </a:solidFill>
              </a:rPr>
              <a:t>Benjamin Franklin</a:t>
            </a:r>
            <a:r>
              <a:rPr lang="en-US" dirty="0"/>
              <a:t>, who invents the image of the American self-made man), with </a:t>
            </a:r>
            <a:r>
              <a:rPr lang="en-US" dirty="0">
                <a:solidFill>
                  <a:srgbClr val="FF0000"/>
                </a:solidFill>
              </a:rPr>
              <a:t>captivity tales </a:t>
            </a:r>
            <a:r>
              <a:rPr lang="en-US" dirty="0"/>
              <a:t>– the accounts of white colonists (especially women, like </a:t>
            </a:r>
            <a:r>
              <a:rPr lang="en-US" dirty="0">
                <a:solidFill>
                  <a:srgbClr val="FF0000"/>
                </a:solidFill>
              </a:rPr>
              <a:t>Mary Rowlandson</a:t>
            </a:r>
            <a:r>
              <a:rPr lang="en-US" dirty="0"/>
              <a:t>) made prisoners by Natives.</a:t>
            </a:r>
          </a:p>
          <a:p>
            <a:pPr marL="82296" indent="0">
              <a:buNone/>
            </a:pPr>
            <a:r>
              <a:rPr lang="en-US" dirty="0"/>
              <a:t>Traditional autobiography usually follows the pattern of </a:t>
            </a:r>
            <a:r>
              <a:rPr lang="en-US" i="1" dirty="0" err="1">
                <a:solidFill>
                  <a:srgbClr val="FF0000"/>
                </a:solidFill>
              </a:rPr>
              <a:t>Bildung</a:t>
            </a:r>
            <a:r>
              <a:rPr lang="en-US" dirty="0"/>
              <a:t> (the gradual construction of psychological and social self of the subject), while captivity tales adopt the </a:t>
            </a:r>
            <a:r>
              <a:rPr lang="en-US" dirty="0">
                <a:solidFill>
                  <a:srgbClr val="FF0000"/>
                </a:solidFill>
              </a:rPr>
              <a:t>initiation</a:t>
            </a:r>
            <a:r>
              <a:rPr lang="en-US" dirty="0"/>
              <a:t> pattern, by telling some fundamental episodes of radical transformation of the subject.</a:t>
            </a:r>
          </a:p>
          <a:p>
            <a:pPr marL="82296" indent="0">
              <a:buNone/>
            </a:pPr>
            <a:r>
              <a:rPr lang="en-US" dirty="0"/>
              <a:t>Slave narratives deal both with the </a:t>
            </a:r>
            <a:r>
              <a:rPr lang="en-US" dirty="0">
                <a:solidFill>
                  <a:srgbClr val="FF0000"/>
                </a:solidFill>
              </a:rPr>
              <a:t>growing up of the subject’s awareness </a:t>
            </a:r>
            <a:r>
              <a:rPr lang="en-US" dirty="0"/>
              <a:t>and with his/her </a:t>
            </a:r>
            <a:r>
              <a:rPr lang="en-US" dirty="0">
                <a:solidFill>
                  <a:srgbClr val="FF0000"/>
                </a:solidFill>
              </a:rPr>
              <a:t>conquest of freedom </a:t>
            </a:r>
            <a:r>
              <a:rPr lang="en-US" dirty="0"/>
              <a:t>thanks to the overcoming of some crucial trial.</a:t>
            </a:r>
          </a:p>
          <a:p>
            <a:endParaRPr lang="en-US" dirty="0"/>
          </a:p>
        </p:txBody>
      </p:sp>
    </p:spTree>
    <p:extLst>
      <p:ext uri="{BB962C8B-B14F-4D97-AF65-F5344CB8AC3E}">
        <p14:creationId xmlns:p14="http://schemas.microsoft.com/office/powerpoint/2010/main" val="3180532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US" sz="6000" b="1" dirty="0">
                <a:solidFill>
                  <a:srgbClr val="FF0000"/>
                </a:solidFill>
              </a:rPr>
              <a:t>AFTER THE CIVIL WAR</a:t>
            </a:r>
          </a:p>
        </p:txBody>
      </p:sp>
      <p:sp>
        <p:nvSpPr>
          <p:cNvPr id="3" name="Segnaposto contenuto 2"/>
          <p:cNvSpPr>
            <a:spLocks noGrp="1"/>
          </p:cNvSpPr>
          <p:nvPr>
            <p:ph idx="1"/>
          </p:nvPr>
        </p:nvSpPr>
        <p:spPr>
          <a:xfrm>
            <a:off x="429208" y="2096063"/>
            <a:ext cx="11206065" cy="4538001"/>
          </a:xfrm>
        </p:spPr>
        <p:txBody>
          <a:bodyPr>
            <a:normAutofit/>
          </a:bodyPr>
          <a:lstStyle/>
          <a:p>
            <a:pPr marL="0">
              <a:spcBef>
                <a:spcPts val="0"/>
              </a:spcBef>
              <a:buNone/>
            </a:pPr>
            <a:r>
              <a:rPr lang="en-GB" sz="2400" dirty="0"/>
              <a:t>After the </a:t>
            </a:r>
            <a:r>
              <a:rPr lang="en-GB" sz="2400" dirty="0">
                <a:solidFill>
                  <a:srgbClr val="FF0000"/>
                </a:solidFill>
              </a:rPr>
              <a:t>Civil War </a:t>
            </a:r>
            <a:r>
              <a:rPr lang="en-GB" sz="2400" dirty="0"/>
              <a:t>Black literature started to affirm itself beyond the scope of the slave narratives, even if the </a:t>
            </a:r>
            <a:r>
              <a:rPr lang="en-GB" sz="2400" dirty="0">
                <a:solidFill>
                  <a:srgbClr val="FF0000"/>
                </a:solidFill>
              </a:rPr>
              <a:t>autobiographies of former slaves</a:t>
            </a:r>
            <a:r>
              <a:rPr lang="en-GB" sz="2400" b="1" dirty="0"/>
              <a:t> </a:t>
            </a:r>
            <a:r>
              <a:rPr lang="en-GB" sz="2400" dirty="0"/>
              <a:t>had an even wider success as powerful tools through which African Americans could share the trials and triumphs of Black life.</a:t>
            </a:r>
          </a:p>
          <a:p>
            <a:pPr marL="0">
              <a:spcBef>
                <a:spcPts val="0"/>
              </a:spcBef>
              <a:buNone/>
            </a:pPr>
            <a:r>
              <a:rPr lang="en-GB" sz="2400" i="1" dirty="0">
                <a:solidFill>
                  <a:srgbClr val="FF0000"/>
                </a:solidFill>
              </a:rPr>
              <a:t>Up From Slavery</a:t>
            </a:r>
            <a:r>
              <a:rPr lang="en-GB" sz="2400" dirty="0">
                <a:solidFill>
                  <a:srgbClr val="FF0000"/>
                </a:solidFill>
              </a:rPr>
              <a:t> </a:t>
            </a:r>
            <a:r>
              <a:rPr lang="en-GB" sz="2400" dirty="0"/>
              <a:t>(1901) by </a:t>
            </a:r>
            <a:r>
              <a:rPr lang="en-GB" sz="2400" dirty="0">
                <a:solidFill>
                  <a:srgbClr val="FF0000"/>
                </a:solidFill>
              </a:rPr>
              <a:t>Booker T.  Washington </a:t>
            </a:r>
            <a:r>
              <a:rPr lang="en-GB" sz="2400" dirty="0"/>
              <a:t>is a classic example, but Washington also believed that Blacks should (at least for the time being) accept the lower steps of the social ladder. </a:t>
            </a:r>
          </a:p>
          <a:p>
            <a:pPr marL="0">
              <a:spcBef>
                <a:spcPts val="0"/>
              </a:spcBef>
              <a:buNone/>
            </a:pPr>
            <a:r>
              <a:rPr lang="en-GB" sz="2400" dirty="0"/>
              <a:t>Turn of the century:  Black authors sought to revise the stereotypes produced by white imagination which dominated </a:t>
            </a:r>
            <a:r>
              <a:rPr lang="en-GB" sz="2400" dirty="0">
                <a:solidFill>
                  <a:srgbClr val="FF0000"/>
                </a:solidFill>
              </a:rPr>
              <a:t>plantation fiction</a:t>
            </a:r>
            <a:r>
              <a:rPr lang="en-GB" sz="2400" dirty="0"/>
              <a:t>, </a:t>
            </a:r>
            <a:r>
              <a:rPr lang="en-GB" sz="2400" dirty="0">
                <a:solidFill>
                  <a:srgbClr val="FF0000"/>
                </a:solidFill>
              </a:rPr>
              <a:t>blackface minstrelsy </a:t>
            </a:r>
            <a:r>
              <a:rPr lang="en-GB" sz="2400" dirty="0"/>
              <a:t>and </a:t>
            </a:r>
            <a:r>
              <a:rPr lang="en-GB" sz="2400" dirty="0">
                <a:solidFill>
                  <a:srgbClr val="FF0000"/>
                </a:solidFill>
              </a:rPr>
              <a:t>vaudeville acts</a:t>
            </a:r>
            <a:r>
              <a:rPr lang="en-GB" sz="2400" dirty="0"/>
              <a:t>. </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7788" y="214290"/>
            <a:ext cx="10515600" cy="690779"/>
          </a:xfrm>
        </p:spPr>
        <p:txBody>
          <a:bodyPr>
            <a:normAutofit fontScale="90000"/>
          </a:bodyPr>
          <a:lstStyle/>
          <a:p>
            <a:pPr algn="ctr"/>
            <a:r>
              <a:rPr lang="en-US" sz="5400" b="1" dirty="0">
                <a:solidFill>
                  <a:srgbClr val="FF0000"/>
                </a:solidFill>
              </a:rPr>
              <a:t>W.E.B. DU BOIS</a:t>
            </a:r>
          </a:p>
        </p:txBody>
      </p:sp>
      <p:sp>
        <p:nvSpPr>
          <p:cNvPr id="3" name="Segnaposto contenuto 2"/>
          <p:cNvSpPr>
            <a:spLocks noGrp="1"/>
          </p:cNvSpPr>
          <p:nvPr>
            <p:ph idx="1"/>
          </p:nvPr>
        </p:nvSpPr>
        <p:spPr>
          <a:xfrm>
            <a:off x="214603" y="1017037"/>
            <a:ext cx="11803225" cy="5840963"/>
          </a:xfrm>
        </p:spPr>
        <p:txBody>
          <a:bodyPr>
            <a:normAutofit fontScale="25000" lnSpcReduction="20000"/>
          </a:bodyPr>
          <a:lstStyle/>
          <a:p>
            <a:pPr marL="0">
              <a:spcBef>
                <a:spcPts val="0"/>
              </a:spcBef>
              <a:buNone/>
            </a:pPr>
            <a:r>
              <a:rPr lang="en-GB" sz="9600" dirty="0">
                <a:solidFill>
                  <a:srgbClr val="FF0000"/>
                </a:solidFill>
              </a:rPr>
              <a:t>W</a:t>
            </a:r>
            <a:r>
              <a:rPr lang="en-GB" sz="8800" dirty="0">
                <a:solidFill>
                  <a:srgbClr val="FF0000"/>
                </a:solidFill>
              </a:rPr>
              <a:t>.E.B. Du Bois</a:t>
            </a:r>
            <a:r>
              <a:rPr lang="en-GB" sz="8800" dirty="0"/>
              <a:t>, </a:t>
            </a:r>
            <a:r>
              <a:rPr lang="en-GB" sz="8800" i="1" dirty="0">
                <a:solidFill>
                  <a:srgbClr val="FF0000"/>
                </a:solidFill>
              </a:rPr>
              <a:t>The Souls of Black Folk</a:t>
            </a:r>
            <a:r>
              <a:rPr lang="en-GB" sz="8800" dirty="0">
                <a:solidFill>
                  <a:srgbClr val="FF0000"/>
                </a:solidFill>
              </a:rPr>
              <a:t> </a:t>
            </a:r>
            <a:r>
              <a:rPr lang="en-GB" sz="8800" dirty="0"/>
              <a:t>(1903): problematic exploration of racial identity and of the conflicted relationship of  “the Negro” to “the American” </a:t>
            </a:r>
            <a:r>
              <a:rPr lang="en-GB" sz="8800" dirty="0">
                <a:latin typeface="Times New Roman"/>
                <a:cs typeface="Times New Roman"/>
              </a:rPr>
              <a:t>→ </a:t>
            </a:r>
            <a:r>
              <a:rPr lang="en-GB" sz="8800" dirty="0">
                <a:solidFill>
                  <a:srgbClr val="FF0000"/>
                </a:solidFill>
              </a:rPr>
              <a:t>double consciousness</a:t>
            </a:r>
            <a:r>
              <a:rPr lang="en-GB" sz="8800" dirty="0"/>
              <a:t>.</a:t>
            </a:r>
          </a:p>
          <a:p>
            <a:pPr marL="0">
              <a:spcBef>
                <a:spcPts val="0"/>
              </a:spcBef>
              <a:buNone/>
            </a:pPr>
            <a:r>
              <a:rPr lang="en-GB" sz="8800" dirty="0"/>
              <a:t>“</a:t>
            </a:r>
            <a:r>
              <a:rPr lang="en-US" altLang="it-IT" sz="8800" dirty="0"/>
              <a:t>The problem of the 20th century is the problem of the </a:t>
            </a:r>
            <a:r>
              <a:rPr lang="en-US" altLang="it-IT" sz="8800" dirty="0">
                <a:solidFill>
                  <a:srgbClr val="FF0000"/>
                </a:solidFill>
              </a:rPr>
              <a:t>color line </a:t>
            </a:r>
            <a:r>
              <a:rPr lang="en-US" altLang="it-IT" sz="8800" dirty="0"/>
              <a:t>– the relation of the darker to the lighter races of men in Asia and Africa, in America and the islands of the sea.”</a:t>
            </a:r>
          </a:p>
          <a:p>
            <a:pPr marL="0" indent="0">
              <a:spcBef>
                <a:spcPts val="0"/>
              </a:spcBef>
              <a:buNone/>
              <a:defRPr/>
            </a:pPr>
            <a:r>
              <a:rPr lang="en-US" sz="8800" dirty="0">
                <a:solidFill>
                  <a:srgbClr val="FF0000"/>
                </a:solidFill>
              </a:rPr>
              <a:t>The fundamental motivation of racism is </a:t>
            </a:r>
            <a:r>
              <a:rPr lang="en-US" sz="8800" i="1" dirty="0">
                <a:solidFill>
                  <a:srgbClr val="FF0000"/>
                </a:solidFill>
              </a:rPr>
              <a:t>economic</a:t>
            </a:r>
            <a:r>
              <a:rPr lang="en-US" sz="8800" dirty="0"/>
              <a:t>.</a:t>
            </a:r>
          </a:p>
          <a:p>
            <a:pPr marL="0" indent="0">
              <a:spcBef>
                <a:spcPts val="0"/>
              </a:spcBef>
              <a:buNone/>
              <a:defRPr/>
            </a:pPr>
            <a:r>
              <a:rPr lang="en-US" sz="8800" dirty="0">
                <a:solidFill>
                  <a:srgbClr val="FF0000"/>
                </a:solidFill>
              </a:rPr>
              <a:t>European colonialism </a:t>
            </a:r>
            <a:r>
              <a:rPr lang="en-US" sz="8800" dirty="0"/>
              <a:t>= process that generated modern racism. </a:t>
            </a:r>
          </a:p>
          <a:p>
            <a:pPr marL="0" indent="0">
              <a:spcBef>
                <a:spcPts val="0"/>
              </a:spcBef>
              <a:buNone/>
              <a:defRPr/>
            </a:pPr>
            <a:r>
              <a:rPr lang="en-US" sz="8800" dirty="0">
                <a:solidFill>
                  <a:srgbClr val="FF0000"/>
                </a:solidFill>
              </a:rPr>
              <a:t>Racial discrimination precedes </a:t>
            </a:r>
            <a:r>
              <a:rPr lang="en-US" sz="8800" i="1" dirty="0">
                <a:solidFill>
                  <a:srgbClr val="FF0000"/>
                </a:solidFill>
              </a:rPr>
              <a:t>prejudice</a:t>
            </a:r>
            <a:r>
              <a:rPr lang="en-US" sz="8800" dirty="0"/>
              <a:t>, which is its consequence, and its </a:t>
            </a:r>
            <a:r>
              <a:rPr lang="en-US" sz="8800" i="1" dirty="0"/>
              <a:t>post-facto </a:t>
            </a:r>
            <a:r>
              <a:rPr lang="en-US" sz="8800" dirty="0"/>
              <a:t>justification:  blacks (and Native Americans) were deprived of their rights in order to be more effectively exploited.</a:t>
            </a:r>
          </a:p>
          <a:p>
            <a:pPr marL="0" indent="0">
              <a:spcBef>
                <a:spcPts val="0"/>
              </a:spcBef>
              <a:buNone/>
              <a:defRPr/>
            </a:pPr>
            <a:r>
              <a:rPr lang="en-US" sz="8800" dirty="0">
                <a:solidFill>
                  <a:srgbClr val="FF0000"/>
                </a:solidFill>
              </a:rPr>
              <a:t>Imperialism</a:t>
            </a:r>
            <a:r>
              <a:rPr lang="en-US" sz="8800" dirty="0"/>
              <a:t> = evolution of colonialism, adding political dominance to economic dominance </a:t>
            </a:r>
            <a:r>
              <a:rPr lang="en-US" sz="8800" dirty="0">
                <a:latin typeface="Times New Roman"/>
                <a:cs typeface="Times New Roman"/>
              </a:rPr>
              <a:t>→ </a:t>
            </a:r>
            <a:r>
              <a:rPr lang="en-US" sz="8800" dirty="0"/>
              <a:t>Native populations and black slaves reduced to a condition of total submission to white power.</a:t>
            </a:r>
            <a:r>
              <a:rPr lang="en-GB" sz="8800" dirty="0"/>
              <a:t> </a:t>
            </a:r>
          </a:p>
          <a:p>
            <a:pPr marL="0" indent="0">
              <a:spcBef>
                <a:spcPts val="0"/>
              </a:spcBef>
              <a:buNone/>
              <a:defRPr/>
            </a:pPr>
            <a:r>
              <a:rPr lang="en-US" altLang="it-IT" sz="8800" dirty="0">
                <a:solidFill>
                  <a:srgbClr val="FF0000"/>
                </a:solidFill>
              </a:rPr>
              <a:t>Human nature </a:t>
            </a:r>
            <a:r>
              <a:rPr lang="en-US" altLang="it-IT" sz="8800" dirty="0"/>
              <a:t>= neither fixed and immutable, determined by genetics,  nor inherently “good” or “bad.”</a:t>
            </a:r>
          </a:p>
          <a:p>
            <a:pPr marL="0" indent="0">
              <a:spcBef>
                <a:spcPts val="0"/>
              </a:spcBef>
              <a:buNone/>
              <a:defRPr/>
            </a:pPr>
            <a:r>
              <a:rPr lang="en-US" altLang="it-IT" sz="8800" dirty="0">
                <a:solidFill>
                  <a:srgbClr val="FF0000"/>
                </a:solidFill>
              </a:rPr>
              <a:t>Prejudices</a:t>
            </a:r>
            <a:r>
              <a:rPr lang="en-US" altLang="it-IT" sz="8800" dirty="0"/>
              <a:t> are cultural products, and can be removed only through culture and education.</a:t>
            </a:r>
            <a:endParaRPr lang="it-IT" sz="8800"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795" y="0"/>
            <a:ext cx="10353761" cy="1447800"/>
          </a:xfrm>
        </p:spPr>
        <p:txBody>
          <a:bodyPr>
            <a:normAutofit/>
          </a:bodyPr>
          <a:lstStyle/>
          <a:p>
            <a:pPr algn="ctr"/>
            <a:r>
              <a:rPr lang="it-IT" sz="4800" b="1" dirty="0">
                <a:solidFill>
                  <a:srgbClr val="FF0000"/>
                </a:solidFill>
              </a:rPr>
              <a:t>THE NEO-SLAVE NARRATIVE</a:t>
            </a:r>
          </a:p>
        </p:txBody>
      </p:sp>
      <p:sp>
        <p:nvSpPr>
          <p:cNvPr id="3" name="Segnaposto contenuto 2"/>
          <p:cNvSpPr>
            <a:spLocks noGrp="1"/>
          </p:cNvSpPr>
          <p:nvPr>
            <p:ph idx="1"/>
          </p:nvPr>
        </p:nvSpPr>
        <p:spPr>
          <a:xfrm>
            <a:off x="447869" y="1447800"/>
            <a:ext cx="11392678" cy="5221560"/>
          </a:xfrm>
        </p:spPr>
        <p:txBody>
          <a:bodyPr>
            <a:noAutofit/>
          </a:bodyPr>
          <a:lstStyle/>
          <a:p>
            <a:pPr marL="82296" indent="0">
              <a:buNone/>
            </a:pPr>
            <a:r>
              <a:rPr lang="it-IT" sz="2400" dirty="0"/>
              <a:t>Neo-slave </a:t>
            </a:r>
            <a:r>
              <a:rPr lang="it-IT" sz="2400" dirty="0" err="1"/>
              <a:t>narratives</a:t>
            </a:r>
            <a:r>
              <a:rPr lang="it-IT" sz="2400" dirty="0"/>
              <a:t> (</a:t>
            </a:r>
            <a:r>
              <a:rPr lang="it-IT" sz="2400" dirty="0" err="1"/>
              <a:t>term</a:t>
            </a:r>
            <a:r>
              <a:rPr lang="it-IT" sz="2400" dirty="0"/>
              <a:t> </a:t>
            </a:r>
            <a:r>
              <a:rPr lang="it-IT" sz="2400" dirty="0" err="1"/>
              <a:t>coined</a:t>
            </a:r>
            <a:r>
              <a:rPr lang="it-IT" sz="2400" dirty="0"/>
              <a:t> by </a:t>
            </a:r>
            <a:r>
              <a:rPr lang="it-IT" sz="2400" dirty="0">
                <a:solidFill>
                  <a:srgbClr val="FF0000"/>
                </a:solidFill>
              </a:rPr>
              <a:t>Ishmael Reed </a:t>
            </a:r>
            <a:r>
              <a:rPr lang="it-IT" sz="2400" dirty="0"/>
              <a:t>in the </a:t>
            </a:r>
            <a:r>
              <a:rPr lang="it-IT" sz="2400" dirty="0" err="1"/>
              <a:t>novel</a:t>
            </a:r>
            <a:r>
              <a:rPr lang="it-IT" sz="2400" dirty="0"/>
              <a:t> </a:t>
            </a:r>
            <a:r>
              <a:rPr lang="it-IT" sz="2400" i="1" dirty="0">
                <a:solidFill>
                  <a:srgbClr val="FF0000"/>
                </a:solidFill>
              </a:rPr>
              <a:t>Flight to Canada</a:t>
            </a:r>
            <a:r>
              <a:rPr lang="it-IT" sz="2400" dirty="0"/>
              <a:t>, 1976) </a:t>
            </a:r>
            <a:r>
              <a:rPr lang="it-IT" sz="2400" dirty="0" err="1"/>
              <a:t>appeared</a:t>
            </a:r>
            <a:r>
              <a:rPr lang="it-IT" sz="2400" dirty="0"/>
              <a:t> after World II and the </a:t>
            </a:r>
            <a:r>
              <a:rPr lang="it-IT" sz="2400" dirty="0" err="1"/>
              <a:t>disappearance</a:t>
            </a:r>
            <a:r>
              <a:rPr lang="it-IT" sz="2400" dirty="0"/>
              <a:t> of the last </a:t>
            </a:r>
            <a:r>
              <a:rPr lang="it-IT" sz="2400" dirty="0" err="1"/>
              <a:t>former</a:t>
            </a:r>
            <a:r>
              <a:rPr lang="it-IT" sz="2400" dirty="0"/>
              <a:t> </a:t>
            </a:r>
            <a:r>
              <a:rPr lang="it-IT" sz="2400" dirty="0" err="1"/>
              <a:t>slaves</a:t>
            </a:r>
            <a:r>
              <a:rPr lang="it-IT" sz="2400" dirty="0"/>
              <a:t> to re-elaborate the trauma of </a:t>
            </a:r>
            <a:r>
              <a:rPr lang="it-IT" sz="2400" dirty="0" err="1"/>
              <a:t>slavery</a:t>
            </a:r>
            <a:r>
              <a:rPr lang="it-IT" sz="2400" dirty="0"/>
              <a:t>.</a:t>
            </a:r>
          </a:p>
          <a:p>
            <a:pPr marL="82296" indent="0">
              <a:buNone/>
            </a:pPr>
            <a:r>
              <a:rPr lang="it-IT" sz="2400" dirty="0"/>
              <a:t>To make up for the </a:t>
            </a:r>
            <a:r>
              <a:rPr lang="it-IT" sz="2400" dirty="0" err="1"/>
              <a:t>loss</a:t>
            </a:r>
            <a:r>
              <a:rPr lang="it-IT" sz="2400" dirty="0"/>
              <a:t> of living </a:t>
            </a:r>
            <a:r>
              <a:rPr lang="it-IT" sz="2400" dirty="0" err="1"/>
              <a:t>memory</a:t>
            </a:r>
            <a:r>
              <a:rPr lang="it-IT" sz="2400" dirty="0"/>
              <a:t>,  neo-slave </a:t>
            </a:r>
            <a:r>
              <a:rPr lang="it-IT" sz="2400" dirty="0" err="1"/>
              <a:t>narratives</a:t>
            </a:r>
            <a:r>
              <a:rPr lang="it-IT" sz="2400" dirty="0"/>
              <a:t> </a:t>
            </a:r>
            <a:r>
              <a:rPr lang="it-IT" sz="2400" dirty="0" err="1"/>
              <a:t>had</a:t>
            </a:r>
            <a:r>
              <a:rPr lang="it-IT" sz="2400" dirty="0"/>
              <a:t> to </a:t>
            </a:r>
            <a:r>
              <a:rPr lang="it-IT" sz="2400" dirty="0" err="1"/>
              <a:t>reinvent</a:t>
            </a:r>
            <a:r>
              <a:rPr lang="it-IT" sz="2400" dirty="0"/>
              <a:t> the </a:t>
            </a:r>
            <a:r>
              <a:rPr lang="it-IT" sz="2400" dirty="0" err="1"/>
              <a:t>forgotten</a:t>
            </a:r>
            <a:r>
              <a:rPr lang="it-IT" sz="2400" dirty="0"/>
              <a:t> trauma of </a:t>
            </a:r>
            <a:r>
              <a:rPr lang="it-IT" sz="2400" dirty="0" err="1"/>
              <a:t>slavery</a:t>
            </a:r>
            <a:r>
              <a:rPr lang="it-IT" sz="2400" dirty="0"/>
              <a:t> by </a:t>
            </a:r>
            <a:r>
              <a:rPr lang="it-IT" sz="2400" dirty="0" err="1"/>
              <a:t>using</a:t>
            </a:r>
            <a:r>
              <a:rPr lang="it-IT" sz="2400" dirty="0"/>
              <a:t> the techniques of </a:t>
            </a:r>
            <a:r>
              <a:rPr lang="it-IT" sz="2400" dirty="0" err="1">
                <a:solidFill>
                  <a:srgbClr val="FF0000"/>
                </a:solidFill>
              </a:rPr>
              <a:t>parody</a:t>
            </a:r>
            <a:r>
              <a:rPr lang="it-IT" sz="2400" dirty="0">
                <a:solidFill>
                  <a:srgbClr val="FF0000"/>
                </a:solidFill>
              </a:rPr>
              <a:t>, satire and the </a:t>
            </a:r>
            <a:r>
              <a:rPr lang="it-IT" sz="2400" dirty="0" err="1">
                <a:solidFill>
                  <a:srgbClr val="FF0000"/>
                </a:solidFill>
              </a:rPr>
              <a:t>fantastic</a:t>
            </a:r>
            <a:r>
              <a:rPr lang="it-IT" sz="2400" dirty="0"/>
              <a:t>, so </a:t>
            </a:r>
            <a:r>
              <a:rPr lang="it-IT" sz="2400" dirty="0" err="1"/>
              <a:t>that</a:t>
            </a:r>
            <a:r>
              <a:rPr lang="it-IT" sz="2400" dirty="0"/>
              <a:t> </a:t>
            </a:r>
            <a:r>
              <a:rPr lang="it-IT" sz="2400" dirty="0" err="1"/>
              <a:t>contemporary</a:t>
            </a:r>
            <a:r>
              <a:rPr lang="it-IT" sz="2400" dirty="0"/>
              <a:t> </a:t>
            </a:r>
            <a:r>
              <a:rPr lang="it-IT" sz="2400" dirty="0" err="1"/>
              <a:t>subjectivity</a:t>
            </a:r>
            <a:r>
              <a:rPr lang="it-IT" sz="2400" dirty="0"/>
              <a:t> </a:t>
            </a:r>
            <a:r>
              <a:rPr lang="it-IT" sz="2400" dirty="0" err="1"/>
              <a:t>could</a:t>
            </a:r>
            <a:r>
              <a:rPr lang="it-IT" sz="2400" dirty="0"/>
              <a:t> </a:t>
            </a:r>
            <a:r>
              <a:rPr lang="it-IT" sz="2400" dirty="0" err="1"/>
              <a:t>reconstruct</a:t>
            </a:r>
            <a:r>
              <a:rPr lang="it-IT" sz="2400" dirty="0"/>
              <a:t> a </a:t>
            </a:r>
            <a:r>
              <a:rPr lang="it-IT" sz="2400" dirty="0" err="1"/>
              <a:t>past</a:t>
            </a:r>
            <a:r>
              <a:rPr lang="it-IT" sz="2400" dirty="0"/>
              <a:t> </a:t>
            </a:r>
            <a:r>
              <a:rPr lang="it-IT" sz="2400" dirty="0" err="1"/>
              <a:t>which</a:t>
            </a:r>
            <a:r>
              <a:rPr lang="it-IT" sz="2400" dirty="0"/>
              <a:t> </a:t>
            </a:r>
            <a:r>
              <a:rPr lang="it-IT" sz="2400" dirty="0" err="1"/>
              <a:t>had</a:t>
            </a:r>
            <a:r>
              <a:rPr lang="it-IT" sz="2400" dirty="0"/>
              <a:t> </a:t>
            </a:r>
            <a:r>
              <a:rPr lang="it-IT" sz="2400" dirty="0" err="1"/>
              <a:t>left</a:t>
            </a:r>
            <a:r>
              <a:rPr lang="it-IT" sz="2400" dirty="0"/>
              <a:t> </a:t>
            </a:r>
            <a:r>
              <a:rPr lang="it-IT" sz="2400" dirty="0" err="1"/>
              <a:t>almost</a:t>
            </a:r>
            <a:r>
              <a:rPr lang="it-IT" sz="2400" dirty="0"/>
              <a:t> no trace in official, </a:t>
            </a:r>
            <a:r>
              <a:rPr lang="it-IT" sz="2400" dirty="0" err="1"/>
              <a:t>objective</a:t>
            </a:r>
            <a:r>
              <a:rPr lang="it-IT" sz="2400" dirty="0"/>
              <a:t> history.</a:t>
            </a:r>
          </a:p>
          <a:p>
            <a:pPr marL="82296" indent="0">
              <a:buNone/>
            </a:pPr>
            <a:r>
              <a:rPr lang="it-IT" sz="2400" dirty="0" err="1"/>
              <a:t>Most</a:t>
            </a:r>
            <a:r>
              <a:rPr lang="it-IT" sz="2400" dirty="0"/>
              <a:t> </a:t>
            </a:r>
            <a:r>
              <a:rPr lang="it-IT" sz="2400" dirty="0" err="1"/>
              <a:t>important</a:t>
            </a:r>
            <a:r>
              <a:rPr lang="it-IT" sz="2400" dirty="0"/>
              <a:t> works:  </a:t>
            </a:r>
            <a:r>
              <a:rPr lang="it-IT" sz="2400" dirty="0">
                <a:solidFill>
                  <a:srgbClr val="FF0000"/>
                </a:solidFill>
              </a:rPr>
              <a:t>Margaret </a:t>
            </a:r>
            <a:r>
              <a:rPr lang="it-IT" sz="2400" dirty="0" err="1">
                <a:solidFill>
                  <a:srgbClr val="FF0000"/>
                </a:solidFill>
              </a:rPr>
              <a:t>Walker’s</a:t>
            </a:r>
            <a:r>
              <a:rPr lang="it-IT" sz="2400" dirty="0">
                <a:solidFill>
                  <a:srgbClr val="FF0000"/>
                </a:solidFill>
              </a:rPr>
              <a:t> </a:t>
            </a:r>
            <a:r>
              <a:rPr lang="it-IT" sz="2400" i="1" dirty="0" err="1">
                <a:solidFill>
                  <a:srgbClr val="FF0000"/>
                </a:solidFill>
              </a:rPr>
              <a:t>Jubilee</a:t>
            </a:r>
            <a:r>
              <a:rPr lang="it-IT" sz="2400" dirty="0">
                <a:solidFill>
                  <a:srgbClr val="FF0000"/>
                </a:solidFill>
              </a:rPr>
              <a:t> </a:t>
            </a:r>
            <a:r>
              <a:rPr lang="it-IT" sz="2400" dirty="0"/>
              <a:t>(1966), </a:t>
            </a:r>
            <a:r>
              <a:rPr lang="it-IT" sz="2400" dirty="0">
                <a:solidFill>
                  <a:srgbClr val="FF0000"/>
                </a:solidFill>
              </a:rPr>
              <a:t>William </a:t>
            </a:r>
            <a:r>
              <a:rPr lang="it-IT" sz="2400" dirty="0" err="1">
                <a:solidFill>
                  <a:srgbClr val="FF0000"/>
                </a:solidFill>
              </a:rPr>
              <a:t>Styron’s</a:t>
            </a:r>
            <a:r>
              <a:rPr lang="it-IT" sz="2400" dirty="0">
                <a:solidFill>
                  <a:srgbClr val="FF0000"/>
                </a:solidFill>
              </a:rPr>
              <a:t> </a:t>
            </a:r>
            <a:r>
              <a:rPr lang="it-IT" sz="2400" i="1" dirty="0" err="1">
                <a:solidFill>
                  <a:srgbClr val="FF0000"/>
                </a:solidFill>
              </a:rPr>
              <a:t>Confessions</a:t>
            </a:r>
            <a:r>
              <a:rPr lang="it-IT" sz="2400" i="1" dirty="0">
                <a:solidFill>
                  <a:srgbClr val="FF0000"/>
                </a:solidFill>
              </a:rPr>
              <a:t> of </a:t>
            </a:r>
            <a:r>
              <a:rPr lang="it-IT" sz="2400" i="1" dirty="0" err="1">
                <a:solidFill>
                  <a:srgbClr val="FF0000"/>
                </a:solidFill>
              </a:rPr>
              <a:t>Nat</a:t>
            </a:r>
            <a:r>
              <a:rPr lang="it-IT" sz="2400" i="1" dirty="0">
                <a:solidFill>
                  <a:srgbClr val="FF0000"/>
                </a:solidFill>
              </a:rPr>
              <a:t> Turner </a:t>
            </a:r>
            <a:r>
              <a:rPr lang="it-IT" sz="2400" dirty="0"/>
              <a:t>(1967), </a:t>
            </a:r>
            <a:r>
              <a:rPr lang="it-IT" sz="2400" dirty="0">
                <a:solidFill>
                  <a:srgbClr val="FF0000"/>
                </a:solidFill>
              </a:rPr>
              <a:t>Octavia </a:t>
            </a:r>
            <a:r>
              <a:rPr lang="it-IT" sz="2400" dirty="0" err="1">
                <a:solidFill>
                  <a:srgbClr val="FF0000"/>
                </a:solidFill>
              </a:rPr>
              <a:t>Butler’s</a:t>
            </a:r>
            <a:r>
              <a:rPr lang="it-IT" sz="2400" dirty="0">
                <a:solidFill>
                  <a:srgbClr val="FF0000"/>
                </a:solidFill>
              </a:rPr>
              <a:t> </a:t>
            </a:r>
            <a:r>
              <a:rPr lang="it-IT" sz="2400" i="1" dirty="0" err="1">
                <a:solidFill>
                  <a:srgbClr val="FF0000"/>
                </a:solidFill>
              </a:rPr>
              <a:t>Kindred</a:t>
            </a:r>
            <a:r>
              <a:rPr lang="it-IT" sz="2400" i="1" dirty="0">
                <a:solidFill>
                  <a:srgbClr val="FF0000"/>
                </a:solidFill>
              </a:rPr>
              <a:t> </a:t>
            </a:r>
            <a:r>
              <a:rPr lang="it-IT" sz="2400" dirty="0"/>
              <a:t>(1979), </a:t>
            </a:r>
            <a:r>
              <a:rPr lang="it-IT" sz="2400" dirty="0">
                <a:solidFill>
                  <a:srgbClr val="FF0000"/>
                </a:solidFill>
              </a:rPr>
              <a:t>Toni Morrison’s </a:t>
            </a:r>
            <a:r>
              <a:rPr lang="it-IT" sz="2400" i="1" dirty="0" err="1">
                <a:solidFill>
                  <a:srgbClr val="FF0000"/>
                </a:solidFill>
              </a:rPr>
              <a:t>Beloved</a:t>
            </a:r>
            <a:r>
              <a:rPr lang="it-IT" sz="2400" i="1" dirty="0"/>
              <a:t> </a:t>
            </a:r>
            <a:r>
              <a:rPr lang="it-IT" sz="2400" dirty="0"/>
              <a:t>(1987), </a:t>
            </a:r>
            <a:r>
              <a:rPr lang="en-US" sz="2400" dirty="0">
                <a:solidFill>
                  <a:srgbClr val="FF0000"/>
                </a:solidFill>
              </a:rPr>
              <a:t>Colson Whitehead’s</a:t>
            </a:r>
            <a:r>
              <a:rPr lang="it-IT" sz="2400" dirty="0">
                <a:solidFill>
                  <a:srgbClr val="FF0000"/>
                </a:solidFill>
              </a:rPr>
              <a:t> </a:t>
            </a:r>
            <a:r>
              <a:rPr lang="en-US" sz="2400" i="1" dirty="0">
                <a:solidFill>
                  <a:srgbClr val="FF0000"/>
                </a:solidFill>
              </a:rPr>
              <a:t>The Underground Railroad </a:t>
            </a:r>
            <a:r>
              <a:rPr lang="en-US" sz="2400" dirty="0"/>
              <a:t>(2016</a:t>
            </a:r>
            <a:r>
              <a:rPr lang="it-IT" sz="2400" dirty="0"/>
              <a:t>).</a:t>
            </a:r>
          </a:p>
        </p:txBody>
      </p:sp>
    </p:spTree>
    <p:extLst>
      <p:ext uri="{BB962C8B-B14F-4D97-AF65-F5344CB8AC3E}">
        <p14:creationId xmlns:p14="http://schemas.microsoft.com/office/powerpoint/2010/main" val="2849003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9917" y="116632"/>
            <a:ext cx="11383347" cy="936104"/>
          </a:xfrm>
        </p:spPr>
        <p:txBody>
          <a:bodyPr>
            <a:normAutofit/>
          </a:bodyPr>
          <a:lstStyle/>
          <a:p>
            <a:pPr algn="ctr"/>
            <a:r>
              <a:rPr lang="it-IT" sz="4800" b="1" dirty="0">
                <a:solidFill>
                  <a:srgbClr val="FF0000"/>
                </a:solidFill>
                <a:effectLst>
                  <a:outerShdw blurRad="38100" dist="38100" dir="2700000" algn="tl">
                    <a:srgbClr val="000000">
                      <a:alpha val="43137"/>
                    </a:srgbClr>
                  </a:outerShdw>
                </a:effectLst>
              </a:rPr>
              <a:t>THE MEMORY OF SLAVERY</a:t>
            </a:r>
          </a:p>
        </p:txBody>
      </p:sp>
      <p:sp>
        <p:nvSpPr>
          <p:cNvPr id="3" name="Segnaposto contenuto 2"/>
          <p:cNvSpPr>
            <a:spLocks noGrp="1"/>
          </p:cNvSpPr>
          <p:nvPr>
            <p:ph idx="1"/>
          </p:nvPr>
        </p:nvSpPr>
        <p:spPr>
          <a:xfrm>
            <a:off x="811762" y="1399592"/>
            <a:ext cx="10450287" cy="5197760"/>
          </a:xfrm>
        </p:spPr>
        <p:txBody>
          <a:bodyPr>
            <a:normAutofit/>
          </a:bodyPr>
          <a:lstStyle/>
          <a:p>
            <a:pPr marL="82296" indent="0">
              <a:spcBef>
                <a:spcPts val="0"/>
              </a:spcBef>
              <a:buNone/>
            </a:pPr>
            <a:r>
              <a:rPr lang="en-US" sz="2800" dirty="0"/>
              <a:t>The historical experience of African Americans was marked for more than two centuries by a </a:t>
            </a:r>
            <a:r>
              <a:rPr lang="en-US" sz="2800" dirty="0">
                <a:solidFill>
                  <a:srgbClr val="FF0000"/>
                </a:solidFill>
              </a:rPr>
              <a:t>loss of identity</a:t>
            </a:r>
            <a:r>
              <a:rPr lang="en-US" sz="2800" dirty="0"/>
              <a:t>, and by the </a:t>
            </a:r>
            <a:r>
              <a:rPr lang="en-US" sz="2800" dirty="0">
                <a:solidFill>
                  <a:srgbClr val="FF0000"/>
                </a:solidFill>
              </a:rPr>
              <a:t>resistance</a:t>
            </a:r>
            <a:r>
              <a:rPr lang="en-US" sz="2800" dirty="0"/>
              <a:t> to this loss. The slaves who were brought from the Western African coast and were secluded into the Southern plantations were forced to live a brutal transition from the active control everyone has over one’s own body and motion through space to a state of total </a:t>
            </a:r>
            <a:r>
              <a:rPr lang="en-US" sz="2800" dirty="0">
                <a:solidFill>
                  <a:srgbClr val="FF0000"/>
                </a:solidFill>
              </a:rPr>
              <a:t>passivity and stasis </a:t>
            </a:r>
            <a:r>
              <a:rPr lang="en-US" sz="2800" dirty="0">
                <a:latin typeface="Times New Roman" panose="02020603050405020304" pitchFamily="18" charset="0"/>
                <a:cs typeface="Times New Roman" panose="02020603050405020304" pitchFamily="18" charset="0"/>
              </a:rPr>
              <a:t>‒ </a:t>
            </a:r>
            <a:r>
              <a:rPr lang="en-US" sz="2800" dirty="0"/>
              <a:t>the crisis of the “normal” relationships between one’s own body and the space designating one’s own place in the world.</a:t>
            </a:r>
          </a:p>
        </p:txBody>
      </p:sp>
    </p:spTree>
    <p:extLst>
      <p:ext uri="{BB962C8B-B14F-4D97-AF65-F5344CB8AC3E}">
        <p14:creationId xmlns:p14="http://schemas.microsoft.com/office/powerpoint/2010/main" val="1570581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795" y="121298"/>
            <a:ext cx="10353761" cy="979715"/>
          </a:xfrm>
        </p:spPr>
        <p:txBody>
          <a:bodyPr>
            <a:normAutofit/>
          </a:bodyPr>
          <a:lstStyle/>
          <a:p>
            <a:pPr algn="ctr"/>
            <a:r>
              <a:rPr lang="it-IT" sz="6000" b="1" dirty="0">
                <a:solidFill>
                  <a:srgbClr val="FF0000"/>
                </a:solidFill>
              </a:rPr>
              <a:t>BODY AND SPACE</a:t>
            </a:r>
          </a:p>
        </p:txBody>
      </p:sp>
      <p:sp>
        <p:nvSpPr>
          <p:cNvPr id="3" name="Segnaposto contenuto 2"/>
          <p:cNvSpPr>
            <a:spLocks noGrp="1"/>
          </p:cNvSpPr>
          <p:nvPr>
            <p:ph idx="1"/>
          </p:nvPr>
        </p:nvSpPr>
        <p:spPr>
          <a:xfrm>
            <a:off x="1175657" y="1412776"/>
            <a:ext cx="9853127" cy="5184576"/>
          </a:xfrm>
        </p:spPr>
        <p:txBody>
          <a:bodyPr>
            <a:normAutofit/>
          </a:bodyPr>
          <a:lstStyle/>
          <a:p>
            <a:pPr marL="82296" indent="0">
              <a:buNone/>
            </a:pPr>
            <a:r>
              <a:rPr lang="en-US" dirty="0"/>
              <a:t>The condition of slavery pushed to the extreme the equation body=space made by </a:t>
            </a:r>
            <a:r>
              <a:rPr lang="en-US" dirty="0">
                <a:solidFill>
                  <a:srgbClr val="FF0000"/>
                </a:solidFill>
              </a:rPr>
              <a:t>Henri Lefebvre</a:t>
            </a:r>
            <a:r>
              <a:rPr lang="en-US" b="1" dirty="0"/>
              <a:t>,</a:t>
            </a:r>
            <a:r>
              <a:rPr lang="en-US" dirty="0"/>
              <a:t> echoing Jacques Lacan’s formulation about the “mirror stage” as the preliminary phase of the construction of individual identity.  According to Lefebvre, space “is first of all my body, and then it is my body counterpart or ‘other’, its mirror-image or shadow: it is the shifting intersection between that with touches, penetrates, threatens or benefits my body on the one hand, and all other bodies on the other” (</a:t>
            </a:r>
            <a:r>
              <a:rPr lang="en-US" i="1" dirty="0">
                <a:solidFill>
                  <a:srgbClr val="FF0000"/>
                </a:solidFill>
              </a:rPr>
              <a:t>The Production of Space</a:t>
            </a:r>
            <a:r>
              <a:rPr lang="en-US" dirty="0"/>
              <a:t>). Being a slave meant erasing every possible intersection between body and space (that is, other bodies, the whites’ bodies, untouchable for the slave, while the slave’s body was simply an extension of the white master’s).  At the beginning of the African American experience, therefore, the racial hierarchy between whites and blacks was based first of all on their being located on the opposite sides of the diagram of power extending from total power over body and space (the whites’) to total lack of that power (the blacks’). </a:t>
            </a:r>
            <a:endParaRPr lang="it-IT" dirty="0"/>
          </a:p>
        </p:txBody>
      </p:sp>
    </p:spTree>
    <p:extLst>
      <p:ext uri="{BB962C8B-B14F-4D97-AF65-F5344CB8AC3E}">
        <p14:creationId xmlns:p14="http://schemas.microsoft.com/office/powerpoint/2010/main" val="213340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5482DE-AE45-000D-2C3E-FC0AB490B055}"/>
              </a:ext>
            </a:extLst>
          </p:cNvPr>
          <p:cNvSpPr>
            <a:spLocks noGrp="1"/>
          </p:cNvSpPr>
          <p:nvPr>
            <p:ph type="title"/>
          </p:nvPr>
        </p:nvSpPr>
        <p:spPr/>
        <p:txBody>
          <a:bodyPr>
            <a:normAutofit/>
          </a:bodyPr>
          <a:lstStyle/>
          <a:p>
            <a:pPr algn="ctr"/>
            <a:r>
              <a:rPr lang="it-IT" sz="6000" b="1" dirty="0">
                <a:solidFill>
                  <a:srgbClr val="FF0000"/>
                </a:solidFill>
              </a:rPr>
              <a:t>AN INFERIOR RACE</a:t>
            </a:r>
          </a:p>
        </p:txBody>
      </p:sp>
      <p:sp>
        <p:nvSpPr>
          <p:cNvPr id="3" name="Segnaposto contenuto 2">
            <a:extLst>
              <a:ext uri="{FF2B5EF4-FFF2-40B4-BE49-F238E27FC236}">
                <a16:creationId xmlns:a16="http://schemas.microsoft.com/office/drawing/2014/main" id="{09DE1361-B42E-FB8C-6378-89BBB9CC13BC}"/>
              </a:ext>
            </a:extLst>
          </p:cNvPr>
          <p:cNvSpPr>
            <a:spLocks noGrp="1"/>
          </p:cNvSpPr>
          <p:nvPr>
            <p:ph idx="1"/>
          </p:nvPr>
        </p:nvSpPr>
        <p:spPr>
          <a:xfrm>
            <a:off x="913795" y="2096064"/>
            <a:ext cx="10353762" cy="4491348"/>
          </a:xfrm>
        </p:spPr>
        <p:txBody>
          <a:bodyPr>
            <a:noAutofit/>
          </a:bodyPr>
          <a:lstStyle/>
          <a:p>
            <a:pPr marL="82296" indent="0">
              <a:buNone/>
            </a:pPr>
            <a:r>
              <a:rPr lang="en-US" sz="2800" dirty="0"/>
              <a:t>US official culture considered blacks as inferior from the very beginning – so contradicting the basic principle of the Declaration of Independence, that “All men are created equal.”</a:t>
            </a:r>
          </a:p>
          <a:p>
            <a:pPr marL="82296" indent="0">
              <a:buNone/>
            </a:pPr>
            <a:r>
              <a:rPr lang="en-US" sz="2800" dirty="0">
                <a:solidFill>
                  <a:srgbClr val="FF0000"/>
                </a:solidFill>
              </a:rPr>
              <a:t>Thomas Jefferson, </a:t>
            </a:r>
            <a:r>
              <a:rPr lang="en-US" sz="2800" i="1" dirty="0">
                <a:solidFill>
                  <a:srgbClr val="FF0000"/>
                </a:solidFill>
              </a:rPr>
              <a:t>Notes on the State of Virginia</a:t>
            </a:r>
            <a:r>
              <a:rPr lang="en-US" sz="2800" dirty="0"/>
              <a:t>: “the blacks, whether originally a distinct race, or made distinct by time and circumstances, are </a:t>
            </a:r>
            <a:r>
              <a:rPr lang="en-US" sz="2800" dirty="0">
                <a:solidFill>
                  <a:srgbClr val="FF0000"/>
                </a:solidFill>
              </a:rPr>
              <a:t>inferior to the whites </a:t>
            </a:r>
            <a:r>
              <a:rPr lang="en-US" sz="2800" dirty="0"/>
              <a:t>in the endowments both of body and mind.”</a:t>
            </a:r>
            <a:endParaRPr lang="it-IT" sz="2800" dirty="0"/>
          </a:p>
        </p:txBody>
      </p:sp>
    </p:spTree>
    <p:extLst>
      <p:ext uri="{BB962C8B-B14F-4D97-AF65-F5344CB8AC3E}">
        <p14:creationId xmlns:p14="http://schemas.microsoft.com/office/powerpoint/2010/main" val="2716285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7788" y="188640"/>
            <a:ext cx="10674220" cy="1025782"/>
          </a:xfrm>
        </p:spPr>
        <p:txBody>
          <a:bodyPr>
            <a:noAutofit/>
          </a:bodyPr>
          <a:lstStyle/>
          <a:p>
            <a:pPr algn="ctr"/>
            <a:r>
              <a:rPr lang="en-US" sz="4800" b="1" dirty="0">
                <a:solidFill>
                  <a:srgbClr val="FF0000"/>
                </a:solidFill>
              </a:rPr>
              <a:t>SLAVERY IN THE 19</a:t>
            </a:r>
            <a:r>
              <a:rPr lang="en-US" sz="4800" b="1" baseline="30000" dirty="0">
                <a:solidFill>
                  <a:srgbClr val="FF0000"/>
                </a:solidFill>
              </a:rPr>
              <a:t>TH</a:t>
            </a:r>
            <a:r>
              <a:rPr lang="en-US" sz="4800" b="1" dirty="0">
                <a:solidFill>
                  <a:srgbClr val="FF0000"/>
                </a:solidFill>
              </a:rPr>
              <a:t> CENTURY</a:t>
            </a:r>
          </a:p>
        </p:txBody>
      </p:sp>
      <p:sp>
        <p:nvSpPr>
          <p:cNvPr id="3" name="Segnaposto contenuto 2"/>
          <p:cNvSpPr>
            <a:spLocks noGrp="1"/>
          </p:cNvSpPr>
          <p:nvPr>
            <p:ph idx="1"/>
          </p:nvPr>
        </p:nvSpPr>
        <p:spPr>
          <a:xfrm>
            <a:off x="1007707" y="1340768"/>
            <a:ext cx="10021078" cy="5328592"/>
          </a:xfrm>
        </p:spPr>
        <p:txBody>
          <a:bodyPr>
            <a:noAutofit/>
          </a:bodyPr>
          <a:lstStyle/>
          <a:p>
            <a:pPr marL="82296" indent="0">
              <a:spcBef>
                <a:spcPts val="0"/>
              </a:spcBef>
              <a:buNone/>
            </a:pPr>
            <a:r>
              <a:rPr lang="en-US" sz="2600" dirty="0"/>
              <a:t>More than 12 million Africans were shipped to the New World, and about 10 survived the Middle Passage. Only about 400,000 were transported directly from Africa to North America, starting in 1619, but their children and grandchildren were </a:t>
            </a:r>
            <a:r>
              <a:rPr lang="en-US" sz="2600" dirty="0">
                <a:solidFill>
                  <a:srgbClr val="FF0000"/>
                </a:solidFill>
              </a:rPr>
              <a:t>slaves from birth</a:t>
            </a:r>
            <a:r>
              <a:rPr lang="en-US" sz="2600" dirty="0"/>
              <a:t>.  After the transatlantic slave trade was banned in 1808, slavery in the USA did not diminish – quite the contrary: the masters pushed the </a:t>
            </a:r>
            <a:r>
              <a:rPr lang="en-US" sz="2600" dirty="0">
                <a:solidFill>
                  <a:srgbClr val="FF0000"/>
                </a:solidFill>
              </a:rPr>
              <a:t>“natural” reproduction of slaves</a:t>
            </a:r>
            <a:r>
              <a:rPr lang="en-US" sz="2600" dirty="0"/>
              <a:t>, even personally participating in it, and in 1860 the number of US slaves reached the peak of about 4 million.</a:t>
            </a:r>
          </a:p>
          <a:p>
            <a:pPr marL="82296" indent="0">
              <a:spcBef>
                <a:spcPts val="0"/>
              </a:spcBef>
              <a:buNone/>
            </a:pPr>
            <a:r>
              <a:rPr lang="en-US" sz="2600" dirty="0"/>
              <a:t>The larger the number of slaves, the harder the measures that were taken by the masters to control them…</a:t>
            </a:r>
          </a:p>
        </p:txBody>
      </p:sp>
    </p:spTree>
    <p:extLst>
      <p:ext uri="{BB962C8B-B14F-4D97-AF65-F5344CB8AC3E}">
        <p14:creationId xmlns:p14="http://schemas.microsoft.com/office/powerpoint/2010/main" val="2080059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0467" y="1034194"/>
            <a:ext cx="5209102" cy="49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515" y="1034194"/>
            <a:ext cx="5151943" cy="49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324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3019" y="274637"/>
            <a:ext cx="9825135" cy="1414203"/>
          </a:xfrm>
        </p:spPr>
        <p:txBody>
          <a:bodyPr>
            <a:normAutofit/>
          </a:bodyPr>
          <a:lstStyle/>
          <a:p>
            <a:pPr algn="ctr"/>
            <a:r>
              <a:rPr lang="it-IT" sz="6000" b="1" dirty="0">
                <a:solidFill>
                  <a:srgbClr val="FF0000"/>
                </a:solidFill>
              </a:rPr>
              <a:t>FORMS OF RESISTANCE</a:t>
            </a:r>
          </a:p>
        </p:txBody>
      </p:sp>
      <p:sp>
        <p:nvSpPr>
          <p:cNvPr id="3" name="Segnaposto contenuto 2"/>
          <p:cNvSpPr>
            <a:spLocks noGrp="1"/>
          </p:cNvSpPr>
          <p:nvPr>
            <p:ph idx="1"/>
          </p:nvPr>
        </p:nvSpPr>
        <p:spPr>
          <a:xfrm>
            <a:off x="1073018" y="1978090"/>
            <a:ext cx="9554549" cy="4691270"/>
          </a:xfrm>
        </p:spPr>
        <p:txBody>
          <a:bodyPr>
            <a:normAutofit/>
          </a:bodyPr>
          <a:lstStyle/>
          <a:p>
            <a:pPr marL="82296" indent="0">
              <a:buNone/>
            </a:pPr>
            <a:r>
              <a:rPr lang="en-US" sz="2400" dirty="0"/>
              <a:t>In order to survive their “social death” slaves used a number of strategies of resistance, besides trying to run to non-slave States –  from open </a:t>
            </a:r>
            <a:r>
              <a:rPr lang="en-US" sz="2400" dirty="0">
                <a:solidFill>
                  <a:srgbClr val="FF0000"/>
                </a:solidFill>
              </a:rPr>
              <a:t>armed rebellion </a:t>
            </a:r>
            <a:r>
              <a:rPr lang="en-US" sz="2400" dirty="0"/>
              <a:t>(</a:t>
            </a:r>
            <a:r>
              <a:rPr lang="en-US" sz="2400" dirty="0">
                <a:solidFill>
                  <a:srgbClr val="FF0000"/>
                </a:solidFill>
              </a:rPr>
              <a:t>Nat Turner’s revolt</a:t>
            </a:r>
            <a:r>
              <a:rPr lang="en-US" sz="2400" dirty="0"/>
              <a:t>, 1831) to devising hybrid cultural forms which on the surface only imitated white cultural formations,  like </a:t>
            </a:r>
            <a:r>
              <a:rPr lang="en-US" sz="2400" dirty="0">
                <a:solidFill>
                  <a:srgbClr val="FF0000"/>
                </a:solidFill>
              </a:rPr>
              <a:t>religious syncretism </a:t>
            </a:r>
            <a:r>
              <a:rPr lang="en-US" sz="2400" dirty="0"/>
              <a:t>(fusing Christian saints and African deities) and </a:t>
            </a:r>
            <a:r>
              <a:rPr lang="en-US" sz="2400" dirty="0">
                <a:solidFill>
                  <a:srgbClr val="FF0000"/>
                </a:solidFill>
              </a:rPr>
              <a:t>musical language</a:t>
            </a:r>
            <a:r>
              <a:rPr lang="en-US" sz="2400" dirty="0"/>
              <a:t>,</a:t>
            </a:r>
            <a:r>
              <a:rPr lang="en-US" sz="2400" b="1" dirty="0"/>
              <a:t> </a:t>
            </a:r>
            <a:r>
              <a:rPr lang="en-US" sz="2400" dirty="0"/>
              <a:t>which fused European and African harmonic, melodic and rhythmic structures,  and adapted biblical psalms to covertly express the slaves’ search for freedom (</a:t>
            </a:r>
            <a:r>
              <a:rPr lang="en-US" sz="2400" dirty="0">
                <a:solidFill>
                  <a:srgbClr val="FF0000"/>
                </a:solidFill>
              </a:rPr>
              <a:t>spirituals</a:t>
            </a:r>
            <a:r>
              <a:rPr lang="en-US" sz="2400" dirty="0"/>
              <a:t>).</a:t>
            </a:r>
          </a:p>
          <a:p>
            <a:endParaRPr lang="it-IT" dirty="0"/>
          </a:p>
        </p:txBody>
      </p:sp>
    </p:spTree>
    <p:extLst>
      <p:ext uri="{BB962C8B-B14F-4D97-AF65-F5344CB8AC3E}">
        <p14:creationId xmlns:p14="http://schemas.microsoft.com/office/powerpoint/2010/main" val="689038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1176" y="274638"/>
            <a:ext cx="11159412" cy="1274244"/>
          </a:xfrm>
        </p:spPr>
        <p:txBody>
          <a:bodyPr>
            <a:normAutofit/>
          </a:bodyPr>
          <a:lstStyle/>
          <a:p>
            <a:pPr algn="ctr"/>
            <a:r>
              <a:rPr lang="it-IT" sz="6000" b="1" dirty="0">
                <a:solidFill>
                  <a:srgbClr val="FF0000"/>
                </a:solidFill>
              </a:rPr>
              <a:t>DOUBLE CONSCIOUSNESS</a:t>
            </a:r>
          </a:p>
        </p:txBody>
      </p:sp>
      <p:sp>
        <p:nvSpPr>
          <p:cNvPr id="3" name="Segnaposto contenuto 2"/>
          <p:cNvSpPr>
            <a:spLocks noGrp="1"/>
          </p:cNvSpPr>
          <p:nvPr>
            <p:ph idx="1"/>
          </p:nvPr>
        </p:nvSpPr>
        <p:spPr>
          <a:xfrm>
            <a:off x="1147665" y="1754156"/>
            <a:ext cx="9787813" cy="4915204"/>
          </a:xfrm>
        </p:spPr>
        <p:txBody>
          <a:bodyPr>
            <a:normAutofit/>
          </a:bodyPr>
          <a:lstStyle/>
          <a:p>
            <a:pPr marL="82296" indent="0">
              <a:buNone/>
            </a:pPr>
            <a:r>
              <a:rPr lang="en-US" sz="2800" dirty="0"/>
              <a:t>Being at the same time at the very </a:t>
            </a:r>
            <a:r>
              <a:rPr lang="en-US" sz="2800" dirty="0">
                <a:solidFill>
                  <a:srgbClr val="FF0000"/>
                </a:solidFill>
              </a:rPr>
              <a:t>heart of the socio-economic structure </a:t>
            </a:r>
            <a:r>
              <a:rPr lang="en-US" sz="2800" dirty="0"/>
              <a:t>(the free work of millions of slaves allowed American economy to grow very rapidly) and at the utmost </a:t>
            </a:r>
            <a:r>
              <a:rPr lang="en-US" sz="2800" dirty="0">
                <a:solidFill>
                  <a:srgbClr val="FF0000"/>
                </a:solidFill>
              </a:rPr>
              <a:t>margin of society and culture</a:t>
            </a:r>
            <a:r>
              <a:rPr lang="en-US" sz="2800" dirty="0"/>
              <a:t>, the African American was in fact given the perceptual power of double consciousness (</a:t>
            </a:r>
            <a:r>
              <a:rPr lang="en-US" sz="2800" dirty="0">
                <a:solidFill>
                  <a:srgbClr val="FF0000"/>
                </a:solidFill>
              </a:rPr>
              <a:t>W.E.B. Du Bois, </a:t>
            </a:r>
            <a:r>
              <a:rPr lang="en-US" sz="2800" i="1" dirty="0">
                <a:solidFill>
                  <a:srgbClr val="FF0000"/>
                </a:solidFill>
              </a:rPr>
              <a:t>The Souls of Black Folk</a:t>
            </a:r>
            <a:r>
              <a:rPr lang="en-US" sz="2800" dirty="0"/>
              <a:t>, 1903), constantly moving inside and outside American society, able to look at it both as one of its member and as external observer.</a:t>
            </a:r>
            <a:endParaRPr lang="it-IT" sz="2800" dirty="0"/>
          </a:p>
        </p:txBody>
      </p:sp>
    </p:spTree>
    <p:extLst>
      <p:ext uri="{BB962C8B-B14F-4D97-AF65-F5344CB8AC3E}">
        <p14:creationId xmlns:p14="http://schemas.microsoft.com/office/powerpoint/2010/main" val="948306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6600" b="1" dirty="0">
                <a:solidFill>
                  <a:srgbClr val="FF0000"/>
                </a:solidFill>
              </a:rPr>
              <a:t>SIGNIFYING</a:t>
            </a:r>
          </a:p>
        </p:txBody>
      </p:sp>
      <p:sp>
        <p:nvSpPr>
          <p:cNvPr id="3" name="Segnaposto contenuto 2"/>
          <p:cNvSpPr>
            <a:spLocks noGrp="1"/>
          </p:cNvSpPr>
          <p:nvPr>
            <p:ph idx="1"/>
          </p:nvPr>
        </p:nvSpPr>
        <p:spPr>
          <a:xfrm>
            <a:off x="625151" y="2096063"/>
            <a:ext cx="10730204" cy="4286075"/>
          </a:xfrm>
        </p:spPr>
        <p:txBody>
          <a:bodyPr>
            <a:noAutofit/>
          </a:bodyPr>
          <a:lstStyle/>
          <a:p>
            <a:pPr marL="82296" indent="0">
              <a:buNone/>
            </a:pPr>
            <a:r>
              <a:rPr lang="en-US" sz="3200" dirty="0"/>
              <a:t>The African Americans’ double consciousness allowed them to use the “</a:t>
            </a:r>
            <a:r>
              <a:rPr lang="en-US" sz="3200" dirty="0">
                <a:solidFill>
                  <a:srgbClr val="FF0000"/>
                </a:solidFill>
              </a:rPr>
              <a:t>enemy’s language</a:t>
            </a:r>
            <a:r>
              <a:rPr lang="en-US" sz="3200" dirty="0"/>
              <a:t>” against itself through the practice of “signifying” (cf. </a:t>
            </a:r>
            <a:r>
              <a:rPr lang="en-US" sz="3200" dirty="0">
                <a:solidFill>
                  <a:srgbClr val="FF0000"/>
                </a:solidFill>
              </a:rPr>
              <a:t>Henry Louis Gates, Jr., </a:t>
            </a:r>
            <a:r>
              <a:rPr lang="en-US" sz="3200" i="1" dirty="0">
                <a:solidFill>
                  <a:srgbClr val="FF0000"/>
                </a:solidFill>
              </a:rPr>
              <a:t>The Signifying Monkey</a:t>
            </a:r>
            <a:r>
              <a:rPr lang="en-US" sz="3200" dirty="0"/>
              <a:t>, 1988) – that is, of using the codes of dominant culture but adding </a:t>
            </a:r>
            <a:r>
              <a:rPr lang="en-US" sz="3200" dirty="0">
                <a:solidFill>
                  <a:srgbClr val="FF0000"/>
                </a:solidFill>
              </a:rPr>
              <a:t>hidden sub-codes </a:t>
            </a:r>
            <a:r>
              <a:rPr lang="en-US" sz="3200" dirty="0"/>
              <a:t>understandable only by those who share the sub-codes (like in the case of spirituals).</a:t>
            </a:r>
            <a:endParaRPr lang="it-IT" sz="3200" dirty="0"/>
          </a:p>
        </p:txBody>
      </p:sp>
    </p:spTree>
    <p:extLst>
      <p:ext uri="{BB962C8B-B14F-4D97-AF65-F5344CB8AC3E}">
        <p14:creationId xmlns:p14="http://schemas.microsoft.com/office/powerpoint/2010/main" val="5676854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Rosso arancion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Damascato</Template>
  <TotalTime>45</TotalTime>
  <Words>1825</Words>
  <Application>Microsoft Office PowerPoint</Application>
  <PresentationFormat>Widescreen</PresentationFormat>
  <Paragraphs>51</Paragraphs>
  <Slides>15</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15</vt:i4>
      </vt:variant>
    </vt:vector>
  </HeadingPairs>
  <TitlesOfParts>
    <vt:vector size="21" baseType="lpstr">
      <vt:lpstr>Arial</vt:lpstr>
      <vt:lpstr>Calibri</vt:lpstr>
      <vt:lpstr>Garamond</vt:lpstr>
      <vt:lpstr>Times New Roman</vt:lpstr>
      <vt:lpstr>Trebuchet MS</vt:lpstr>
      <vt:lpstr>Damask</vt:lpstr>
      <vt:lpstr>THE AFRICAN AMERICAN EXPERIENCE</vt:lpstr>
      <vt:lpstr>THE MEMORY OF SLAVERY</vt:lpstr>
      <vt:lpstr>BODY AND SPACE</vt:lpstr>
      <vt:lpstr>AN INFERIOR RACE</vt:lpstr>
      <vt:lpstr>SLAVERY IN THE 19TH CENTURY</vt:lpstr>
      <vt:lpstr>Presentazione standard di PowerPoint</vt:lpstr>
      <vt:lpstr>FORMS OF RESISTANCE</vt:lpstr>
      <vt:lpstr>DOUBLE CONSCIOUSNESS</vt:lpstr>
      <vt:lpstr>SIGNIFYING</vt:lpstr>
      <vt:lpstr>PSALMS AND SPIRITUALS</vt:lpstr>
      <vt:lpstr>Psalm 137 By the rivers of Babylon, there we sat down, yea, we wept, when we remembered Zion. We hanged our harps upon the willows in the midst thereof. For there they that carried us away captive required of us a song; and they that wasted us required of us mirth, saying, Sing us one of the songs of Zion. How shall we sing the Lord's song in a strange land? If I forget thee, O Jerusalem, let my right hand forget [her cunning]. If I do not remember thee, let my tongue cleave to the roof of my mouth; if I prefer not Jerusalem above my chief joy. Remember, O Lord, the children of Edom in the day of Jerusalem; who said, Rase it, rase it, even to the foundation thereof. O daughter of Babylon, who art to be destroyed; happy shall he be, that rewardeth thee as thou hast served us. Happy shall he be, that taketh and dasheth thy little ones against the stones. </vt:lpstr>
      <vt:lpstr>THE SLAVE NARRATIVE</vt:lpstr>
      <vt:lpstr>AFTER THE CIVIL WAR</vt:lpstr>
      <vt:lpstr>W.E.B. DU BOIS</vt:lpstr>
      <vt:lpstr>THE NEO-SLAVE NARRATIVE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valerio.deangelis@unimc.it</dc:creator>
  <cp:lastModifiedBy>valerio.deangelis@unimc.it</cp:lastModifiedBy>
  <cp:revision>4</cp:revision>
  <dcterms:created xsi:type="dcterms:W3CDTF">2023-11-13T21:53:51Z</dcterms:created>
  <dcterms:modified xsi:type="dcterms:W3CDTF">2023-11-14T16:47:53Z</dcterms:modified>
</cp:coreProperties>
</file>