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57" r:id="rId3"/>
    <p:sldId id="258" r:id="rId4"/>
    <p:sldId id="259" r:id="rId5"/>
    <p:sldId id="260" r:id="rId6"/>
    <p:sldId id="316" r:id="rId7"/>
    <p:sldId id="280" r:id="rId8"/>
    <p:sldId id="315" r:id="rId9"/>
    <p:sldId id="300" r:id="rId10"/>
    <p:sldId id="308" r:id="rId11"/>
    <p:sldId id="283" r:id="rId12"/>
    <p:sldId id="317" r:id="rId13"/>
    <p:sldId id="295" r:id="rId14"/>
    <p:sldId id="305" r:id="rId15"/>
    <p:sldId id="282" r:id="rId16"/>
    <p:sldId id="307" r:id="rId17"/>
    <p:sldId id="337" r:id="rId18"/>
    <p:sldId id="328" r:id="rId19"/>
    <p:sldId id="330" r:id="rId20"/>
    <p:sldId id="342" r:id="rId21"/>
    <p:sldId id="343" r:id="rId22"/>
    <p:sldId id="344" r:id="rId23"/>
    <p:sldId id="345" r:id="rId24"/>
    <p:sldId id="346" r:id="rId25"/>
    <p:sldId id="347" r:id="rId26"/>
    <p:sldId id="348" r:id="rId27"/>
    <p:sldId id="349" r:id="rId28"/>
    <p:sldId id="350" r:id="rId29"/>
    <p:sldId id="35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98A"/>
    <a:srgbClr val="5D05C7"/>
    <a:srgbClr val="000000"/>
    <a:srgbClr val="6A1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AB6D5-8F1B-4576-81BD-8E9E8A7B097E}" type="datetimeFigureOut">
              <a:rPr lang="it-IT" smtClean="0"/>
              <a:t>09/10/2023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576D0-13E6-401A-9E56-6BC007368439}" type="slidenum">
              <a:rPr lang="it-IT" smtClean="0"/>
              <a:t>‹N›</a:t>
            </a:fld>
            <a:endParaRPr lang="it-IT"/>
          </a:p>
        </p:txBody>
      </p:sp>
    </p:spTree>
    <p:extLst>
      <p:ext uri="{BB962C8B-B14F-4D97-AF65-F5344CB8AC3E}">
        <p14:creationId xmlns:p14="http://schemas.microsoft.com/office/powerpoint/2010/main" val="139130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BF9BC43-83E1-F671-EAF0-D962371FDA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490970-296B-46DB-B4FF-8C3ED2C1DD97}"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id="{B4F3912A-F0C3-EF2D-4B33-7022952F715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B964041-F8D1-36FF-4F3B-8D63FCEFF3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5C28D96-2C3E-F23C-90A4-BE9C397969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04AD64-9CF5-4F5C-8ABB-0641A6603EAC}"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DF42FF53-1863-048A-4890-55AE98039AA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89DA3A3-A970-4179-4BB7-ED05AA7430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EF8824D-2455-A225-B36D-55EE9EF67C3C}"/>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B3E576F5-7BCD-A660-67CF-C126DBF2BAD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F674FEC5-F17A-4BB5-8747-E73C867CE17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E564E-DE54-453B-809B-8E89D67E4471}"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75DB551-7744-7309-84D6-4C247D5273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579704-5787-45D5-B98B-1824BA5BEAAA}"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B4B46178-C600-C560-BB29-B55F7006565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784D709-C3BB-253B-6E87-9B1C5AD79F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DDE6431-8EF8-BCFE-3929-8E0EBCFCEA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27A256-6BAD-4BF4-9BEC-10AC4BEDA51D}"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378E30BF-966D-519C-83B6-4EA589D919B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AC1E78-6024-64E7-50EC-B9B70647B2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E7AE8F8-C9B2-7FCC-802B-CB22D7D7D7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9170F8-DFFE-49E8-9960-8ACE922D800B}"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872604E4-35CD-9AF6-2B92-518CAA0AD9A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E9A2FAD-986A-8FB7-CDDC-8207E10721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2B69007-D9E1-323A-E810-17C4BE9F13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23A10C-7021-47AE-BE23-3A6F0F87863B}"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FF46947E-9ED2-4211-9ABA-9E8D5AE5FA20}"/>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44EEF85-EB66-193F-1EF3-DB2C36FBCC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84CEE86-BDAD-5A93-8E24-918FF0E0D0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097F4C-29E2-4F9C-AFDC-D5CB9D684EC1}"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0740DD63-E2E5-8604-D0F3-E7AD5238A7C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EA0A055-8A08-F936-4860-258B1BB2DA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77829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C1C062B-80B8-43BE-944B-F732BF9ECA17}" type="datetimeFigureOut">
              <a:rPr lang="it-IT" smtClean="0"/>
              <a:t>09/10/2023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39437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5073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24547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135782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93176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142757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2983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0274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09460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6105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C1C062B-80B8-43BE-944B-F732BF9ECA17}" type="datetimeFigureOut">
              <a:rPr lang="it-IT" smtClean="0"/>
              <a:t>09/10/2023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66543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C1C062B-80B8-43BE-944B-F732BF9ECA17}" type="datetimeFigureOut">
              <a:rPr lang="it-IT" smtClean="0"/>
              <a:t>09/10/2023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429080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80134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42206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0C1C062B-80B8-43BE-944B-F732BF9ECA17}" type="datetimeFigureOut">
              <a:rPr lang="it-IT" smtClean="0"/>
              <a:t>09/10/2023</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226470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C1C062B-80B8-43BE-944B-F732BF9ECA17}" type="datetimeFigureOut">
              <a:rPr lang="it-IT" smtClean="0"/>
              <a:t>09/10/2023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BC97E47-C788-4EC7-9763-671965B0DDAD}" type="slidenum">
              <a:rPr lang="it-IT" smtClean="0"/>
              <a:t>‹N›</a:t>
            </a:fld>
            <a:endParaRPr lang="it-IT"/>
          </a:p>
        </p:txBody>
      </p:sp>
    </p:spTree>
    <p:extLst>
      <p:ext uri="{BB962C8B-B14F-4D97-AF65-F5344CB8AC3E}">
        <p14:creationId xmlns:p14="http://schemas.microsoft.com/office/powerpoint/2010/main" val="397052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C1C062B-80B8-43BE-944B-F732BF9ECA17}" type="datetimeFigureOut">
              <a:rPr lang="it-IT" smtClean="0"/>
              <a:t>09/10/2023</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C97E47-C788-4EC7-9763-671965B0DDAD}" type="slidenum">
              <a:rPr lang="it-IT" smtClean="0"/>
              <a:t>‹N›</a:t>
            </a:fld>
            <a:endParaRPr lang="it-IT"/>
          </a:p>
        </p:txBody>
      </p:sp>
    </p:spTree>
    <p:extLst>
      <p:ext uri="{BB962C8B-B14F-4D97-AF65-F5344CB8AC3E}">
        <p14:creationId xmlns:p14="http://schemas.microsoft.com/office/powerpoint/2010/main" val="156007714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lavevoyages.org/tast/index.fa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0E8954-3B59-3777-0C19-F9A35AD1B65C}"/>
              </a:ext>
            </a:extLst>
          </p:cNvPr>
          <p:cNvSpPr>
            <a:spLocks noGrp="1"/>
          </p:cNvSpPr>
          <p:nvPr>
            <p:ph type="ctrTitle"/>
          </p:nvPr>
        </p:nvSpPr>
        <p:spPr>
          <a:xfrm>
            <a:off x="684211" y="361951"/>
            <a:ext cx="11345863" cy="1947333"/>
          </a:xfrm>
        </p:spPr>
        <p:txBody>
          <a:bodyPr>
            <a:normAutofit fontScale="90000"/>
          </a:bodyPr>
          <a:lstStyle/>
          <a:p>
            <a:pPr algn="ctr"/>
            <a:r>
              <a:rPr lang="it-IT" sz="6000" b="1" dirty="0">
                <a:solidFill>
                  <a:srgbClr val="00B0F0"/>
                </a:solidFill>
              </a:rPr>
              <a:t>INTRODUCTION</a:t>
            </a:r>
            <a:br>
              <a:rPr lang="it-IT" sz="6000" b="1" dirty="0">
                <a:solidFill>
                  <a:srgbClr val="00B0F0"/>
                </a:solidFill>
              </a:rPr>
            </a:br>
            <a:r>
              <a:rPr lang="it-IT" sz="6000" b="1" i="1" dirty="0">
                <a:solidFill>
                  <a:srgbClr val="00B0F0"/>
                </a:solidFill>
              </a:rPr>
              <a:t>CROSSINGS AND INTERSECTIONS</a:t>
            </a:r>
            <a:endParaRPr lang="it-IT" sz="6000" b="1" dirty="0">
              <a:solidFill>
                <a:srgbClr val="00B0F0"/>
              </a:solidFill>
            </a:endParaRPr>
          </a:p>
        </p:txBody>
      </p:sp>
      <p:pic>
        <p:nvPicPr>
          <p:cNvPr id="5" name="Immagine 4" descr="Immagine che contiene testo, schermata, cerchio, Carattere">
            <a:extLst>
              <a:ext uri="{FF2B5EF4-FFF2-40B4-BE49-F238E27FC236}">
                <a16:creationId xmlns:a16="http://schemas.microsoft.com/office/drawing/2014/main" id="{DFBE8654-E87F-5B48-3CAC-F9F1D8AC0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056" y="2309284"/>
            <a:ext cx="6476172" cy="4330452"/>
          </a:xfrm>
          <a:prstGeom prst="rect">
            <a:avLst/>
          </a:prstGeom>
        </p:spPr>
      </p:pic>
    </p:spTree>
    <p:extLst>
      <p:ext uri="{BB962C8B-B14F-4D97-AF65-F5344CB8AC3E}">
        <p14:creationId xmlns:p14="http://schemas.microsoft.com/office/powerpoint/2010/main" val="334762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00D40B8-A470-8A07-4DF1-014D6E29BC26}"/>
              </a:ext>
            </a:extLst>
          </p:cNvPr>
          <p:cNvSpPr>
            <a:spLocks noGrp="1"/>
          </p:cNvSpPr>
          <p:nvPr>
            <p:ph type="title"/>
          </p:nvPr>
        </p:nvSpPr>
        <p:spPr/>
        <p:txBody>
          <a:bodyPr/>
          <a:lstStyle/>
          <a:p>
            <a:pPr>
              <a:defRPr/>
            </a:pPr>
            <a:r>
              <a:rPr kumimoji="0" lang="it-IT" sz="4000" b="1" i="0" u="none" strike="noStrike" kern="1200" cap="none" spc="0" normalizeH="0" baseline="0" noProof="0" dirty="0">
                <a:ln>
                  <a:noFill/>
                </a:ln>
                <a:solidFill>
                  <a:srgbClr val="00B0F0"/>
                </a:solidFill>
                <a:effectLst/>
                <a:uLnTx/>
                <a:uFillTx/>
                <a:latin typeface="Century Gothic" panose="020B0502020202020204"/>
                <a:ea typeface="+mj-ea"/>
                <a:cs typeface="+mj-cs"/>
              </a:rPr>
              <a:t>FIRST AMERICAN THANKSGIVING</a:t>
            </a:r>
            <a:endParaRPr lang="en-US" altLang="en-US" dirty="0"/>
          </a:p>
        </p:txBody>
      </p:sp>
      <p:pic>
        <p:nvPicPr>
          <p:cNvPr id="12291" name="Picture 3" descr="C:\Users\Utente\Downloads\d700xvar.jpg">
            <a:extLst>
              <a:ext uri="{FF2B5EF4-FFF2-40B4-BE49-F238E27FC236}">
                <a16:creationId xmlns:a16="http://schemas.microsoft.com/office/drawing/2014/main" id="{CF5EDE10-7B66-55FD-3C7F-E7210256E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2247900"/>
            <a:ext cx="837406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8BEF97DB-4EDB-CDE2-6C00-10DE35F07E80}"/>
              </a:ext>
            </a:extLst>
          </p:cNvPr>
          <p:cNvSpPr>
            <a:spLocks noGrp="1" noChangeArrowheads="1"/>
          </p:cNvSpPr>
          <p:nvPr>
            <p:ph idx="1"/>
          </p:nvPr>
        </p:nvSpPr>
        <p:spPr>
          <a:xfrm>
            <a:off x="609600" y="1295400"/>
            <a:ext cx="6296025" cy="5076824"/>
          </a:xfrm>
        </p:spPr>
        <p:txBody>
          <a:bodyPr>
            <a:normAutofit/>
          </a:bodyPr>
          <a:lstStyle/>
          <a:p>
            <a:pPr>
              <a:spcBef>
                <a:spcPct val="0"/>
              </a:spcBef>
              <a:spcAft>
                <a:spcPts val="1200"/>
              </a:spcAft>
            </a:pPr>
            <a:r>
              <a:rPr lang="en-US" altLang="en-US" b="1" dirty="0">
                <a:solidFill>
                  <a:schemeClr val="accent6">
                    <a:lumMod val="60000"/>
                    <a:lumOff val="40000"/>
                  </a:schemeClr>
                </a:solidFill>
              </a:rPr>
              <a:t>Atlantic slave trade </a:t>
            </a:r>
            <a:r>
              <a:rPr lang="en-US" altLang="en-US" dirty="0"/>
              <a:t>starts in early to mid 1500s, and provides “free” labor to the European colonies in the Americas</a:t>
            </a:r>
          </a:p>
          <a:p>
            <a:pPr>
              <a:spcBef>
                <a:spcPct val="0"/>
              </a:spcBef>
              <a:spcAft>
                <a:spcPts val="300"/>
              </a:spcAft>
            </a:pPr>
            <a:r>
              <a:rPr lang="en-US" altLang="en-US" dirty="0"/>
              <a:t>1670s: slavery becomes, in the Americas, a </a:t>
            </a:r>
            <a:r>
              <a:rPr lang="en-US" altLang="en-US" b="1" dirty="0">
                <a:solidFill>
                  <a:schemeClr val="accent6">
                    <a:lumMod val="60000"/>
                    <a:lumOff val="40000"/>
                  </a:schemeClr>
                </a:solidFill>
              </a:rPr>
              <a:t>legal institution based on race</a:t>
            </a:r>
            <a:r>
              <a:rPr lang="en-US" altLang="en-US" dirty="0"/>
              <a:t>: all slaves are people of color (Natives – but in North American the enslavement of Natives fails – and especially Blacks)</a:t>
            </a:r>
          </a:p>
          <a:p>
            <a:pPr>
              <a:spcBef>
                <a:spcPct val="0"/>
              </a:spcBef>
              <a:spcAft>
                <a:spcPts val="300"/>
              </a:spcAft>
            </a:pPr>
            <a:r>
              <a:rPr lang="en-US" altLang="en-US" dirty="0"/>
              <a:t>About 12/15 million Africans are shipped to the New World, and about 15% of them die in the </a:t>
            </a:r>
            <a:r>
              <a:rPr lang="en-US" altLang="en-US" b="1" dirty="0">
                <a:solidFill>
                  <a:schemeClr val="accent6">
                    <a:lumMod val="60000"/>
                    <a:lumOff val="40000"/>
                  </a:schemeClr>
                </a:solidFill>
              </a:rPr>
              <a:t>Middle Passage</a:t>
            </a:r>
          </a:p>
          <a:p>
            <a:pPr>
              <a:spcBef>
                <a:spcPct val="0"/>
              </a:spcBef>
              <a:spcAft>
                <a:spcPts val="300"/>
              </a:spcAft>
            </a:pPr>
            <a:r>
              <a:rPr lang="en-US" altLang="en-US" dirty="0"/>
              <a:t>About 400,000 are shipped directly to North America, and another 60-70,000 from the Caribbean</a:t>
            </a:r>
          </a:p>
        </p:txBody>
      </p:sp>
      <p:sp>
        <p:nvSpPr>
          <p:cNvPr id="23554" name="Rectangle 2">
            <a:extLst>
              <a:ext uri="{FF2B5EF4-FFF2-40B4-BE49-F238E27FC236}">
                <a16:creationId xmlns:a16="http://schemas.microsoft.com/office/drawing/2014/main" id="{D10E4CF6-D4F6-4435-491C-76173104F3D0}"/>
              </a:ext>
            </a:extLst>
          </p:cNvPr>
          <p:cNvSpPr>
            <a:spLocks noGrp="1" noChangeArrowheads="1"/>
          </p:cNvSpPr>
          <p:nvPr>
            <p:ph type="title"/>
          </p:nvPr>
        </p:nvSpPr>
        <p:spPr>
          <a:xfrm>
            <a:off x="523875" y="277814"/>
            <a:ext cx="9686925" cy="865187"/>
          </a:xfrm>
        </p:spPr>
        <p:txBody>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MODERN/AMERICAN SLAVERY</a:t>
            </a:r>
            <a:endParaRPr lang="en-US" altLang="en-US" dirty="0"/>
          </a:p>
        </p:txBody>
      </p:sp>
      <p:sp>
        <p:nvSpPr>
          <p:cNvPr id="13316" name="Rectangle 1">
            <a:extLst>
              <a:ext uri="{FF2B5EF4-FFF2-40B4-BE49-F238E27FC236}">
                <a16:creationId xmlns:a16="http://schemas.microsoft.com/office/drawing/2014/main" id="{3A8F6FB2-4ECC-C251-F055-EE568DF16362}"/>
              </a:ext>
            </a:extLst>
          </p:cNvPr>
          <p:cNvSpPr>
            <a:spLocks noChangeArrowheads="1"/>
          </p:cNvSpPr>
          <p:nvPr/>
        </p:nvSpPr>
        <p:spPr bwMode="auto">
          <a:xfrm>
            <a:off x="2819401" y="6564314"/>
            <a:ext cx="441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Note: Data taken from the </a:t>
            </a:r>
            <a:r>
              <a:rPr lang="en-US" altLang="en-US" sz="1200">
                <a:hlinkClick r:id="rId3"/>
              </a:rPr>
              <a:t>Trans-Atlantic Slave Database</a:t>
            </a:r>
            <a:endParaRPr lang="en-US" altLang="en-US" sz="1200"/>
          </a:p>
        </p:txBody>
      </p:sp>
      <p:pic>
        <p:nvPicPr>
          <p:cNvPr id="13317" name="Picture 7">
            <a:extLst>
              <a:ext uri="{FF2B5EF4-FFF2-40B4-BE49-F238E27FC236}">
                <a16:creationId xmlns:a16="http://schemas.microsoft.com/office/drawing/2014/main" id="{31CBD5A1-9D6C-C621-936C-6FEC5B61C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761" y="1981200"/>
            <a:ext cx="401085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1">
            <a:extLst>
              <a:ext uri="{FF2B5EF4-FFF2-40B4-BE49-F238E27FC236}">
                <a16:creationId xmlns:a16="http://schemas.microsoft.com/office/drawing/2014/main" id="{1502F907-CCBE-BD73-8786-7BF6A8BE8F00}"/>
              </a:ext>
            </a:extLst>
          </p:cNvPr>
          <p:cNvSpPr>
            <a:spLocks noGrp="1"/>
          </p:cNvSpPr>
          <p:nvPr>
            <p:ph idx="1"/>
          </p:nvPr>
        </p:nvSpPr>
        <p:spPr>
          <a:xfrm>
            <a:off x="645132" y="1466850"/>
            <a:ext cx="9404722" cy="4781549"/>
          </a:xfrm>
        </p:spPr>
        <p:txBody>
          <a:bodyPr>
            <a:normAutofit/>
          </a:bodyPr>
          <a:lstStyle/>
          <a:p>
            <a:pPr indent="-228600">
              <a:spcAft>
                <a:spcPct val="35000"/>
              </a:spcAft>
              <a:buFontTx/>
              <a:buChar char="•"/>
            </a:pPr>
            <a:r>
              <a:rPr lang="en-US" altLang="it-IT" sz="2400" b="1" dirty="0">
                <a:solidFill>
                  <a:schemeClr val="accent6">
                    <a:lumMod val="60000"/>
                    <a:lumOff val="40000"/>
                  </a:schemeClr>
                </a:solidFill>
              </a:rPr>
              <a:t>Original US Constitution</a:t>
            </a:r>
            <a:r>
              <a:rPr lang="en-US" altLang="it-IT" sz="2400" dirty="0"/>
              <a:t>: Indians, blacks and other nonwhites are counted as less than full persons (women of any race are not counted at all, even if the words “man/men” are never mentioned in the Constitution, that refers only to “person/people”).</a:t>
            </a:r>
          </a:p>
          <a:p>
            <a:pPr indent="-228600">
              <a:spcAft>
                <a:spcPct val="35000"/>
              </a:spcAft>
              <a:buFontTx/>
              <a:buChar char="•"/>
            </a:pPr>
            <a:r>
              <a:rPr lang="en-US" altLang="it-IT" sz="2400" b="1" dirty="0">
                <a:solidFill>
                  <a:schemeClr val="accent6">
                    <a:lumMod val="60000"/>
                    <a:lumOff val="40000"/>
                  </a:schemeClr>
                </a:solidFill>
              </a:rPr>
              <a:t>Slaves are denied any legal protection</a:t>
            </a:r>
            <a:r>
              <a:rPr lang="en-US" altLang="it-IT" sz="2400" dirty="0"/>
              <a:t>. </a:t>
            </a:r>
          </a:p>
          <a:p>
            <a:pPr indent="-228600">
              <a:spcAft>
                <a:spcPct val="35000"/>
              </a:spcAft>
              <a:buFontTx/>
              <a:buChar char="•"/>
            </a:pPr>
            <a:r>
              <a:rPr lang="en-US" altLang="it-IT" sz="2400" b="1" dirty="0">
                <a:solidFill>
                  <a:schemeClr val="accent6">
                    <a:lumMod val="60000"/>
                    <a:lumOff val="40000"/>
                  </a:schemeClr>
                </a:solidFill>
              </a:rPr>
              <a:t>Native Americans</a:t>
            </a:r>
            <a:r>
              <a:rPr lang="en-US" altLang="it-IT" sz="2400" dirty="0">
                <a:solidFill>
                  <a:srgbClr val="FF0000"/>
                </a:solidFill>
              </a:rPr>
              <a:t> </a:t>
            </a:r>
            <a:r>
              <a:rPr lang="en-US" altLang="it-IT" sz="2400" dirty="0"/>
              <a:t>are considered as having </a:t>
            </a:r>
            <a:r>
              <a:rPr lang="en-US" altLang="it-IT" sz="2400" b="1" dirty="0">
                <a:solidFill>
                  <a:schemeClr val="accent6">
                    <a:lumMod val="60000"/>
                    <a:lumOff val="40000"/>
                  </a:schemeClr>
                </a:solidFill>
              </a:rPr>
              <a:t>no rights over their lands</a:t>
            </a:r>
            <a:r>
              <a:rPr lang="en-US" altLang="it-IT" sz="2400" dirty="0"/>
              <a:t>, and so are forcibly </a:t>
            </a:r>
            <a:r>
              <a:rPr lang="en-US" altLang="it-IT" sz="2400" b="1" dirty="0">
                <a:solidFill>
                  <a:schemeClr val="accent6">
                    <a:lumMod val="60000"/>
                    <a:lumOff val="40000"/>
                  </a:schemeClr>
                </a:solidFill>
              </a:rPr>
              <a:t>displaced</a:t>
            </a:r>
            <a:r>
              <a:rPr lang="en-US" altLang="it-IT" sz="2400" dirty="0"/>
              <a:t> (</a:t>
            </a:r>
            <a:r>
              <a:rPr lang="en-US" altLang="it-IT" sz="2400" b="1" dirty="0">
                <a:solidFill>
                  <a:schemeClr val="accent6">
                    <a:lumMod val="60000"/>
                    <a:lumOff val="40000"/>
                  </a:schemeClr>
                </a:solidFill>
              </a:rPr>
              <a:t>Removal Acts</a:t>
            </a:r>
            <a:r>
              <a:rPr lang="en-US" altLang="it-IT" sz="2400" dirty="0"/>
              <a:t>, 1830) secluded in the </a:t>
            </a:r>
            <a:r>
              <a:rPr lang="en-US" altLang="it-IT" sz="2400" b="1" dirty="0">
                <a:solidFill>
                  <a:schemeClr val="accent6">
                    <a:lumMod val="60000"/>
                    <a:lumOff val="40000"/>
                  </a:schemeClr>
                </a:solidFill>
              </a:rPr>
              <a:t>reservations</a:t>
            </a:r>
            <a:r>
              <a:rPr lang="en-US" altLang="it-IT" sz="2400" dirty="0"/>
              <a:t>, and made victims of systematic repression and marginalization.</a:t>
            </a:r>
          </a:p>
        </p:txBody>
      </p:sp>
      <p:sp>
        <p:nvSpPr>
          <p:cNvPr id="3" name="Titolo 2">
            <a:extLst>
              <a:ext uri="{FF2B5EF4-FFF2-40B4-BE49-F238E27FC236}">
                <a16:creationId xmlns:a16="http://schemas.microsoft.com/office/drawing/2014/main" id="{A7BAAE95-BE7E-1AE6-B258-C15C983F0A07}"/>
              </a:ext>
            </a:extLst>
          </p:cNvPr>
          <p:cNvSpPr>
            <a:spLocks noGrp="1"/>
          </p:cNvSpPr>
          <p:nvPr>
            <p:ph type="title"/>
          </p:nvPr>
        </p:nvSpPr>
        <p:spPr/>
        <p:txBody>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INSTITU</a:t>
            </a:r>
            <a:r>
              <a:rPr lang="it-IT" sz="4400" b="1" dirty="0">
                <a:solidFill>
                  <a:srgbClr val="00B0F0"/>
                </a:solidFill>
                <a:latin typeface="Century Gothic" panose="020B0502020202020204"/>
              </a:rPr>
              <a:t>TI</a:t>
            </a: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ONAL RACISM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BBE5F50C-115E-5085-8E9A-E2A641252E08}"/>
              </a:ext>
            </a:extLst>
          </p:cNvPr>
          <p:cNvSpPr>
            <a:spLocks noGrp="1" noChangeArrowheads="1"/>
          </p:cNvSpPr>
          <p:nvPr>
            <p:ph idx="1"/>
          </p:nvPr>
        </p:nvSpPr>
        <p:spPr>
          <a:xfrm>
            <a:off x="380999" y="1743074"/>
            <a:ext cx="7286625" cy="4657725"/>
          </a:xfrm>
        </p:spPr>
        <p:txBody>
          <a:bodyPr>
            <a:normAutofit/>
          </a:bodyPr>
          <a:lstStyle/>
          <a:p>
            <a:pPr marL="365760" indent="-256032">
              <a:spcBef>
                <a:spcPct val="0"/>
              </a:spcBef>
              <a:spcAft>
                <a:spcPts val="600"/>
              </a:spcAft>
              <a:buFont typeface="Wingdings 3"/>
              <a:buChar char=""/>
              <a:defRPr/>
            </a:pPr>
            <a:r>
              <a:rPr lang="en-US" altLang="en-US" dirty="0"/>
              <a:t>Slavery remains legal in all colonies until the Revolution – after that, some northern States eliminate slavery</a:t>
            </a:r>
          </a:p>
          <a:p>
            <a:pPr marL="365760" indent="-256032">
              <a:spcBef>
                <a:spcPct val="0"/>
              </a:spcBef>
              <a:spcAft>
                <a:spcPts val="600"/>
              </a:spcAft>
              <a:buFont typeface="Wingdings 3"/>
              <a:buChar char=""/>
              <a:defRPr/>
            </a:pPr>
            <a:r>
              <a:rPr lang="en-US" altLang="en-US" dirty="0"/>
              <a:t>US Constitution limits the power of Federal government to interfere with slavery or slave trade</a:t>
            </a:r>
          </a:p>
          <a:p>
            <a:pPr marL="365760" indent="-256032">
              <a:spcBef>
                <a:spcPct val="0"/>
              </a:spcBef>
              <a:spcAft>
                <a:spcPts val="600"/>
              </a:spcAft>
              <a:buFont typeface="Wingdings 3"/>
              <a:buChar char=""/>
              <a:defRPr/>
            </a:pPr>
            <a:r>
              <a:rPr lang="en-US" altLang="en-US" dirty="0"/>
              <a:t>1808: slave trade (</a:t>
            </a:r>
            <a:r>
              <a:rPr lang="en-US" altLang="en-US" i="1" dirty="0"/>
              <a:t>not </a:t>
            </a:r>
            <a:r>
              <a:rPr lang="en-US" altLang="en-US" dirty="0"/>
              <a:t>slavery) prohibited in the USA</a:t>
            </a:r>
          </a:p>
          <a:p>
            <a:pPr marL="365760" indent="-256032">
              <a:spcBef>
                <a:spcPct val="0"/>
              </a:spcBef>
              <a:spcAft>
                <a:spcPts val="600"/>
              </a:spcAft>
              <a:buFont typeface="Wingdings 3"/>
              <a:buChar char=""/>
              <a:defRPr/>
            </a:pPr>
            <a:r>
              <a:rPr lang="en-US" altLang="en-US" dirty="0"/>
              <a:t>First half of the 19</a:t>
            </a:r>
            <a:r>
              <a:rPr lang="en-US" altLang="en-US" baseline="30000" dirty="0"/>
              <a:t>th</a:t>
            </a:r>
            <a:r>
              <a:rPr lang="en-US" altLang="en-US" dirty="0"/>
              <a:t> century: rise of the abolitionist movement (</a:t>
            </a:r>
            <a:r>
              <a:rPr lang="en-US" altLang="en-US" b="1" dirty="0">
                <a:solidFill>
                  <a:schemeClr val="accent6">
                    <a:lumMod val="60000"/>
                    <a:lumOff val="40000"/>
                  </a:schemeClr>
                </a:solidFill>
              </a:rPr>
              <a:t>William Lloyd Garrison, Frederick Douglass, Harriet Tubman</a:t>
            </a:r>
            <a:r>
              <a:rPr lang="en-US" altLang="en-US" dirty="0"/>
              <a:t>)</a:t>
            </a:r>
          </a:p>
          <a:p>
            <a:pPr marL="365760" indent="-256032">
              <a:spcBef>
                <a:spcPct val="0"/>
              </a:spcBef>
              <a:spcAft>
                <a:spcPts val="600"/>
              </a:spcAft>
              <a:buFont typeface="Wingdings 3"/>
              <a:buChar char=""/>
              <a:defRPr/>
            </a:pPr>
            <a:r>
              <a:rPr lang="en-US" altLang="en-US" dirty="0"/>
              <a:t>Growing tension between northern and southern States → Secession of the Confederate States → </a:t>
            </a:r>
            <a:r>
              <a:rPr lang="en-US" altLang="en-US" b="1" dirty="0">
                <a:solidFill>
                  <a:schemeClr val="accent6">
                    <a:lumMod val="60000"/>
                    <a:lumOff val="40000"/>
                  </a:schemeClr>
                </a:solidFill>
              </a:rPr>
              <a:t>Civil War </a:t>
            </a:r>
            <a:r>
              <a:rPr lang="en-US" altLang="en-US" dirty="0"/>
              <a:t>(1861-65)</a:t>
            </a:r>
          </a:p>
          <a:p>
            <a:pPr marL="365760" indent="-256032">
              <a:spcBef>
                <a:spcPct val="0"/>
              </a:spcBef>
              <a:spcAft>
                <a:spcPts val="600"/>
              </a:spcAft>
              <a:buFont typeface="Wingdings 3"/>
              <a:buChar char=""/>
              <a:defRPr/>
            </a:pPr>
            <a:r>
              <a:rPr lang="en-US" altLang="en-US" dirty="0"/>
              <a:t>1863: </a:t>
            </a:r>
            <a:r>
              <a:rPr lang="en-US" altLang="en-US" b="1" dirty="0">
                <a:solidFill>
                  <a:schemeClr val="accent6">
                    <a:lumMod val="60000"/>
                    <a:lumOff val="40000"/>
                  </a:schemeClr>
                </a:solidFill>
              </a:rPr>
              <a:t>Emancipation Proclamation</a:t>
            </a:r>
          </a:p>
          <a:p>
            <a:pPr marL="365760" indent="-256032">
              <a:spcBef>
                <a:spcPct val="0"/>
              </a:spcBef>
              <a:spcAft>
                <a:spcPts val="600"/>
              </a:spcAft>
              <a:buFont typeface="Wingdings 3"/>
              <a:buChar char=""/>
              <a:defRPr/>
            </a:pPr>
            <a:r>
              <a:rPr lang="en-US" altLang="en-US" dirty="0"/>
              <a:t>1865: total </a:t>
            </a:r>
            <a:r>
              <a:rPr lang="en-US" altLang="en-US" b="1" dirty="0">
                <a:solidFill>
                  <a:schemeClr val="accent6">
                    <a:lumMod val="60000"/>
                    <a:lumOff val="40000"/>
                  </a:schemeClr>
                </a:solidFill>
              </a:rPr>
              <a:t>abolition of slavery</a:t>
            </a:r>
          </a:p>
        </p:txBody>
      </p:sp>
      <p:sp>
        <p:nvSpPr>
          <p:cNvPr id="25603" name="Rectangle 4">
            <a:extLst>
              <a:ext uri="{FF2B5EF4-FFF2-40B4-BE49-F238E27FC236}">
                <a16:creationId xmlns:a16="http://schemas.microsoft.com/office/drawing/2014/main" id="{55F0C277-0848-F905-2A0D-A9A46C37A462}"/>
              </a:ext>
            </a:extLst>
          </p:cNvPr>
          <p:cNvSpPr>
            <a:spLocks noGrp="1" noChangeArrowheads="1"/>
          </p:cNvSpPr>
          <p:nvPr>
            <p:ph type="title"/>
          </p:nvPr>
        </p:nvSpPr>
        <p:spPr>
          <a:xfrm>
            <a:off x="552450" y="457200"/>
            <a:ext cx="9334500" cy="838199"/>
          </a:xfrm>
        </p:spPr>
        <p:txBody>
          <a:bodyPr>
            <a:normAutofit fontScale="90000"/>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ABOLITIONISM AND EMANCIPATION</a:t>
            </a:r>
            <a:endParaRPr lang="en-US" altLang="en-US" dirty="0"/>
          </a:p>
        </p:txBody>
      </p:sp>
      <p:pic>
        <p:nvPicPr>
          <p:cNvPr id="15364" name="Picture 5" descr="Slave">
            <a:extLst>
              <a:ext uri="{FF2B5EF4-FFF2-40B4-BE49-F238E27FC236}">
                <a16:creationId xmlns:a16="http://schemas.microsoft.com/office/drawing/2014/main" id="{088C70D0-E2E8-DFFC-17BC-AFE3BF81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1" y="1743074"/>
            <a:ext cx="2816225" cy="4494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a:extLst>
              <a:ext uri="{FF2B5EF4-FFF2-40B4-BE49-F238E27FC236}">
                <a16:creationId xmlns:a16="http://schemas.microsoft.com/office/drawing/2014/main" id="{A1B43CCB-9120-2DFB-9DB0-DEF5327970A0}"/>
              </a:ext>
            </a:extLst>
          </p:cNvPr>
          <p:cNvSpPr txBox="1">
            <a:spLocks noChangeArrowheads="1"/>
          </p:cNvSpPr>
          <p:nvPr/>
        </p:nvSpPr>
        <p:spPr bwMode="auto">
          <a:xfrm>
            <a:off x="142874" y="1259443"/>
            <a:ext cx="10429875" cy="5293757"/>
          </a:xfrm>
          <a:prstGeom prst="rect">
            <a:avLst/>
          </a:prstGeom>
          <a:noFill/>
          <a:ln>
            <a:noFill/>
          </a:ln>
          <a:effectLst/>
        </p:spPr>
        <p:txBody>
          <a:bodyPr wrap="square">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Reconstruction</a:t>
            </a:r>
            <a:r>
              <a:rPr lang="en-US" sz="2400" dirty="0">
                <a:latin typeface="Yu Gothic" panose="020B0400000000000000" pitchFamily="34" charset="-128"/>
                <a:ea typeface="Yu Gothic" panose="020B0400000000000000" pitchFamily="34" charset="-128"/>
              </a:rPr>
              <a:t>: attempt to integrate freed African American in US society → contradictory policies:</a:t>
            </a:r>
            <a:endParaRPr lang="en-US" sz="2100" dirty="0">
              <a:latin typeface="Yu Gothic" panose="020B0400000000000000" pitchFamily="34" charset="-128"/>
              <a:ea typeface="Yu Gothic" panose="020B0400000000000000" pitchFamily="34" charset="-128"/>
            </a:endParaRP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substitution of the slavery system with a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legal system based on equality</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maintaining racial hierarchies through specific laws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Black codes</a:t>
            </a:r>
            <a:r>
              <a:rPr lang="en-US" sz="2000" dirty="0">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“Equal” Segregation </a:t>
            </a:r>
            <a:r>
              <a:rPr lang="en-US" sz="2000" dirty="0">
                <a:latin typeface="Yu Gothic" panose="020B0400000000000000" pitchFamily="34" charset="-128"/>
                <a:ea typeface="Yu Gothic" panose="020B0400000000000000" pitchFamily="34" charset="-128"/>
              </a:rPr>
              <a:t>(Plessy v. Ferguson, 1896: “separate but equal”)</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stressing the competition between lower-class whites and Blacks → myth of the Blacks stealing the whites’ jobs and turning down whites’ “generosity” (the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white men’s burden</a:t>
            </a:r>
            <a:r>
              <a:rPr lang="en-US" sz="2000" b="1" dirty="0">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scientific racism</a:t>
            </a:r>
            <a:r>
              <a:rPr lang="en-US" sz="2000" dirty="0">
                <a:latin typeface="Yu Gothic" panose="020B0400000000000000" pitchFamily="34" charset="-128"/>
                <a:ea typeface="Yu Gothic" panose="020B0400000000000000" pitchFamily="34" charset="-128"/>
              </a:rPr>
              <a:t>: “naturally inferior” races (not only Blacks, but also non-WASP immigrants) must be kept in the lower rungs of the social ladder, and must not “contaminate” pure white blood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eugenics</a:t>
            </a:r>
            <a:r>
              <a:rPr lang="en-US" sz="2000" dirty="0">
                <a:latin typeface="Yu Gothic" panose="020B0400000000000000" pitchFamily="34" charset="-128"/>
                <a:ea typeface="Yu Gothic" panose="020B0400000000000000" pitchFamily="34" charset="-128"/>
              </a:rPr>
              <a:t>)</a:t>
            </a:r>
            <a:r>
              <a:rPr lang="en-US" sz="2000" dirty="0">
                <a:solidFill>
                  <a:schemeClr val="accent5">
                    <a:lumMod val="50000"/>
                  </a:schemeClr>
                </a:solidFill>
                <a:latin typeface="Yu Gothic" panose="020B0400000000000000" pitchFamily="34" charset="-128"/>
                <a:ea typeface="Yu Gothic" panose="020B0400000000000000" pitchFamily="34" charset="-128"/>
              </a:rPr>
              <a:t> </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assimilation</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into mainstream society (myth of the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melting pot</a:t>
            </a:r>
            <a:r>
              <a:rPr lang="en-US" sz="2000" dirty="0">
                <a:solidFill>
                  <a:schemeClr val="accent5">
                    <a:lumMod val="50000"/>
                  </a:schemeClr>
                </a:solidFill>
                <a:latin typeface="Yu Gothic" panose="020B0400000000000000" pitchFamily="34" charset="-128"/>
                <a:ea typeface="Yu Gothic" panose="020B0400000000000000" pitchFamily="34" charset="-128"/>
              </a:rPr>
              <a:t>)</a:t>
            </a:r>
          </a:p>
          <a:p>
            <a:pPr lvl="1" eaLnBrk="1" hangingPunct="1">
              <a:spcBef>
                <a:spcPct val="50000"/>
              </a:spcBef>
              <a:buFontTx/>
              <a:buChar char="•"/>
              <a:defRPr/>
            </a:pPr>
            <a:r>
              <a:rPr lang="en-US" sz="2000" dirty="0">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pluralism</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and</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multiculturalism</a:t>
            </a:r>
            <a:r>
              <a:rPr lang="en-US" sz="2000" dirty="0">
                <a:solidFill>
                  <a:schemeClr val="accent5">
                    <a:lumMod val="50000"/>
                  </a:schemeClr>
                </a:solidFill>
                <a:latin typeface="Yu Gothic" panose="020B0400000000000000" pitchFamily="34" charset="-128"/>
                <a:ea typeface="Yu Gothic" panose="020B0400000000000000" pitchFamily="34" charset="-128"/>
              </a:rPr>
              <a:t> </a:t>
            </a:r>
            <a:r>
              <a:rPr lang="en-US" sz="2000" dirty="0">
                <a:latin typeface="Yu Gothic" panose="020B0400000000000000" pitchFamily="34" charset="-128"/>
                <a:ea typeface="Yu Gothic" panose="020B0400000000000000" pitchFamily="34" charset="-128"/>
              </a:rPr>
              <a:t>(myth of the American </a:t>
            </a:r>
            <a:r>
              <a:rPr lang="en-US" sz="2000" b="1" dirty="0">
                <a:solidFill>
                  <a:schemeClr val="accent6">
                    <a:lumMod val="60000"/>
                    <a:lumOff val="40000"/>
                  </a:schemeClr>
                </a:solidFill>
                <a:latin typeface="Yu Gothic" panose="020B0400000000000000" pitchFamily="34" charset="-128"/>
                <a:ea typeface="Yu Gothic" panose="020B0400000000000000" pitchFamily="34" charset="-128"/>
              </a:rPr>
              <a:t>salad bowl/patchwork</a:t>
            </a:r>
            <a:r>
              <a:rPr lang="en-US" sz="2000" dirty="0">
                <a:latin typeface="Yu Gothic" panose="020B0400000000000000" pitchFamily="34" charset="-128"/>
                <a:ea typeface="Yu Gothic" panose="020B0400000000000000" pitchFamily="34" charset="-128"/>
              </a:rPr>
              <a:t>)</a:t>
            </a:r>
          </a:p>
        </p:txBody>
      </p:sp>
      <p:sp>
        <p:nvSpPr>
          <p:cNvPr id="5" name="Titolo 4">
            <a:extLst>
              <a:ext uri="{FF2B5EF4-FFF2-40B4-BE49-F238E27FC236}">
                <a16:creationId xmlns:a16="http://schemas.microsoft.com/office/drawing/2014/main" id="{E10D24E0-F6F9-343F-C2E0-A5CB726D2D43}"/>
              </a:ext>
            </a:extLst>
          </p:cNvPr>
          <p:cNvSpPr>
            <a:spLocks noGrp="1"/>
          </p:cNvSpPr>
          <p:nvPr>
            <p:ph type="title"/>
          </p:nvPr>
        </p:nvSpPr>
        <p:spPr>
          <a:xfrm>
            <a:off x="695325" y="304800"/>
            <a:ext cx="8724900" cy="866775"/>
          </a:xfrm>
        </p:spPr>
        <p:txBody>
          <a:bodyPr>
            <a:normAutofit fontScale="90000"/>
          </a:bodyPr>
          <a:lstStyle/>
          <a:p>
            <a:pPr>
              <a:defRPr/>
            </a:pPr>
            <a:r>
              <a:rPr kumimoji="0" lang="it-IT" sz="5300" b="1" i="0" u="none" strike="noStrike" kern="1200" cap="none" spc="0" normalizeH="0" baseline="0" noProof="0" dirty="0">
                <a:ln>
                  <a:noFill/>
                </a:ln>
                <a:solidFill>
                  <a:srgbClr val="00B0F0"/>
                </a:solidFill>
                <a:effectLst/>
                <a:uLnTx/>
                <a:uFillTx/>
                <a:latin typeface="Century Gothic" panose="020B0502020202020204"/>
                <a:ea typeface="+mj-ea"/>
                <a:cs typeface="+mj-cs"/>
              </a:rPr>
              <a:t>AFTER THE CIVIL WAR</a:t>
            </a:r>
            <a:br>
              <a:rPr lang="en-US" altLang="en-US" sz="2800" dirty="0">
                <a:solidFill>
                  <a:schemeClr val="tx1">
                    <a:lumMod val="65000"/>
                    <a:lumOff val="35000"/>
                  </a:schemeClr>
                </a:solidFill>
                <a:effectLst>
                  <a:outerShdw blurRad="38100" dist="38100" dir="2700000" algn="tl">
                    <a:srgbClr val="000000">
                      <a:alpha val="43137"/>
                    </a:srgbClr>
                  </a:outerShdw>
                </a:effectLst>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a:extLst>
              <a:ext uri="{FF2B5EF4-FFF2-40B4-BE49-F238E27FC236}">
                <a16:creationId xmlns:a16="http://schemas.microsoft.com/office/drawing/2014/main" id="{D9F2E978-92C6-DDCE-5D33-0AAF17A257D2}"/>
              </a:ext>
            </a:extLst>
          </p:cNvPr>
          <p:cNvSpPr>
            <a:spLocks noGrp="1" noChangeArrowheads="1"/>
          </p:cNvSpPr>
          <p:nvPr>
            <p:ph type="title"/>
          </p:nvPr>
        </p:nvSpPr>
        <p:spPr>
          <a:xfrm>
            <a:off x="295275" y="152400"/>
            <a:ext cx="7210425" cy="838200"/>
          </a:xfrm>
        </p:spPr>
        <p:txBody>
          <a:bodyPr/>
          <a:lstStyle/>
          <a:p>
            <a:pPr>
              <a:defRPr/>
            </a:pPr>
            <a:r>
              <a:rPr kumimoji="0" lang="it-IT" sz="4000" b="1" i="0" u="none" strike="noStrike" kern="1200" cap="none" spc="0" normalizeH="0" baseline="0" noProof="0" dirty="0">
                <a:ln>
                  <a:noFill/>
                </a:ln>
                <a:solidFill>
                  <a:srgbClr val="00B0F0"/>
                </a:solidFill>
                <a:effectLst/>
                <a:uLnTx/>
                <a:uFillTx/>
                <a:latin typeface="Century Gothic" panose="020B0502020202020204"/>
                <a:ea typeface="+mj-ea"/>
                <a:cs typeface="+mj-cs"/>
              </a:rPr>
              <a:t>THE WHITE MAN’S BURDEN</a:t>
            </a:r>
            <a:endParaRPr lang="en-US" altLang="en-US" sz="3400" dirty="0"/>
          </a:p>
        </p:txBody>
      </p:sp>
      <p:sp>
        <p:nvSpPr>
          <p:cNvPr id="17411" name="Text Box 6">
            <a:extLst>
              <a:ext uri="{FF2B5EF4-FFF2-40B4-BE49-F238E27FC236}">
                <a16:creationId xmlns:a16="http://schemas.microsoft.com/office/drawing/2014/main" id="{FD9DB6CF-43D8-4C72-4FEA-34DABFD94FE5}"/>
              </a:ext>
            </a:extLst>
          </p:cNvPr>
          <p:cNvSpPr txBox="1">
            <a:spLocks noChangeArrowheads="1"/>
          </p:cNvSpPr>
          <p:nvPr/>
        </p:nvSpPr>
        <p:spPr bwMode="auto">
          <a:xfrm>
            <a:off x="295275" y="1304926"/>
            <a:ext cx="6238875"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1600" dirty="0">
                <a:latin typeface="Yu Gothic" panose="020B0400000000000000" pitchFamily="34" charset="-128"/>
                <a:ea typeface="Yu Gothic" panose="020B0400000000000000" pitchFamily="34" charset="-128"/>
              </a:rPr>
              <a:t>Take up the White Man’s burden – </a:t>
            </a:r>
          </a:p>
          <a:p>
            <a:pPr lvl="1" eaLnBrk="1" hangingPunct="1"/>
            <a:r>
              <a:rPr lang="en-US" altLang="en-US" sz="1600" dirty="0">
                <a:latin typeface="Yu Gothic" panose="020B0400000000000000" pitchFamily="34" charset="-128"/>
                <a:ea typeface="Yu Gothic" panose="020B0400000000000000" pitchFamily="34" charset="-128"/>
              </a:rPr>
              <a:t>Send forth the best ye breed –</a:t>
            </a:r>
          </a:p>
          <a:p>
            <a:pPr lvl="1" eaLnBrk="1" hangingPunct="1"/>
            <a:r>
              <a:rPr lang="en-US" altLang="en-US" sz="1600" dirty="0">
                <a:latin typeface="Yu Gothic" panose="020B0400000000000000" pitchFamily="34" charset="-128"/>
                <a:ea typeface="Yu Gothic" panose="020B0400000000000000" pitchFamily="34" charset="-128"/>
              </a:rPr>
              <a:t>Go, bind your sons to exile </a:t>
            </a:r>
          </a:p>
          <a:p>
            <a:pPr lvl="1" eaLnBrk="1" hangingPunct="1"/>
            <a:r>
              <a:rPr lang="en-US" altLang="en-US" sz="1600" dirty="0">
                <a:latin typeface="Yu Gothic" panose="020B0400000000000000" pitchFamily="34" charset="-128"/>
                <a:ea typeface="Yu Gothic" panose="020B0400000000000000" pitchFamily="34" charset="-128"/>
              </a:rPr>
              <a:t>To serve your </a:t>
            </a:r>
            <a:r>
              <a:rPr lang="en-US" altLang="en-US" sz="1600" dirty="0" err="1">
                <a:latin typeface="Yu Gothic" panose="020B0400000000000000" pitchFamily="34" charset="-128"/>
                <a:ea typeface="Yu Gothic" panose="020B0400000000000000" pitchFamily="34" charset="-128"/>
              </a:rPr>
              <a:t>captives‘’need</a:t>
            </a:r>
            <a:r>
              <a:rPr lang="en-US" altLang="en-US" sz="1600" dirty="0">
                <a:latin typeface="Yu Gothic" panose="020B0400000000000000" pitchFamily="34" charset="-128"/>
                <a:ea typeface="Yu Gothic" panose="020B0400000000000000" pitchFamily="34" charset="-128"/>
              </a:rPr>
              <a:t>;</a:t>
            </a:r>
          </a:p>
          <a:p>
            <a:pPr lvl="1" eaLnBrk="1" hangingPunct="1"/>
            <a:r>
              <a:rPr lang="en-US" altLang="en-US" sz="1600" dirty="0">
                <a:latin typeface="Yu Gothic" panose="020B0400000000000000" pitchFamily="34" charset="-128"/>
                <a:ea typeface="Yu Gothic" panose="020B0400000000000000" pitchFamily="34" charset="-128"/>
              </a:rPr>
              <a:t>To wait, in heavy harness, </a:t>
            </a:r>
          </a:p>
          <a:p>
            <a:pPr lvl="1" eaLnBrk="1" hangingPunct="1"/>
            <a:r>
              <a:rPr lang="en-US" altLang="en-US" sz="1600" dirty="0">
                <a:latin typeface="Yu Gothic" panose="020B0400000000000000" pitchFamily="34" charset="-128"/>
                <a:ea typeface="Yu Gothic" panose="020B0400000000000000" pitchFamily="34" charset="-128"/>
              </a:rPr>
              <a:t>On fluttered folk and wild –</a:t>
            </a:r>
          </a:p>
          <a:p>
            <a:pPr lvl="1" eaLnBrk="1" hangingPunct="1"/>
            <a:r>
              <a:rPr lang="en-US" altLang="en-US" sz="1600" dirty="0">
                <a:latin typeface="Yu Gothic" panose="020B0400000000000000" pitchFamily="34" charset="-128"/>
                <a:ea typeface="Yu Gothic" panose="020B0400000000000000" pitchFamily="34" charset="-128"/>
              </a:rPr>
              <a:t>Your new-caught sullen peoples,</a:t>
            </a:r>
          </a:p>
          <a:p>
            <a:pPr lvl="1" eaLnBrk="1" hangingPunct="1"/>
            <a:r>
              <a:rPr lang="en-US" altLang="en-US" sz="1600" dirty="0">
                <a:latin typeface="Yu Gothic" panose="020B0400000000000000" pitchFamily="34" charset="-128"/>
                <a:ea typeface="Yu Gothic" panose="020B0400000000000000" pitchFamily="34" charset="-128"/>
              </a:rPr>
              <a:t>Half devil and half child.</a:t>
            </a:r>
          </a:p>
          <a:p>
            <a:pPr lvl="1" eaLnBrk="1" hangingPunct="1"/>
            <a:r>
              <a:rPr lang="en-US" altLang="en-US" sz="1600" dirty="0">
                <a:latin typeface="Yu Gothic" panose="020B0400000000000000" pitchFamily="34" charset="-128"/>
                <a:ea typeface="Yu Gothic" panose="020B0400000000000000" pitchFamily="34" charset="-128"/>
              </a:rPr>
              <a:t>		</a:t>
            </a:r>
          </a:p>
          <a:p>
            <a:pPr lvl="1" eaLnBrk="1" hangingPunct="1"/>
            <a:r>
              <a:rPr lang="en-US" altLang="en-US" sz="1600" dirty="0">
                <a:latin typeface="Yu Gothic" panose="020B0400000000000000" pitchFamily="34" charset="-128"/>
                <a:ea typeface="Yu Gothic" panose="020B0400000000000000" pitchFamily="34" charset="-128"/>
              </a:rPr>
              <a:t>[…]</a:t>
            </a:r>
          </a:p>
          <a:p>
            <a:pPr lvl="1" eaLnBrk="1" hangingPunct="1"/>
            <a:endParaRPr lang="en-US" altLang="en-US" sz="1600" dirty="0">
              <a:latin typeface="Yu Gothic" panose="020B0400000000000000" pitchFamily="34" charset="-128"/>
              <a:ea typeface="Yu Gothic" panose="020B0400000000000000" pitchFamily="34" charset="-128"/>
            </a:endParaRPr>
          </a:p>
          <a:p>
            <a:pPr lvl="1" eaLnBrk="1" hangingPunct="1"/>
            <a:r>
              <a:rPr lang="en-US" altLang="en-US" sz="1600" dirty="0">
                <a:latin typeface="Yu Gothic" panose="020B0400000000000000" pitchFamily="34" charset="-128"/>
                <a:ea typeface="Yu Gothic" panose="020B0400000000000000" pitchFamily="34" charset="-128"/>
              </a:rPr>
              <a:t>Take up the White Man’s burden –</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The savage wars of peace – </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Fill full the mouth of Famine</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And bid the sickness cease;</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And when your goal is nearest</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The end for others sought,</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Watch sloth and heathen Folly</a:t>
            </a:r>
            <a:br>
              <a:rPr lang="en-US" altLang="en-US" sz="1600" dirty="0">
                <a:latin typeface="Yu Gothic" panose="020B0400000000000000" pitchFamily="34" charset="-128"/>
                <a:ea typeface="Yu Gothic" panose="020B0400000000000000" pitchFamily="34" charset="-128"/>
              </a:rPr>
            </a:br>
            <a:r>
              <a:rPr lang="en-US" altLang="en-US" sz="1600" dirty="0">
                <a:latin typeface="Yu Gothic" panose="020B0400000000000000" pitchFamily="34" charset="-128"/>
                <a:ea typeface="Yu Gothic" panose="020B0400000000000000" pitchFamily="34" charset="-128"/>
              </a:rPr>
              <a:t>Bring all your hopes to nought. </a:t>
            </a:r>
          </a:p>
          <a:p>
            <a:pPr lvl="1" eaLnBrk="1" hangingPunct="1"/>
            <a:endParaRPr lang="en-US" altLang="en-US" sz="1600" dirty="0">
              <a:latin typeface="Yu Gothic" panose="020B0400000000000000" pitchFamily="34" charset="-128"/>
              <a:ea typeface="Yu Gothic" panose="020B0400000000000000" pitchFamily="34" charset="-128"/>
            </a:endParaRPr>
          </a:p>
          <a:p>
            <a:pPr lvl="1" eaLnBrk="1" hangingPunct="1"/>
            <a:r>
              <a:rPr lang="en-US" altLang="en-US" sz="1600" dirty="0">
                <a:latin typeface="Yu Gothic" panose="020B0400000000000000" pitchFamily="34" charset="-128"/>
                <a:ea typeface="Yu Gothic" panose="020B0400000000000000" pitchFamily="34" charset="-128"/>
              </a:rPr>
              <a:t>(Rudyard Kipling, 1899</a:t>
            </a:r>
            <a:r>
              <a:rPr lang="en-US" altLang="en-US" dirty="0">
                <a:latin typeface="Yu Gothic" panose="020B0400000000000000" pitchFamily="34" charset="-128"/>
                <a:ea typeface="Yu Gothic" panose="020B0400000000000000" pitchFamily="34" charset="-128"/>
              </a:rPr>
              <a:t>)</a:t>
            </a:r>
          </a:p>
        </p:txBody>
      </p:sp>
      <p:pic>
        <p:nvPicPr>
          <p:cNvPr id="17412" name="Picture 6">
            <a:extLst>
              <a:ext uri="{FF2B5EF4-FFF2-40B4-BE49-F238E27FC236}">
                <a16:creationId xmlns:a16="http://schemas.microsoft.com/office/drawing/2014/main" id="{2B7EFB93-D03B-5659-7C9F-234E21317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018" y="3429000"/>
            <a:ext cx="455136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Users\Utente\Downloads\index.jpg">
            <a:extLst>
              <a:ext uri="{FF2B5EF4-FFF2-40B4-BE49-F238E27FC236}">
                <a16:creationId xmlns:a16="http://schemas.microsoft.com/office/drawing/2014/main" id="{DA8D0A66-8C89-B0F5-449F-046428A53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012" y="571500"/>
            <a:ext cx="214312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5DDBB15-D57E-A91A-5C82-C2A99C23CAD9}"/>
              </a:ext>
            </a:extLst>
          </p:cNvPr>
          <p:cNvSpPr>
            <a:spLocks noGrp="1" noChangeArrowheads="1"/>
          </p:cNvSpPr>
          <p:nvPr>
            <p:ph type="title"/>
          </p:nvPr>
        </p:nvSpPr>
        <p:spPr>
          <a:xfrm>
            <a:off x="304800" y="323850"/>
            <a:ext cx="9982200" cy="1047750"/>
          </a:xfrm>
        </p:spPr>
        <p:txBody>
          <a:bodyPr/>
          <a:lstStyle/>
          <a:p>
            <a:pPr>
              <a:defRPr/>
            </a:pPr>
            <a:r>
              <a:rPr kumimoji="0" lang="it-IT" sz="4000" b="1" i="0" u="none" strike="noStrike" kern="1200" cap="none" spc="0" normalizeH="0" baseline="0" noProof="0" dirty="0">
                <a:ln>
                  <a:noFill/>
                </a:ln>
                <a:solidFill>
                  <a:srgbClr val="00B0F0"/>
                </a:solidFill>
                <a:effectLst/>
                <a:uLnTx/>
                <a:uFillTx/>
                <a:latin typeface="Century Gothic" panose="020B0502020202020204"/>
                <a:ea typeface="+mj-ea"/>
                <a:cs typeface="+mj-cs"/>
              </a:rPr>
              <a:t>RACE, ETHNICITY, AND IMPERIALISM</a:t>
            </a:r>
            <a:endParaRPr lang="en-US" altLang="en-US" sz="4000" dirty="0"/>
          </a:p>
        </p:txBody>
      </p:sp>
      <p:sp>
        <p:nvSpPr>
          <p:cNvPr id="18435" name="Rectangle 4">
            <a:extLst>
              <a:ext uri="{FF2B5EF4-FFF2-40B4-BE49-F238E27FC236}">
                <a16:creationId xmlns:a16="http://schemas.microsoft.com/office/drawing/2014/main" id="{02611AB3-50B3-98D5-4E00-742D515EFD4D}"/>
              </a:ext>
            </a:extLst>
          </p:cNvPr>
          <p:cNvSpPr>
            <a:spLocks noChangeArrowheads="1"/>
          </p:cNvSpPr>
          <p:nvPr/>
        </p:nvSpPr>
        <p:spPr bwMode="auto">
          <a:xfrm>
            <a:off x="647699" y="1596261"/>
            <a:ext cx="90392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Race and ethnicity are also central to the rise of US imperialism, starting from the 1845-48 war against Mexico, ideologically justified by the doctrine of  </a:t>
            </a:r>
            <a:r>
              <a:rPr lang="it-IT" altLang="it-IT" b="1" dirty="0" err="1">
                <a:solidFill>
                  <a:schemeClr val="tx1">
                    <a:lumMod val="65000"/>
                  </a:schemeClr>
                </a:solidFill>
              </a:rPr>
              <a:t>Manifest</a:t>
            </a:r>
            <a:r>
              <a:rPr lang="it-IT" altLang="it-IT" b="1" dirty="0">
                <a:solidFill>
                  <a:schemeClr val="tx1">
                    <a:lumMod val="65000"/>
                  </a:schemeClr>
                </a:solidFill>
              </a:rPr>
              <a:t> </a:t>
            </a:r>
            <a:r>
              <a:rPr lang="it-IT" altLang="it-IT" b="1" dirty="0" err="1">
                <a:solidFill>
                  <a:schemeClr val="tx1">
                    <a:lumMod val="65000"/>
                  </a:schemeClr>
                </a:solidFill>
              </a:rPr>
              <a:t>Destiny</a:t>
            </a:r>
            <a:r>
              <a:rPr lang="it-IT" altLang="it-IT" b="1" dirty="0">
                <a:solidFill>
                  <a:schemeClr val="tx1">
                    <a:lumMod val="65000"/>
                  </a:schemeClr>
                </a:solidFill>
              </a:rPr>
              <a:t> </a:t>
            </a:r>
            <a:r>
              <a:rPr lang="it-IT" altLang="it-IT" dirty="0"/>
              <a:t>(</a:t>
            </a:r>
            <a:r>
              <a:rPr lang="it-IT" altLang="it-IT" dirty="0" err="1"/>
              <a:t>expression</a:t>
            </a:r>
            <a:r>
              <a:rPr lang="it-IT" altLang="it-IT" dirty="0"/>
              <a:t> </a:t>
            </a:r>
            <a:r>
              <a:rPr lang="it-IT" altLang="it-IT" dirty="0" err="1"/>
              <a:t>coined</a:t>
            </a:r>
            <a:r>
              <a:rPr lang="it-IT" altLang="it-IT" dirty="0"/>
              <a:t> in 1845 by </a:t>
            </a:r>
            <a:r>
              <a:rPr lang="it-IT" altLang="it-IT" b="1" dirty="0">
                <a:solidFill>
                  <a:schemeClr val="tx1">
                    <a:lumMod val="65000"/>
                  </a:schemeClr>
                </a:solidFill>
              </a:rPr>
              <a:t>John L. </a:t>
            </a:r>
            <a:r>
              <a:rPr lang="it-IT" altLang="it-IT" b="1" dirty="0" err="1">
                <a:solidFill>
                  <a:schemeClr val="tx1">
                    <a:lumMod val="65000"/>
                  </a:schemeClr>
                </a:solidFill>
              </a:rPr>
              <a:t>O’Sullivan</a:t>
            </a:r>
            <a:r>
              <a:rPr lang="it-IT" altLang="it-IT" b="1" dirty="0">
                <a:solidFill>
                  <a:schemeClr val="tx1">
                    <a:lumMod val="65000"/>
                  </a:schemeClr>
                </a:solidFill>
              </a:rPr>
              <a:t> </a:t>
            </a:r>
            <a:r>
              <a:rPr lang="it-IT" altLang="it-IT" dirty="0"/>
              <a:t>in the </a:t>
            </a:r>
            <a:r>
              <a:rPr lang="it-IT" altLang="it-IT" dirty="0" err="1"/>
              <a:t>essay</a:t>
            </a:r>
            <a:r>
              <a:rPr lang="it-IT" altLang="it-IT" dirty="0"/>
              <a:t> </a:t>
            </a:r>
            <a:r>
              <a:rPr lang="it-IT" altLang="it-IT" b="1" dirty="0">
                <a:solidFill>
                  <a:schemeClr val="tx1">
                    <a:lumMod val="65000"/>
                  </a:schemeClr>
                </a:solidFill>
              </a:rPr>
              <a:t>“</a:t>
            </a:r>
            <a:r>
              <a:rPr lang="it-IT" altLang="it-IT" b="1" dirty="0" err="1">
                <a:solidFill>
                  <a:schemeClr val="tx1">
                    <a:lumMod val="65000"/>
                  </a:schemeClr>
                </a:solidFill>
              </a:rPr>
              <a:t>Annexation</a:t>
            </a:r>
            <a:r>
              <a:rPr lang="it-IT" altLang="it-IT" b="1" dirty="0">
                <a:solidFill>
                  <a:schemeClr val="tx1">
                    <a:lumMod val="65000"/>
                  </a:schemeClr>
                </a:solidFill>
              </a:rPr>
              <a:t>”). </a:t>
            </a:r>
            <a:r>
              <a:rPr lang="it-IT" altLang="it-IT" dirty="0"/>
              <a:t>For </a:t>
            </a:r>
            <a:r>
              <a:rPr lang="it-IT" altLang="it-IT" dirty="0" err="1"/>
              <a:t>O’Sullivan</a:t>
            </a:r>
            <a:r>
              <a:rPr lang="it-IT" altLang="it-IT" dirty="0"/>
              <a:t>, the USA  </a:t>
            </a:r>
            <a:r>
              <a:rPr lang="it-IT" altLang="it-IT" dirty="0" err="1"/>
              <a:t>has</a:t>
            </a:r>
            <a:r>
              <a:rPr lang="it-IT" altLang="it-IT" dirty="0"/>
              <a:t> the moral </a:t>
            </a:r>
            <a:r>
              <a:rPr lang="it-IT" altLang="it-IT" dirty="0" err="1"/>
              <a:t>right</a:t>
            </a:r>
            <a:r>
              <a:rPr lang="it-IT" altLang="it-IT" dirty="0"/>
              <a:t> and an </a:t>
            </a:r>
            <a:r>
              <a:rPr lang="it-IT" altLang="it-IT" dirty="0" err="1"/>
              <a:t>almost</a:t>
            </a:r>
            <a:r>
              <a:rPr lang="it-IT" altLang="it-IT" dirty="0"/>
              <a:t> divine mission to </a:t>
            </a:r>
            <a:r>
              <a:rPr lang="it-IT" altLang="it-IT" b="1" dirty="0">
                <a:solidFill>
                  <a:schemeClr val="tx1">
                    <a:lumMod val="65000"/>
                  </a:schemeClr>
                </a:solidFill>
              </a:rPr>
              <a:t>spread </a:t>
            </a:r>
            <a:r>
              <a:rPr lang="it-IT" altLang="it-IT" b="1" dirty="0" err="1">
                <a:solidFill>
                  <a:schemeClr val="tx1">
                    <a:lumMod val="65000"/>
                  </a:schemeClr>
                </a:solidFill>
              </a:rPr>
              <a:t>freedom</a:t>
            </a:r>
            <a:r>
              <a:rPr lang="it-IT" altLang="it-IT" b="1" dirty="0">
                <a:solidFill>
                  <a:schemeClr val="tx1">
                    <a:lumMod val="65000"/>
                  </a:schemeClr>
                </a:solidFill>
              </a:rPr>
              <a:t> and democracy</a:t>
            </a:r>
            <a:r>
              <a:rPr lang="it-IT" altLang="it-IT" dirty="0">
                <a:solidFill>
                  <a:srgbClr val="FF0000"/>
                </a:solidFill>
              </a:rPr>
              <a:t> </a:t>
            </a:r>
            <a:r>
              <a:rPr lang="it-IT" altLang="it-IT" dirty="0" err="1"/>
              <a:t>among</a:t>
            </a:r>
            <a:r>
              <a:rPr lang="it-IT" altLang="it-IT" dirty="0"/>
              <a:t> “</a:t>
            </a:r>
            <a:r>
              <a:rPr lang="it-IT" altLang="it-IT" dirty="0" err="1"/>
              <a:t>inferior</a:t>
            </a:r>
            <a:r>
              <a:rPr lang="it-IT" altLang="it-IT" dirty="0"/>
              <a:t>” people </a:t>
            </a:r>
            <a:r>
              <a:rPr lang="it-IT" altLang="it-IT" dirty="0" err="1"/>
              <a:t>who</a:t>
            </a:r>
            <a:r>
              <a:rPr lang="it-IT" altLang="it-IT" dirty="0"/>
              <a:t> do </a:t>
            </a:r>
            <a:r>
              <a:rPr lang="it-IT" altLang="it-IT" dirty="0" err="1"/>
              <a:t>not</a:t>
            </a:r>
            <a:r>
              <a:rPr lang="it-IT" altLang="it-IT" dirty="0"/>
              <a:t> know </a:t>
            </a:r>
            <a:r>
              <a:rPr lang="it-IT" altLang="it-IT" dirty="0" err="1"/>
              <a:t>how</a:t>
            </a:r>
            <a:r>
              <a:rPr lang="it-IT" altLang="it-IT" dirty="0"/>
              <a:t> to </a:t>
            </a:r>
            <a:r>
              <a:rPr lang="it-IT" altLang="it-IT" dirty="0" err="1"/>
              <a:t>govern</a:t>
            </a:r>
            <a:r>
              <a:rPr lang="it-IT" altLang="it-IT" dirty="0"/>
              <a:t> </a:t>
            </a:r>
            <a:r>
              <a:rPr lang="it-IT" altLang="it-IT" dirty="0" err="1"/>
              <a:t>themeselves</a:t>
            </a:r>
            <a:r>
              <a:rPr lang="it-IT" altLang="it-IT" dirty="0"/>
              <a:t>. “And </a:t>
            </a:r>
            <a:r>
              <a:rPr lang="it-IT" altLang="it-IT" dirty="0" err="1"/>
              <a:t>that</a:t>
            </a:r>
            <a:r>
              <a:rPr lang="it-IT" altLang="it-IT" dirty="0"/>
              <a:t> </a:t>
            </a:r>
            <a:r>
              <a:rPr lang="it-IT" altLang="it-IT" dirty="0" err="1"/>
              <a:t>claim</a:t>
            </a:r>
            <a:r>
              <a:rPr lang="it-IT" altLang="it-IT" dirty="0"/>
              <a:t> </a:t>
            </a:r>
            <a:r>
              <a:rPr lang="it-IT" altLang="it-IT" dirty="0" err="1"/>
              <a:t>is</a:t>
            </a:r>
            <a:r>
              <a:rPr lang="it-IT" altLang="it-IT" dirty="0"/>
              <a:t> by the </a:t>
            </a:r>
            <a:r>
              <a:rPr lang="it-IT" altLang="it-IT" dirty="0" err="1"/>
              <a:t>right</a:t>
            </a:r>
            <a:r>
              <a:rPr lang="it-IT" altLang="it-IT" dirty="0"/>
              <a:t> of </a:t>
            </a:r>
            <a:r>
              <a:rPr lang="it-IT" altLang="it-IT" dirty="0" err="1"/>
              <a:t>our</a:t>
            </a:r>
            <a:r>
              <a:rPr lang="it-IT" altLang="it-IT" dirty="0"/>
              <a:t> </a:t>
            </a:r>
            <a:r>
              <a:rPr lang="it-IT" altLang="it-IT" dirty="0" err="1"/>
              <a:t>manifest</a:t>
            </a:r>
            <a:r>
              <a:rPr lang="it-IT" altLang="it-IT" dirty="0"/>
              <a:t> </a:t>
            </a:r>
            <a:r>
              <a:rPr lang="it-IT" altLang="it-IT" dirty="0" err="1"/>
              <a:t>destiny</a:t>
            </a:r>
            <a:r>
              <a:rPr lang="it-IT" altLang="it-IT" dirty="0"/>
              <a:t> to </a:t>
            </a:r>
            <a:r>
              <a:rPr lang="it-IT" altLang="it-IT" dirty="0" err="1"/>
              <a:t>overspread</a:t>
            </a:r>
            <a:r>
              <a:rPr lang="it-IT" altLang="it-IT" dirty="0"/>
              <a:t> and to </a:t>
            </a:r>
            <a:r>
              <a:rPr lang="it-IT" altLang="it-IT" dirty="0" err="1"/>
              <a:t>possess</a:t>
            </a:r>
            <a:r>
              <a:rPr lang="it-IT" altLang="it-IT" dirty="0"/>
              <a:t> the </a:t>
            </a:r>
            <a:r>
              <a:rPr lang="it-IT" altLang="it-IT" dirty="0" err="1"/>
              <a:t>whole</a:t>
            </a:r>
            <a:r>
              <a:rPr lang="it-IT" altLang="it-IT" dirty="0"/>
              <a:t> of the </a:t>
            </a:r>
            <a:r>
              <a:rPr lang="it-IT" altLang="it-IT" dirty="0" err="1"/>
              <a:t>continent</a:t>
            </a:r>
            <a:r>
              <a:rPr lang="it-IT" altLang="it-IT" dirty="0"/>
              <a:t> </a:t>
            </a:r>
            <a:r>
              <a:rPr lang="it-IT" altLang="it-IT" dirty="0" err="1"/>
              <a:t>which</a:t>
            </a:r>
            <a:r>
              <a:rPr lang="it-IT" altLang="it-IT" dirty="0"/>
              <a:t> Providence </a:t>
            </a:r>
            <a:r>
              <a:rPr lang="it-IT" altLang="it-IT" dirty="0" err="1"/>
              <a:t>has</a:t>
            </a:r>
            <a:r>
              <a:rPr lang="it-IT" altLang="it-IT" dirty="0"/>
              <a:t> </a:t>
            </a:r>
            <a:r>
              <a:rPr lang="it-IT" altLang="it-IT" dirty="0" err="1"/>
              <a:t>given</a:t>
            </a:r>
            <a:r>
              <a:rPr lang="it-IT" altLang="it-IT" dirty="0"/>
              <a:t> </a:t>
            </a:r>
            <a:r>
              <a:rPr lang="it-IT" altLang="it-IT" dirty="0" err="1"/>
              <a:t>us</a:t>
            </a:r>
            <a:r>
              <a:rPr lang="it-IT" altLang="it-IT" dirty="0"/>
              <a:t> for the </a:t>
            </a:r>
            <a:r>
              <a:rPr lang="it-IT" altLang="it-IT" dirty="0" err="1"/>
              <a:t>development</a:t>
            </a:r>
            <a:r>
              <a:rPr lang="it-IT" altLang="it-IT" dirty="0"/>
              <a:t> of the </a:t>
            </a:r>
            <a:r>
              <a:rPr lang="it-IT" altLang="it-IT" dirty="0" err="1"/>
              <a:t>great</a:t>
            </a:r>
            <a:r>
              <a:rPr lang="it-IT" altLang="it-IT" dirty="0"/>
              <a:t> </a:t>
            </a:r>
            <a:r>
              <a:rPr lang="it-IT" altLang="it-IT" dirty="0" err="1"/>
              <a:t>experiment</a:t>
            </a:r>
            <a:r>
              <a:rPr lang="it-IT" altLang="it-IT" dirty="0"/>
              <a:t> of liberty and </a:t>
            </a:r>
            <a:r>
              <a:rPr lang="it-IT" altLang="it-IT" dirty="0" err="1"/>
              <a:t>federated</a:t>
            </a:r>
            <a:r>
              <a:rPr lang="it-IT" altLang="it-IT" dirty="0"/>
              <a:t> self-government </a:t>
            </a:r>
            <a:r>
              <a:rPr lang="it-IT" altLang="it-IT" dirty="0" err="1"/>
              <a:t>entrusted</a:t>
            </a:r>
            <a:r>
              <a:rPr lang="it-IT" altLang="it-IT" dirty="0"/>
              <a:t> to </a:t>
            </a:r>
            <a:r>
              <a:rPr lang="it-IT" altLang="it-IT" dirty="0" err="1"/>
              <a:t>us</a:t>
            </a:r>
            <a:r>
              <a:rPr lang="it-IT" altLang="it-IT" dirty="0"/>
              <a:t>.” The </a:t>
            </a:r>
            <a:r>
              <a:rPr lang="it-IT" altLang="it-IT" dirty="0" err="1"/>
              <a:t>Treaty</a:t>
            </a:r>
            <a:r>
              <a:rPr lang="it-IT" altLang="it-IT" dirty="0"/>
              <a:t> of </a:t>
            </a:r>
            <a:r>
              <a:rPr lang="it-IT" altLang="it-IT" b="1" dirty="0">
                <a:solidFill>
                  <a:schemeClr val="tx1">
                    <a:lumMod val="65000"/>
                  </a:schemeClr>
                </a:solidFill>
              </a:rPr>
              <a:t>Guadalupe Hidalgo </a:t>
            </a:r>
            <a:r>
              <a:rPr lang="it-IT" altLang="it-IT" dirty="0"/>
              <a:t>(1848) </a:t>
            </a:r>
            <a:r>
              <a:rPr lang="it-IT" altLang="it-IT" dirty="0" err="1"/>
              <a:t>gives</a:t>
            </a:r>
            <a:r>
              <a:rPr lang="it-IT" altLang="it-IT" dirty="0"/>
              <a:t> to the USA </a:t>
            </a:r>
            <a:r>
              <a:rPr lang="it-IT" altLang="it-IT" dirty="0" err="1"/>
              <a:t>vast</a:t>
            </a:r>
            <a:r>
              <a:rPr lang="it-IT" altLang="it-IT" dirty="0"/>
              <a:t> parts of Mexico (one </a:t>
            </a:r>
            <a:r>
              <a:rPr lang="it-IT" altLang="it-IT" dirty="0" err="1"/>
              <a:t>third</a:t>
            </a:r>
            <a:r>
              <a:rPr lang="it-IT" altLang="it-IT" dirty="0"/>
              <a:t> of </a:t>
            </a:r>
            <a:r>
              <a:rPr lang="it-IT" altLang="it-IT" dirty="0" err="1"/>
              <a:t>today’s</a:t>
            </a:r>
            <a:r>
              <a:rPr lang="it-IT" altLang="it-IT" dirty="0"/>
              <a:t> USA). </a:t>
            </a:r>
            <a:r>
              <a:rPr lang="it-IT" altLang="it-IT" dirty="0" err="1"/>
              <a:t>Former</a:t>
            </a:r>
            <a:r>
              <a:rPr lang="it-IT" altLang="it-IT" dirty="0"/>
              <a:t> </a:t>
            </a:r>
            <a:r>
              <a:rPr lang="it-IT" altLang="it-IT" dirty="0" err="1"/>
              <a:t>Mexican</a:t>
            </a:r>
            <a:r>
              <a:rPr lang="it-IT" altLang="it-IT" dirty="0"/>
              <a:t> </a:t>
            </a:r>
            <a:r>
              <a:rPr lang="it-IT" altLang="it-IT" dirty="0" err="1"/>
              <a:t>citizens</a:t>
            </a:r>
            <a:r>
              <a:rPr lang="it-IT" altLang="it-IT" dirty="0"/>
              <a:t> </a:t>
            </a:r>
            <a:r>
              <a:rPr lang="it-IT" altLang="it-IT" dirty="0" err="1"/>
              <a:t>have</a:t>
            </a:r>
            <a:r>
              <a:rPr lang="it-IT" altLang="it-IT" dirty="0"/>
              <a:t> to decide </a:t>
            </a:r>
            <a:r>
              <a:rPr lang="it-IT" altLang="it-IT" dirty="0" err="1"/>
              <a:t>whether</a:t>
            </a:r>
            <a:r>
              <a:rPr lang="it-IT" altLang="it-IT" dirty="0"/>
              <a:t> to “migrate” to Mexico or </a:t>
            </a:r>
            <a:r>
              <a:rPr lang="it-IT" altLang="it-IT" dirty="0" err="1"/>
              <a:t>remain</a:t>
            </a:r>
            <a:r>
              <a:rPr lang="it-IT" altLang="it-IT" dirty="0"/>
              <a:t> in </a:t>
            </a:r>
            <a:r>
              <a:rPr lang="it-IT" altLang="it-IT" dirty="0" err="1"/>
              <a:t>their</a:t>
            </a:r>
            <a:r>
              <a:rPr lang="it-IT" altLang="it-IT" dirty="0"/>
              <a:t> </a:t>
            </a:r>
            <a:r>
              <a:rPr lang="it-IT" altLang="it-IT" dirty="0" err="1"/>
              <a:t>lands</a:t>
            </a:r>
            <a:r>
              <a:rPr lang="it-IT" altLang="it-IT" dirty="0"/>
              <a:t> </a:t>
            </a:r>
            <a:r>
              <a:rPr lang="it-IT" altLang="it-IT" dirty="0" err="1"/>
              <a:t>as</a:t>
            </a:r>
            <a:r>
              <a:rPr lang="it-IT" altLang="it-IT" dirty="0"/>
              <a:t> US </a:t>
            </a:r>
            <a:r>
              <a:rPr lang="it-IT" altLang="it-IT" dirty="0" err="1"/>
              <a:t>citizens</a:t>
            </a:r>
            <a:r>
              <a:rPr lang="it-IT" altLang="it-IT" dirty="0"/>
              <a:t>.  The white Americans’ </a:t>
            </a:r>
            <a:r>
              <a:rPr lang="it-IT" altLang="it-IT" dirty="0" err="1"/>
              <a:t>sense</a:t>
            </a:r>
            <a:r>
              <a:rPr lang="it-IT" altLang="it-IT" dirty="0"/>
              <a:t> of </a:t>
            </a:r>
            <a:r>
              <a:rPr lang="it-IT" altLang="it-IT" dirty="0" err="1"/>
              <a:t>superiority</a:t>
            </a:r>
            <a:r>
              <a:rPr lang="it-IT" altLang="it-IT" dirty="0"/>
              <a:t> over the “</a:t>
            </a:r>
            <a:r>
              <a:rPr lang="it-IT" altLang="it-IT" dirty="0" err="1"/>
              <a:t>brown</a:t>
            </a:r>
            <a:r>
              <a:rPr lang="it-IT" altLang="it-IT" dirty="0"/>
              <a:t>” </a:t>
            </a:r>
            <a:r>
              <a:rPr lang="it-IT" altLang="it-IT" dirty="0" err="1"/>
              <a:t>Mexicans</a:t>
            </a:r>
            <a:r>
              <a:rPr lang="it-IT" altLang="it-IT" dirty="0"/>
              <a:t> </a:t>
            </a:r>
            <a:r>
              <a:rPr lang="it-IT" altLang="it-IT" dirty="0" err="1"/>
              <a:t>genertates</a:t>
            </a:r>
            <a:r>
              <a:rPr lang="it-IT" altLang="it-IT" dirty="0"/>
              <a:t> </a:t>
            </a:r>
            <a:r>
              <a:rPr lang="it-IT" altLang="it-IT" dirty="0" err="1"/>
              <a:t>all</a:t>
            </a:r>
            <a:r>
              <a:rPr lang="it-IT" altLang="it-IT" dirty="0"/>
              <a:t> </a:t>
            </a:r>
            <a:r>
              <a:rPr lang="it-IT" altLang="it-IT" dirty="0" err="1"/>
              <a:t>kinds</a:t>
            </a:r>
            <a:r>
              <a:rPr lang="it-IT" altLang="it-IT" dirty="0"/>
              <a:t> of social, </a:t>
            </a:r>
            <a:r>
              <a:rPr lang="it-IT" altLang="it-IT" dirty="0" err="1"/>
              <a:t>economic</a:t>
            </a:r>
            <a:r>
              <a:rPr lang="it-IT" altLang="it-IT" dirty="0"/>
              <a:t>, cultural and </a:t>
            </a:r>
            <a:r>
              <a:rPr lang="it-IT" altLang="it-IT" dirty="0" err="1"/>
              <a:t>linguistic</a:t>
            </a:r>
            <a:r>
              <a:rPr lang="it-IT" altLang="it-IT" dirty="0"/>
              <a:t> </a:t>
            </a:r>
            <a:r>
              <a:rPr lang="it-IT" altLang="it-IT" dirty="0" err="1"/>
              <a:t>discriminations</a:t>
            </a:r>
            <a:r>
              <a:rPr lang="it-IT" altLang="it-IT" dirty="0"/>
              <a:t>. US </a:t>
            </a:r>
            <a:r>
              <a:rPr lang="it-IT" altLang="it-IT" dirty="0" err="1"/>
              <a:t>imperialism</a:t>
            </a:r>
            <a:r>
              <a:rPr lang="it-IT" altLang="it-IT" dirty="0"/>
              <a:t> </a:t>
            </a:r>
            <a:r>
              <a:rPr lang="it-IT" altLang="it-IT" dirty="0" err="1"/>
              <a:t>is</a:t>
            </a:r>
            <a:r>
              <a:rPr lang="it-IT" altLang="it-IT" dirty="0"/>
              <a:t> </a:t>
            </a:r>
            <a:r>
              <a:rPr lang="it-IT" altLang="it-IT" dirty="0" err="1"/>
              <a:t>based</a:t>
            </a:r>
            <a:r>
              <a:rPr lang="it-IT" altLang="it-IT" dirty="0"/>
              <a:t> on an </a:t>
            </a:r>
            <a:r>
              <a:rPr lang="it-IT" altLang="it-IT" dirty="0" err="1"/>
              <a:t>asymmetrical</a:t>
            </a:r>
            <a:r>
              <a:rPr lang="it-IT" altLang="it-IT" dirty="0"/>
              <a:t> </a:t>
            </a:r>
            <a:r>
              <a:rPr lang="it-IT" altLang="it-IT" dirty="0" err="1"/>
              <a:t>perception</a:t>
            </a:r>
            <a:r>
              <a:rPr lang="it-IT" altLang="it-IT" dirty="0"/>
              <a:t> of the </a:t>
            </a:r>
            <a:r>
              <a:rPr lang="it-IT" altLang="it-IT" dirty="0" err="1"/>
              <a:t>characteristics</a:t>
            </a:r>
            <a:r>
              <a:rPr lang="it-IT" altLang="it-IT" dirty="0"/>
              <a:t> of </a:t>
            </a:r>
            <a:r>
              <a:rPr lang="it-IT" altLang="it-IT" dirty="0" err="1"/>
              <a:t>different</a:t>
            </a:r>
            <a:r>
              <a:rPr lang="it-IT" altLang="it-IT" dirty="0"/>
              <a:t> races, and on the postulate </a:t>
            </a:r>
            <a:r>
              <a:rPr lang="it-IT" altLang="it-IT" dirty="0" err="1"/>
              <a:t>that</a:t>
            </a:r>
            <a:r>
              <a:rPr lang="it-IT" altLang="it-IT" dirty="0"/>
              <a:t> the new American Empire </a:t>
            </a:r>
            <a:r>
              <a:rPr lang="it-IT" altLang="it-IT" dirty="0" err="1"/>
              <a:t>has</a:t>
            </a:r>
            <a:r>
              <a:rPr lang="it-IT" altLang="it-IT" dirty="0"/>
              <a:t> the duty to “</a:t>
            </a:r>
            <a:r>
              <a:rPr lang="it-IT" altLang="it-IT" dirty="0" err="1"/>
              <a:t>protect</a:t>
            </a:r>
            <a:r>
              <a:rPr lang="it-IT" altLang="it-IT" dirty="0"/>
              <a:t>” </a:t>
            </a:r>
            <a:r>
              <a:rPr lang="it-IT" altLang="it-IT" dirty="0" err="1"/>
              <a:t>inferior</a:t>
            </a:r>
            <a:r>
              <a:rPr lang="it-IT" altLang="it-IT" dirty="0"/>
              <a:t> races, </a:t>
            </a:r>
            <a:r>
              <a:rPr lang="it-IT" altLang="it-IT" dirty="0" err="1"/>
              <a:t>but</a:t>
            </a:r>
            <a:r>
              <a:rPr lang="it-IT" altLang="it-IT" dirty="0"/>
              <a:t> the </a:t>
            </a:r>
            <a:r>
              <a:rPr lang="it-IT" altLang="it-IT" dirty="0" err="1"/>
              <a:t>result</a:t>
            </a:r>
            <a:r>
              <a:rPr lang="it-IT" altLang="it-IT" dirty="0"/>
              <a:t> </a:t>
            </a:r>
            <a:r>
              <a:rPr lang="it-IT" altLang="it-IT" dirty="0" err="1"/>
              <a:t>is</a:t>
            </a:r>
            <a:r>
              <a:rPr lang="it-IT" altLang="it-IT" dirty="0"/>
              <a:t> </a:t>
            </a:r>
            <a:r>
              <a:rPr lang="it-IT" altLang="it-IT" dirty="0" err="1"/>
              <a:t>quite</a:t>
            </a:r>
            <a:r>
              <a:rPr lang="it-IT" altLang="it-IT" dirty="0"/>
              <a:t> the opposite...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F961-9640-4A93-85D5-04B68086DDE5}"/>
              </a:ext>
            </a:extLst>
          </p:cNvPr>
          <p:cNvSpPr>
            <a:spLocks noGrp="1"/>
          </p:cNvSpPr>
          <p:nvPr>
            <p:ph type="title"/>
          </p:nvPr>
        </p:nvSpPr>
        <p:spPr>
          <a:xfrm>
            <a:off x="553072" y="313152"/>
            <a:ext cx="10175631" cy="1352810"/>
          </a:xfrm>
        </p:spPr>
        <p:txBody>
          <a:bodyPr anchor="ctr">
            <a:normAutofit/>
          </a:bodyPr>
          <a:lstStyle/>
          <a:p>
            <a:r>
              <a:rPr lang="en-US" sz="4800" b="1" dirty="0">
                <a:solidFill>
                  <a:srgbClr val="00B0F0"/>
                </a:solidFill>
              </a:rPr>
              <a:t>RACE AS SYMBOLIC CATEGORY</a:t>
            </a:r>
          </a:p>
        </p:txBody>
      </p:sp>
      <p:sp>
        <p:nvSpPr>
          <p:cNvPr id="6" name="TextBox 5">
            <a:extLst>
              <a:ext uri="{FF2B5EF4-FFF2-40B4-BE49-F238E27FC236}">
                <a16:creationId xmlns:a16="http://schemas.microsoft.com/office/drawing/2014/main" id="{7A1D00C5-2A3D-4AA9-863B-D4DD6FD0FBD2}"/>
              </a:ext>
            </a:extLst>
          </p:cNvPr>
          <p:cNvSpPr txBox="1"/>
          <p:nvPr/>
        </p:nvSpPr>
        <p:spPr>
          <a:xfrm>
            <a:off x="553072" y="1665962"/>
            <a:ext cx="9785245" cy="5983882"/>
          </a:xfrm>
          <a:prstGeom prst="rect">
            <a:avLst/>
          </a:prstGeom>
          <a:noFill/>
        </p:spPr>
        <p:txBody>
          <a:bodyPr wrap="square" rtlCol="0">
            <a:spAutoFit/>
          </a:bodyPr>
          <a:lstStyle/>
          <a:p>
            <a:pPr>
              <a:lnSpc>
                <a:spcPct val="107000"/>
              </a:lnSpc>
              <a:defRPr/>
            </a:pPr>
            <a:r>
              <a:rPr kumimoji="0" lang="en-US" sz="4000" b="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Race</a:t>
            </a:r>
            <a:r>
              <a:rPr kumimoji="0" lang="en-US" sz="4000" b="0" u="none" strike="noStrike" kern="1200" cap="none" spc="0" normalizeH="0" noProof="0" dirty="0">
                <a:ln>
                  <a:noFill/>
                </a:ln>
                <a:effectLst/>
                <a:uLnTx/>
                <a:uFillTx/>
                <a:ea typeface="Calibri" panose="020F0502020204030204" pitchFamily="34" charset="0"/>
                <a:cs typeface="Times New Roman" panose="02020603050405020304" pitchFamily="18" charset="0"/>
              </a:rPr>
              <a:t> = </a:t>
            </a:r>
            <a:r>
              <a:rPr kumimoji="0" lang="en-US" sz="4000" b="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“a </a:t>
            </a:r>
            <a:r>
              <a:rPr kumimoji="0" lang="en-US" sz="4000" b="1"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Times New Roman" panose="02020603050405020304" pitchFamily="18" charset="0"/>
              </a:rPr>
              <a:t>symbolic category</a:t>
            </a:r>
            <a:r>
              <a:rPr kumimoji="0" lang="en-US" sz="4000" b="0" u="none" strike="noStrike" kern="1200" cap="none" spc="0" normalizeH="0" baseline="0" noProof="0" dirty="0">
                <a:ln>
                  <a:noFill/>
                </a:ln>
                <a:solidFill>
                  <a:srgbClr val="231F20"/>
                </a:solidFill>
                <a:effectLst/>
                <a:uLnTx/>
                <a:uFillTx/>
                <a:ea typeface="Calibri" panose="020F0502020204030204" pitchFamily="34" charset="0"/>
                <a:cs typeface="Times New Roman" panose="02020603050405020304" pitchFamily="18" charset="0"/>
              </a:rPr>
              <a:t>, </a:t>
            </a:r>
            <a:r>
              <a:rPr kumimoji="0" lang="en-US" sz="4000" b="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based on </a:t>
            </a:r>
            <a:r>
              <a:rPr kumimoji="0" lang="en-US" sz="4000" b="1"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Times New Roman" panose="02020603050405020304" pitchFamily="18" charset="0"/>
              </a:rPr>
              <a:t>phenotype</a:t>
            </a:r>
            <a:r>
              <a:rPr kumimoji="0" lang="en-US" sz="4000" b="0" u="none" strike="noStrike" kern="1200" cap="none" spc="0" normalizeH="0" baseline="0" noProof="0" dirty="0">
                <a:ln>
                  <a:noFill/>
                </a:ln>
                <a:solidFill>
                  <a:srgbClr val="231F20"/>
                </a:solidFill>
                <a:effectLst/>
                <a:uLnTx/>
                <a:uFillTx/>
                <a:ea typeface="Calibri" panose="020F0502020204030204" pitchFamily="34" charset="0"/>
                <a:cs typeface="Times New Roman" panose="02020603050405020304" pitchFamily="18" charset="0"/>
              </a:rPr>
              <a:t> </a:t>
            </a:r>
            <a:r>
              <a:rPr kumimoji="0" lang="en-US" sz="4000" b="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or</a:t>
            </a:r>
            <a:r>
              <a:rPr kumimoji="0" lang="en-US" sz="4000" b="0" u="none" strike="noStrike" kern="1200" cap="none" spc="0" normalizeH="0" baseline="0" noProof="0" dirty="0">
                <a:ln>
                  <a:noFill/>
                </a:ln>
                <a:solidFill>
                  <a:srgbClr val="231F20"/>
                </a:solidFill>
                <a:effectLst/>
                <a:uLnTx/>
                <a:uFillTx/>
                <a:ea typeface="Calibri" panose="020F0502020204030204" pitchFamily="34" charset="0"/>
                <a:cs typeface="Times New Roman" panose="02020603050405020304" pitchFamily="18" charset="0"/>
              </a:rPr>
              <a:t> </a:t>
            </a:r>
            <a:r>
              <a:rPr kumimoji="0" lang="en-US" sz="4000" b="1"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Times New Roman" panose="02020603050405020304" pitchFamily="18" charset="0"/>
              </a:rPr>
              <a:t>ancestry</a:t>
            </a:r>
            <a:r>
              <a:rPr kumimoji="0" lang="en-US" sz="4000" b="0" u="none" strike="noStrike" kern="1200" cap="none" spc="0" normalizeH="0" baseline="0" noProof="0" dirty="0">
                <a:ln>
                  <a:noFill/>
                </a:ln>
                <a:solidFill>
                  <a:srgbClr val="231F20"/>
                </a:solidFill>
                <a:effectLst/>
                <a:uLnTx/>
                <a:uFillTx/>
                <a:ea typeface="Calibri" panose="020F0502020204030204" pitchFamily="34" charset="0"/>
                <a:cs typeface="Times New Roman" panose="02020603050405020304" pitchFamily="18" charset="0"/>
              </a:rPr>
              <a:t> </a:t>
            </a:r>
            <a:r>
              <a:rPr kumimoji="0" lang="en-US" sz="4000" b="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and constructed according to specific social and historical contexts, that is misrecognized as a </a:t>
            </a:r>
            <a:r>
              <a:rPr kumimoji="0" lang="en-US" sz="4000" b="1"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Times New Roman" panose="02020603050405020304" pitchFamily="18" charset="0"/>
              </a:rPr>
              <a:t>natural </a:t>
            </a:r>
            <a:r>
              <a:rPr kumimoji="0" lang="en-US" sz="4000" b="1"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rPr>
              <a:t>category</a:t>
            </a:r>
            <a:r>
              <a:rPr kumimoji="0" lang="en-US" sz="4000" b="0" u="none" strike="noStrike" kern="1200" cap="none" spc="0" normalizeH="0" baseline="0" noProof="0" dirty="0">
                <a:ln>
                  <a:noFill/>
                </a:ln>
                <a:effectLst/>
                <a:uLnTx/>
                <a:uFillTx/>
                <a:ea typeface="Calibri" panose="020F0502020204030204" pitchFamily="34" charset="0"/>
              </a:rPr>
              <a:t>”</a:t>
            </a:r>
            <a:r>
              <a:rPr kumimoji="0" lang="en-US" sz="4000" b="0" u="none" strike="noStrike" kern="1200" cap="none" spc="0" normalizeH="0" baseline="0" noProof="0" dirty="0">
                <a:ln>
                  <a:noFill/>
                </a:ln>
                <a:solidFill>
                  <a:srgbClr val="231F20"/>
                </a:solidFill>
                <a:effectLst/>
                <a:uLnTx/>
                <a:uFillTx/>
                <a:ea typeface="Calibri" panose="020F0502020204030204" pitchFamily="34" charset="0"/>
              </a:rPr>
              <a:t> </a:t>
            </a:r>
            <a:r>
              <a:rPr kumimoji="0" lang="en-US" sz="4000" b="0" u="none" strike="noStrike" kern="1200" cap="none" spc="0" normalizeH="0" baseline="0" noProof="0" dirty="0">
                <a:ln>
                  <a:noFill/>
                </a:ln>
                <a:effectLst/>
                <a:uLnTx/>
                <a:uFillTx/>
                <a:ea typeface="Calibri" panose="020F0502020204030204" pitchFamily="34" charset="0"/>
              </a:rPr>
              <a:t>(</a:t>
            </a:r>
            <a:r>
              <a:rPr lang="en-US" sz="4000" dirty="0"/>
              <a:t>Matthew Desmond and Mustafa </a:t>
            </a:r>
            <a:r>
              <a:rPr lang="en-US" sz="4000" dirty="0" err="1"/>
              <a:t>Emirbayer</a:t>
            </a:r>
            <a:r>
              <a:rPr lang="en-US" sz="4000" dirty="0"/>
              <a:t>, “What is Racial Domination?”)</a:t>
            </a:r>
            <a:endParaRPr kumimoji="0" lang="en-US" sz="4000" b="0" u="none" strike="noStrike" kern="1200" cap="none" spc="0" normalizeH="0" baseline="0" noProof="0" dirty="0">
              <a:ln>
                <a:noFill/>
              </a:ln>
              <a:effectLst/>
              <a:uLnTx/>
              <a:uFillTx/>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231F20"/>
              </a:solidFill>
              <a:effectLst/>
              <a:uLnTx/>
              <a:uFillTx/>
              <a:latin typeface="Abadi Extra Light" panose="020B0204020104020204" pitchFamily="34" charset="0"/>
            </a:endParaRPr>
          </a:p>
        </p:txBody>
      </p:sp>
    </p:spTree>
    <p:extLst>
      <p:ext uri="{BB962C8B-B14F-4D97-AF65-F5344CB8AC3E}">
        <p14:creationId xmlns:p14="http://schemas.microsoft.com/office/powerpoint/2010/main" val="269061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A40-2B4D-A845-802F-DE71506311F6}"/>
              </a:ext>
            </a:extLst>
          </p:cNvPr>
          <p:cNvSpPr>
            <a:spLocks noGrp="1"/>
          </p:cNvSpPr>
          <p:nvPr>
            <p:ph type="title"/>
          </p:nvPr>
        </p:nvSpPr>
        <p:spPr>
          <a:xfrm>
            <a:off x="457200" y="386930"/>
            <a:ext cx="9588138" cy="1188950"/>
          </a:xfrm>
        </p:spPr>
        <p:txBody>
          <a:bodyPr anchor="b">
            <a:normAutofit/>
          </a:bodyPr>
          <a:lstStyle/>
          <a:p>
            <a:r>
              <a:rPr lang="en-US" sz="6000" b="1" dirty="0">
                <a:solidFill>
                  <a:srgbClr val="00B0F0"/>
                </a:solidFill>
              </a:rPr>
              <a:t>CRITICAL RACE THEORY</a:t>
            </a:r>
          </a:p>
        </p:txBody>
      </p:sp>
      <p:sp>
        <p:nvSpPr>
          <p:cNvPr id="3" name="Content Placeholder 2">
            <a:extLst>
              <a:ext uri="{FF2B5EF4-FFF2-40B4-BE49-F238E27FC236}">
                <a16:creationId xmlns:a16="http://schemas.microsoft.com/office/drawing/2014/main" id="{BA9C2BB6-0C6A-5849-8729-5B75FAECF5AF}"/>
              </a:ext>
            </a:extLst>
          </p:cNvPr>
          <p:cNvSpPr>
            <a:spLocks noGrp="1"/>
          </p:cNvSpPr>
          <p:nvPr>
            <p:ph idx="1"/>
          </p:nvPr>
        </p:nvSpPr>
        <p:spPr>
          <a:xfrm>
            <a:off x="123568" y="1998845"/>
            <a:ext cx="11259794" cy="4556313"/>
          </a:xfrm>
        </p:spPr>
        <p:txBody>
          <a:bodyPr anchor="ctr">
            <a:normAutofit fontScale="92500"/>
          </a:bodyPr>
          <a:lstStyle/>
          <a:p>
            <a:pPr marL="0" indent="0">
              <a:buNone/>
            </a:pPr>
            <a:r>
              <a:rPr lang="en-US" sz="3600" b="1" dirty="0">
                <a:solidFill>
                  <a:schemeClr val="accent6">
                    <a:lumMod val="60000"/>
                    <a:lumOff val="40000"/>
                  </a:schemeClr>
                </a:solidFill>
              </a:rPr>
              <a:t>Cristina Lombardi-</a:t>
            </a:r>
            <a:r>
              <a:rPr lang="en-US" sz="3600" b="1" dirty="0" err="1">
                <a:solidFill>
                  <a:schemeClr val="accent6">
                    <a:lumMod val="60000"/>
                    <a:lumOff val="40000"/>
                  </a:schemeClr>
                </a:solidFill>
              </a:rPr>
              <a:t>Diop</a:t>
            </a:r>
            <a:r>
              <a:rPr lang="en-US" sz="3600" dirty="0"/>
              <a:t>:</a:t>
            </a:r>
          </a:p>
          <a:p>
            <a:r>
              <a:rPr lang="en-US" sz="3600" dirty="0"/>
              <a:t>CRT is a theoretical and interpretative field of inquiry that examines race and racism across history, society, and cultural modes of expression. </a:t>
            </a:r>
          </a:p>
          <a:p>
            <a:r>
              <a:rPr lang="en-US" sz="3600" dirty="0"/>
              <a:t>CTR attempts to understand how victims of </a:t>
            </a:r>
            <a:r>
              <a:rPr lang="en-US" sz="3600" b="1" dirty="0">
                <a:solidFill>
                  <a:schemeClr val="accent6">
                    <a:lumMod val="60000"/>
                    <a:lumOff val="40000"/>
                  </a:schemeClr>
                </a:solidFill>
              </a:rPr>
              <a:t>systemic racism</a:t>
            </a:r>
            <a:r>
              <a:rPr lang="en-US" sz="3600" dirty="0">
                <a:solidFill>
                  <a:schemeClr val="accent6">
                    <a:lumMod val="60000"/>
                    <a:lumOff val="40000"/>
                  </a:schemeClr>
                </a:solidFill>
              </a:rPr>
              <a:t> </a:t>
            </a:r>
            <a:r>
              <a:rPr lang="en-US" sz="3600" dirty="0"/>
              <a:t>are affected by </a:t>
            </a:r>
            <a:r>
              <a:rPr lang="en-US" sz="3600" b="1" dirty="0">
                <a:solidFill>
                  <a:schemeClr val="accent6">
                    <a:lumMod val="60000"/>
                    <a:lumOff val="40000"/>
                  </a:schemeClr>
                </a:solidFill>
              </a:rPr>
              <a:t>cultural perceptions of race </a:t>
            </a:r>
            <a:r>
              <a:rPr lang="en-US" sz="3600" dirty="0"/>
              <a:t>and how they are able to present themselves to counter prejudice.</a:t>
            </a:r>
          </a:p>
        </p:txBody>
      </p:sp>
    </p:spTree>
    <p:extLst>
      <p:ext uri="{BB962C8B-B14F-4D97-AF65-F5344CB8AC3E}">
        <p14:creationId xmlns:p14="http://schemas.microsoft.com/office/powerpoint/2010/main" val="185398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4313-97E4-E14A-8A46-83B6325D4A47}"/>
              </a:ext>
            </a:extLst>
          </p:cNvPr>
          <p:cNvSpPr>
            <a:spLocks noGrp="1"/>
          </p:cNvSpPr>
          <p:nvPr>
            <p:ph type="title"/>
          </p:nvPr>
        </p:nvSpPr>
        <p:spPr>
          <a:xfrm>
            <a:off x="808638" y="177282"/>
            <a:ext cx="9236700" cy="1156996"/>
          </a:xfrm>
        </p:spPr>
        <p:txBody>
          <a:bodyPr anchor="b">
            <a:normAutofit/>
          </a:bodyPr>
          <a:lstStyle/>
          <a:p>
            <a:r>
              <a:rPr lang="en-US" sz="5400" b="1" dirty="0">
                <a:solidFill>
                  <a:srgbClr val="00B0F0"/>
                </a:solidFill>
              </a:rPr>
              <a:t>WHITENESS STUDIES</a:t>
            </a:r>
          </a:p>
        </p:txBody>
      </p:sp>
      <p:sp>
        <p:nvSpPr>
          <p:cNvPr id="3" name="Content Placeholder 2">
            <a:extLst>
              <a:ext uri="{FF2B5EF4-FFF2-40B4-BE49-F238E27FC236}">
                <a16:creationId xmlns:a16="http://schemas.microsoft.com/office/drawing/2014/main" id="{6EF04123-15B0-5D4A-A24D-D0FBEC455A10}"/>
              </a:ext>
            </a:extLst>
          </p:cNvPr>
          <p:cNvSpPr>
            <a:spLocks noGrp="1"/>
          </p:cNvSpPr>
          <p:nvPr>
            <p:ph idx="1"/>
          </p:nvPr>
        </p:nvSpPr>
        <p:spPr>
          <a:xfrm>
            <a:off x="429208" y="1502229"/>
            <a:ext cx="10508120" cy="5178489"/>
          </a:xfrm>
        </p:spPr>
        <p:txBody>
          <a:bodyPr anchor="ctr">
            <a:noAutofit/>
          </a:bodyPr>
          <a:lstStyle/>
          <a:p>
            <a:r>
              <a:rPr lang="en-US" sz="3600" dirty="0"/>
              <a:t>Whiteness Studies: analysis of </a:t>
            </a:r>
            <a:r>
              <a:rPr lang="en-US" sz="3600" b="1" dirty="0">
                <a:solidFill>
                  <a:schemeClr val="accent6">
                    <a:lumMod val="60000"/>
                    <a:lumOff val="40000"/>
                  </a:schemeClr>
                </a:solidFill>
              </a:rPr>
              <a:t>unequal distribution of privileges, resources, and power</a:t>
            </a:r>
            <a:r>
              <a:rPr lang="en-US" sz="3600" dirty="0">
                <a:solidFill>
                  <a:schemeClr val="accent6">
                    <a:lumMod val="60000"/>
                    <a:lumOff val="40000"/>
                  </a:schemeClr>
                </a:solidFill>
              </a:rPr>
              <a:t> </a:t>
            </a:r>
            <a:r>
              <a:rPr lang="en-US" sz="3600" dirty="0"/>
              <a:t>between white people and people of color.</a:t>
            </a:r>
          </a:p>
          <a:p>
            <a:r>
              <a:rPr lang="en-US" sz="3600" dirty="0"/>
              <a:t>Richard Dyer: Whiteness presents itself as “</a:t>
            </a:r>
            <a:r>
              <a:rPr lang="en-US" sz="3600" b="1" dirty="0">
                <a:solidFill>
                  <a:schemeClr val="accent6">
                    <a:lumMod val="60000"/>
                    <a:lumOff val="40000"/>
                  </a:schemeClr>
                </a:solidFill>
              </a:rPr>
              <a:t>transparent</a:t>
            </a:r>
            <a:r>
              <a:rPr lang="en-US" sz="3600" dirty="0"/>
              <a:t>” or “</a:t>
            </a:r>
            <a:r>
              <a:rPr lang="en-US" sz="3600" b="1" dirty="0">
                <a:solidFill>
                  <a:schemeClr val="accent6">
                    <a:lumMod val="60000"/>
                    <a:lumOff val="40000"/>
                  </a:schemeClr>
                </a:solidFill>
              </a:rPr>
              <a:t>invisible</a:t>
            </a:r>
            <a:r>
              <a:rPr lang="en-US" sz="3600" dirty="0"/>
              <a:t>” because it is considered </a:t>
            </a:r>
            <a:r>
              <a:rPr lang="en-US" sz="3600" b="1" dirty="0">
                <a:solidFill>
                  <a:schemeClr val="accent6">
                    <a:lumMod val="60000"/>
                    <a:lumOff val="40000"/>
                  </a:schemeClr>
                </a:solidFill>
              </a:rPr>
              <a:t>universal</a:t>
            </a:r>
            <a:r>
              <a:rPr lang="en-US" sz="3600" dirty="0"/>
              <a:t>, it is often unnamed, and unmarked → white people are just </a:t>
            </a:r>
            <a:r>
              <a:rPr lang="en-US" sz="3600" i="1" dirty="0"/>
              <a:t>people</a:t>
            </a:r>
            <a:r>
              <a:rPr lang="en-US" sz="3600" dirty="0"/>
              <a:t>.</a:t>
            </a:r>
          </a:p>
        </p:txBody>
      </p:sp>
    </p:spTree>
    <p:extLst>
      <p:ext uri="{BB962C8B-B14F-4D97-AF65-F5344CB8AC3E}">
        <p14:creationId xmlns:p14="http://schemas.microsoft.com/office/powerpoint/2010/main" val="310056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EA442-B1FA-C52A-A032-1B07FCB26DE6}"/>
              </a:ext>
            </a:extLst>
          </p:cNvPr>
          <p:cNvSpPr>
            <a:spLocks noGrp="1"/>
          </p:cNvSpPr>
          <p:nvPr>
            <p:ph type="title"/>
          </p:nvPr>
        </p:nvSpPr>
        <p:spPr>
          <a:xfrm>
            <a:off x="684212" y="1828801"/>
            <a:ext cx="9831388" cy="4657724"/>
          </a:xfrm>
        </p:spPr>
        <p:txBody>
          <a:bodyPr>
            <a:normAutofit/>
          </a:bodyPr>
          <a:lstStyle/>
          <a:p>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Intersectionality</a:t>
            </a:r>
            <a:r>
              <a:rPr lang="en-GB" sz="1800" dirty="0">
                <a:solidFill>
                  <a:schemeClr val="tx1"/>
                </a:solidFill>
                <a:latin typeface="Yu Gothic" panose="020B0400000000000000" pitchFamily="34" charset="-128"/>
                <a:ea typeface="Yu Gothic" panose="020B0400000000000000" pitchFamily="34" charset="-128"/>
                <a:cs typeface="Times New Roman" panose="02020603050405020304" pitchFamily="18" charset="0"/>
              </a:rPr>
              <a:t> (</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also called </a:t>
            </a:r>
            <a:r>
              <a:rPr lang="en-GB"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intersectional feminism</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branch of feminism asserting how all aspects of social and political identities (gender, race, class, sexuality, disability, etc) “intersect.”</a:t>
            </a: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Term coined by black feminist scholar </a:t>
            </a:r>
            <a:r>
              <a:rPr lang="en-GB" sz="1800" b="1" dirty="0" err="1">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Kimberlé</a:t>
            </a:r>
            <a:r>
              <a:rPr lang="en-GB"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 Williams Crenshaw</a:t>
            </a:r>
            <a:r>
              <a:rPr lang="en-GB" sz="1800"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 </a:t>
            </a:r>
            <a: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in 1989.</a:t>
            </a: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GB"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Purpose of intersectionality = identify how different forms of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discrimination</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are related to one another, but also how different forms of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resistance to oppression </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and </a:t>
            </a:r>
            <a:r>
              <a:rPr lang="en-US" sz="1800"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of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affirmation of identity </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can intersect and each reinforce the other(s).</a:t>
            </a:r>
            <a:b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b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b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We will use “intersectionality” as a 360°concept, as a way of defining all the complicated and contradictory tensions that converge and interact inside </a:t>
            </a:r>
            <a:r>
              <a:rPr lang="en-US" sz="1800" b="1" dirty="0">
                <a:solidFill>
                  <a:schemeClr val="accent6">
                    <a:lumMod val="60000"/>
                    <a:lumOff val="40000"/>
                  </a:schemeClr>
                </a:solidFill>
                <a:effectLst/>
                <a:latin typeface="Yu Gothic" panose="020B0400000000000000" pitchFamily="34" charset="-128"/>
                <a:ea typeface="Yu Gothic" panose="020B0400000000000000" pitchFamily="34" charset="-128"/>
                <a:cs typeface="Times New Roman" panose="02020603050405020304" pitchFamily="18" charset="0"/>
              </a:rPr>
              <a:t>individual and collective identities</a:t>
            </a:r>
            <a:r>
              <a:rPr lang="en-US" sz="1800" dirty="0">
                <a:solidFill>
                  <a:schemeClr val="tx1"/>
                </a:solidFill>
                <a:effectLst/>
                <a:latin typeface="Yu Gothic" panose="020B0400000000000000" pitchFamily="34" charset="-128"/>
                <a:ea typeface="Yu Gothic" panose="020B0400000000000000" pitchFamily="34" charset="-128"/>
                <a:cs typeface="Times New Roman" panose="02020603050405020304" pitchFamily="18" charset="0"/>
              </a:rPr>
              <a:t>. In some sense this could even involve the fact that being, for example, a black woman does not inevitably entails only a fate of marginalization and exploitation, but can also mean the possibility of having the widest range of opportunities to fully realize her aspirations.</a:t>
            </a:r>
            <a:endParaRPr lang="it-IT" dirty="0">
              <a:solidFill>
                <a:schemeClr val="tx1"/>
              </a:solidFill>
            </a:endParaRPr>
          </a:p>
        </p:txBody>
      </p:sp>
      <p:sp>
        <p:nvSpPr>
          <p:cNvPr id="3" name="Segnaposto contenuto 2">
            <a:extLst>
              <a:ext uri="{FF2B5EF4-FFF2-40B4-BE49-F238E27FC236}">
                <a16:creationId xmlns:a16="http://schemas.microsoft.com/office/drawing/2014/main" id="{E91E8971-804A-604E-2A25-4900768C309B}"/>
              </a:ext>
            </a:extLst>
          </p:cNvPr>
          <p:cNvSpPr>
            <a:spLocks noGrp="1"/>
          </p:cNvSpPr>
          <p:nvPr>
            <p:ph idx="1"/>
          </p:nvPr>
        </p:nvSpPr>
        <p:spPr>
          <a:xfrm>
            <a:off x="684212" y="685801"/>
            <a:ext cx="9459914" cy="1143000"/>
          </a:xfrm>
        </p:spPr>
        <p:txBody>
          <a:bodyPr>
            <a:normAutofit/>
          </a:bodyPr>
          <a:lstStyle/>
          <a:p>
            <a:pPr marL="0" indent="0">
              <a:buNone/>
            </a:pPr>
            <a:r>
              <a:rPr lang="it-IT" sz="4800" b="1" dirty="0">
                <a:solidFill>
                  <a:srgbClr val="00B0F0"/>
                </a:solidFill>
              </a:rPr>
              <a:t>WHAT IS INTERSECTIONALITY?</a:t>
            </a:r>
            <a:endParaRPr lang="it-IT" sz="4800" b="1" dirty="0">
              <a:solidFill>
                <a:schemeClr val="bg2">
                  <a:lumMod val="60000"/>
                  <a:lumOff val="40000"/>
                </a:schemeClr>
              </a:solidFill>
            </a:endParaRPr>
          </a:p>
        </p:txBody>
      </p:sp>
    </p:spTree>
    <p:extLst>
      <p:ext uri="{BB962C8B-B14F-4D97-AF65-F5344CB8AC3E}">
        <p14:creationId xmlns:p14="http://schemas.microsoft.com/office/powerpoint/2010/main" val="74203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233" y="452718"/>
            <a:ext cx="9965094" cy="1124155"/>
          </a:xfrm>
        </p:spPr>
        <p:txBody>
          <a:bodyPr/>
          <a:lstStyle/>
          <a:p>
            <a:r>
              <a:rPr lang="it-IT" sz="5200" b="1" dirty="0">
                <a:solidFill>
                  <a:srgbClr val="00B0F0"/>
                </a:solidFill>
              </a:rPr>
              <a:t>RACE AND INTERSECTIONALITY</a:t>
            </a:r>
          </a:p>
        </p:txBody>
      </p:sp>
      <p:sp>
        <p:nvSpPr>
          <p:cNvPr id="3" name="Segnaposto contenuto 2"/>
          <p:cNvSpPr>
            <a:spLocks noGrp="1"/>
          </p:cNvSpPr>
          <p:nvPr>
            <p:ph idx="1"/>
          </p:nvPr>
        </p:nvSpPr>
        <p:spPr>
          <a:xfrm>
            <a:off x="345233" y="1492898"/>
            <a:ext cx="9965093" cy="5197151"/>
          </a:xfrm>
        </p:spPr>
        <p:txBody>
          <a:bodyPr>
            <a:normAutofit lnSpcReduction="10000"/>
          </a:bodyPr>
          <a:lstStyle/>
          <a:p>
            <a:r>
              <a:rPr lang="en-US" sz="2400" b="1" dirty="0" err="1">
                <a:solidFill>
                  <a:schemeClr val="accent6">
                    <a:lumMod val="60000"/>
                    <a:lumOff val="40000"/>
                  </a:schemeClr>
                </a:solidFill>
              </a:rPr>
              <a:t>Kimberlé</a:t>
            </a:r>
            <a:r>
              <a:rPr lang="en-US" sz="2400" b="1" dirty="0">
                <a:solidFill>
                  <a:schemeClr val="accent6">
                    <a:lumMod val="60000"/>
                    <a:lumOff val="40000"/>
                  </a:schemeClr>
                </a:solidFill>
              </a:rPr>
              <a:t> Crenshaw, “</a:t>
            </a:r>
            <a:r>
              <a:rPr lang="en-US" sz="2400" b="1" dirty="0" err="1">
                <a:solidFill>
                  <a:schemeClr val="accent6">
                    <a:lumMod val="60000"/>
                    <a:lumOff val="40000"/>
                  </a:schemeClr>
                </a:solidFill>
              </a:rPr>
              <a:t>Demarginalizing</a:t>
            </a:r>
            <a:r>
              <a:rPr lang="en-US" sz="2400" b="1" dirty="0">
                <a:solidFill>
                  <a:schemeClr val="accent6">
                    <a:lumMod val="60000"/>
                    <a:lumOff val="40000"/>
                  </a:schemeClr>
                </a:solidFill>
              </a:rPr>
              <a:t> the Intersection of Race and Sex” </a:t>
            </a:r>
            <a:r>
              <a:rPr lang="en-US" sz="2400" dirty="0"/>
              <a:t>(1989) and </a:t>
            </a:r>
            <a:r>
              <a:rPr lang="en-US" sz="2400" b="1" dirty="0">
                <a:solidFill>
                  <a:schemeClr val="accent6">
                    <a:lumMod val="60000"/>
                    <a:lumOff val="40000"/>
                  </a:schemeClr>
                </a:solidFill>
              </a:rPr>
              <a:t>“Mapping the Margins” </a:t>
            </a:r>
            <a:r>
              <a:rPr lang="en-US" sz="2400" dirty="0"/>
              <a:t>(1991): </a:t>
            </a:r>
            <a:r>
              <a:rPr lang="en-US" sz="2400" b="1" dirty="0">
                <a:solidFill>
                  <a:schemeClr val="accent6">
                    <a:lumMod val="60000"/>
                    <a:lumOff val="40000"/>
                  </a:schemeClr>
                </a:solidFill>
              </a:rPr>
              <a:t>race, class, and gender </a:t>
            </a:r>
            <a:r>
              <a:rPr lang="en-US" sz="2400" dirty="0"/>
              <a:t>interact to shape experiences of women of color, and create complex </a:t>
            </a:r>
            <a:r>
              <a:rPr lang="en-US" sz="2400" b="1" dirty="0">
                <a:solidFill>
                  <a:schemeClr val="accent6">
                    <a:lumMod val="60000"/>
                    <a:lumOff val="40000"/>
                  </a:schemeClr>
                </a:solidFill>
              </a:rPr>
              <a:t>systems of oppression</a:t>
            </a:r>
            <a:r>
              <a:rPr lang="en-US" sz="2400" dirty="0"/>
              <a:t>.</a:t>
            </a:r>
          </a:p>
          <a:p>
            <a:r>
              <a:rPr lang="en-US" sz="2400" dirty="0"/>
              <a:t>Women of color do not simply experience gender discrimination plus racial discrimination as two distinct systems of oppression.  Race, gender, and other forms of subordination intersect and overlap, creating specific </a:t>
            </a:r>
            <a:r>
              <a:rPr lang="en-US" sz="2400" b="1" dirty="0">
                <a:solidFill>
                  <a:schemeClr val="accent6">
                    <a:lumMod val="60000"/>
                    <a:lumOff val="40000"/>
                  </a:schemeClr>
                </a:solidFill>
              </a:rPr>
              <a:t>experiences and locations of subordination and vulnerability</a:t>
            </a:r>
            <a:r>
              <a:rPr lang="en-US" sz="2400" dirty="0"/>
              <a:t>.</a:t>
            </a:r>
          </a:p>
          <a:p>
            <a:r>
              <a:rPr lang="en-US" sz="2400" dirty="0"/>
              <a:t>“Intersectional subordination need not be intentionally produced; in fact, it is frequently the consequence of the imposition of one burden that interacts with pre-existing vulnerabilities to create yet </a:t>
            </a:r>
            <a:r>
              <a:rPr lang="en-US" sz="2400" b="1" dirty="0">
                <a:solidFill>
                  <a:schemeClr val="accent6">
                    <a:lumMod val="60000"/>
                    <a:lumOff val="40000"/>
                  </a:schemeClr>
                </a:solidFill>
              </a:rPr>
              <a:t>another dimension of disempowerment</a:t>
            </a:r>
            <a:r>
              <a:rPr lang="en-US" sz="2400" dirty="0"/>
              <a:t>” (Crenshaw).</a:t>
            </a:r>
          </a:p>
          <a:p>
            <a:endParaRPr lang="it-IT" dirty="0"/>
          </a:p>
        </p:txBody>
      </p:sp>
    </p:spTree>
    <p:extLst>
      <p:ext uri="{BB962C8B-B14F-4D97-AF65-F5344CB8AC3E}">
        <p14:creationId xmlns:p14="http://schemas.microsoft.com/office/powerpoint/2010/main" val="104424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071788"/>
          </a:xfrm>
        </p:spPr>
        <p:txBody>
          <a:bodyPr/>
          <a:lstStyle/>
          <a:p>
            <a:r>
              <a:rPr lang="it-IT" sz="5400" b="1" dirty="0">
                <a:solidFill>
                  <a:srgbClr val="00B0F0"/>
                </a:solidFill>
              </a:rPr>
              <a:t>ETHNIC STUDIES</a:t>
            </a:r>
          </a:p>
        </p:txBody>
      </p:sp>
      <p:sp>
        <p:nvSpPr>
          <p:cNvPr id="3" name="Segnaposto contenuto 2"/>
          <p:cNvSpPr>
            <a:spLocks noGrp="1"/>
          </p:cNvSpPr>
          <p:nvPr>
            <p:ph idx="1"/>
          </p:nvPr>
        </p:nvSpPr>
        <p:spPr>
          <a:xfrm>
            <a:off x="522514" y="1567543"/>
            <a:ext cx="9750490" cy="5108830"/>
          </a:xfrm>
        </p:spPr>
        <p:txBody>
          <a:bodyPr>
            <a:noAutofit/>
          </a:bodyPr>
          <a:lstStyle/>
          <a:p>
            <a:pPr marL="0" indent="0">
              <a:buNone/>
            </a:pPr>
            <a:r>
              <a:rPr lang="en-US" sz="2200" dirty="0"/>
              <a:t>Ethnic Studies = theoretical study of race and cultural pluralism, started by </a:t>
            </a:r>
            <a:r>
              <a:rPr lang="en-US" sz="2200" b="1" dirty="0">
                <a:solidFill>
                  <a:schemeClr val="accent6">
                    <a:lumMod val="60000"/>
                    <a:lumOff val="40000"/>
                  </a:schemeClr>
                </a:solidFill>
              </a:rPr>
              <a:t>African American writers and intellectuals</a:t>
            </a:r>
            <a:r>
              <a:rPr lang="en-US" sz="2200" dirty="0"/>
              <a:t>.</a:t>
            </a:r>
          </a:p>
          <a:p>
            <a:pPr marL="0" indent="0">
              <a:buNone/>
            </a:pPr>
            <a:r>
              <a:rPr lang="en-US" sz="2200" b="1" dirty="0">
                <a:solidFill>
                  <a:schemeClr val="accent6">
                    <a:lumMod val="60000"/>
                    <a:lumOff val="40000"/>
                  </a:schemeClr>
                </a:solidFill>
              </a:rPr>
              <a:t>W.E.B. Du Bois: </a:t>
            </a:r>
            <a:r>
              <a:rPr lang="en-US" sz="2200" b="1" i="1" dirty="0">
                <a:solidFill>
                  <a:schemeClr val="accent6">
                    <a:lumMod val="60000"/>
                    <a:lumOff val="40000"/>
                  </a:schemeClr>
                </a:solidFill>
              </a:rPr>
              <a:t>The Souls of Black Folk </a:t>
            </a:r>
            <a:r>
              <a:rPr lang="en-US" sz="2200" dirty="0"/>
              <a:t>(1903), organization of the </a:t>
            </a:r>
            <a:r>
              <a:rPr lang="en-US" sz="2200" b="1" dirty="0">
                <a:solidFill>
                  <a:schemeClr val="accent6">
                    <a:lumMod val="60000"/>
                    <a:lumOff val="40000"/>
                  </a:schemeClr>
                </a:solidFill>
              </a:rPr>
              <a:t>Atlanta University Conferences </a:t>
            </a:r>
            <a:r>
              <a:rPr lang="en-US" sz="2200" dirty="0"/>
              <a:t>(1898-1914): first scientific studies of the (intersecting) dimensions of the lives of Black people (health, homes, wealth, education, religion, crime…)</a:t>
            </a:r>
          </a:p>
          <a:p>
            <a:pPr marL="0" indent="0">
              <a:buNone/>
            </a:pPr>
            <a:r>
              <a:rPr lang="en-US" sz="2200" b="1" dirty="0">
                <a:solidFill>
                  <a:schemeClr val="accent6">
                    <a:lumMod val="60000"/>
                    <a:lumOff val="40000"/>
                  </a:schemeClr>
                </a:solidFill>
              </a:rPr>
              <a:t>Carter G. Woodson</a:t>
            </a:r>
            <a:r>
              <a:rPr lang="en-US" sz="2200" dirty="0"/>
              <a:t>: founding of the </a:t>
            </a:r>
            <a:r>
              <a:rPr lang="en-US" sz="2200" b="1" dirty="0">
                <a:solidFill>
                  <a:schemeClr val="accent6">
                    <a:lumMod val="60000"/>
                    <a:lumOff val="40000"/>
                  </a:schemeClr>
                </a:solidFill>
              </a:rPr>
              <a:t>Association for the Study of Negro Life and History </a:t>
            </a:r>
            <a:r>
              <a:rPr lang="en-US" sz="2200" dirty="0"/>
              <a:t>(1915) and of the </a:t>
            </a:r>
            <a:r>
              <a:rPr lang="en-US" sz="2200" b="1" i="1" dirty="0">
                <a:solidFill>
                  <a:schemeClr val="accent6">
                    <a:lumMod val="60000"/>
                    <a:lumOff val="40000"/>
                  </a:schemeClr>
                </a:solidFill>
              </a:rPr>
              <a:t>Journal of Negro History</a:t>
            </a:r>
            <a:r>
              <a:rPr lang="en-US" sz="2200" b="1" dirty="0">
                <a:solidFill>
                  <a:schemeClr val="accent6">
                    <a:lumMod val="60000"/>
                    <a:lumOff val="40000"/>
                  </a:schemeClr>
                </a:solidFill>
              </a:rPr>
              <a:t> </a:t>
            </a:r>
            <a:r>
              <a:rPr lang="en-US" sz="2200" dirty="0"/>
              <a:t>(1916). </a:t>
            </a:r>
          </a:p>
          <a:p>
            <a:pPr marL="0" indent="0">
              <a:buNone/>
            </a:pPr>
            <a:r>
              <a:rPr lang="en-US" sz="2200" dirty="0"/>
              <a:t>Gradual adoption of European theories of </a:t>
            </a:r>
            <a:r>
              <a:rPr lang="en-US" sz="2200" b="1" dirty="0">
                <a:solidFill>
                  <a:schemeClr val="accent6">
                    <a:lumMod val="60000"/>
                    <a:lumOff val="40000"/>
                  </a:schemeClr>
                </a:solidFill>
              </a:rPr>
              <a:t>language, </a:t>
            </a:r>
            <a:r>
              <a:rPr lang="en-US" sz="2200" b="1" dirty="0" err="1">
                <a:solidFill>
                  <a:schemeClr val="accent6">
                    <a:lumMod val="60000"/>
                    <a:lumOff val="40000"/>
                  </a:schemeClr>
                </a:solidFill>
              </a:rPr>
              <a:t>textuality</a:t>
            </a:r>
            <a:r>
              <a:rPr lang="en-US" sz="2200" b="1" dirty="0">
                <a:solidFill>
                  <a:schemeClr val="accent6">
                    <a:lumMod val="60000"/>
                    <a:lumOff val="40000"/>
                  </a:schemeClr>
                </a:solidFill>
              </a:rPr>
              <a:t>, gender and subjectivity</a:t>
            </a:r>
            <a:r>
              <a:rPr lang="en-US" sz="2200" dirty="0">
                <a:solidFill>
                  <a:srgbClr val="FF0000"/>
                </a:solidFill>
              </a:rPr>
              <a:t> </a:t>
            </a:r>
            <a:r>
              <a:rPr lang="en-US" sz="2200" dirty="0"/>
              <a:t>to critique discourses of race and racial difference.</a:t>
            </a:r>
          </a:p>
          <a:p>
            <a:pPr marL="0" indent="0">
              <a:buNone/>
            </a:pPr>
            <a:r>
              <a:rPr lang="en-US" sz="2200" dirty="0"/>
              <a:t>Expansion of the field so as to include other ethnicities, first of all </a:t>
            </a:r>
            <a:r>
              <a:rPr lang="en-US" sz="2200" b="1" dirty="0">
                <a:solidFill>
                  <a:schemeClr val="accent6">
                    <a:lumMod val="60000"/>
                    <a:lumOff val="40000"/>
                  </a:schemeClr>
                </a:solidFill>
              </a:rPr>
              <a:t>Chicano/a and Native American cultures</a:t>
            </a:r>
            <a:r>
              <a:rPr lang="en-US" sz="2200" dirty="0"/>
              <a:t>.</a:t>
            </a:r>
            <a:endParaRPr lang="it-IT" sz="2200" dirty="0"/>
          </a:p>
        </p:txBody>
      </p:sp>
    </p:spTree>
    <p:extLst>
      <p:ext uri="{BB962C8B-B14F-4D97-AF65-F5344CB8AC3E}">
        <p14:creationId xmlns:p14="http://schemas.microsoft.com/office/powerpoint/2010/main" val="99186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563" y="150313"/>
            <a:ext cx="10999237" cy="1102290"/>
          </a:xfrm>
        </p:spPr>
        <p:txBody>
          <a:bodyPr/>
          <a:lstStyle/>
          <a:p>
            <a:r>
              <a:rPr lang="it-IT" sz="6000" b="1" dirty="0">
                <a:solidFill>
                  <a:srgbClr val="00B0F0"/>
                </a:solidFill>
              </a:rPr>
              <a:t>US VS. THEM</a:t>
            </a:r>
          </a:p>
        </p:txBody>
      </p:sp>
      <p:sp>
        <p:nvSpPr>
          <p:cNvPr id="3" name="Segnaposto contenuto 2"/>
          <p:cNvSpPr>
            <a:spLocks noGrp="1"/>
          </p:cNvSpPr>
          <p:nvPr>
            <p:ph idx="1"/>
          </p:nvPr>
        </p:nvSpPr>
        <p:spPr>
          <a:xfrm>
            <a:off x="354563" y="1408922"/>
            <a:ext cx="10999237" cy="5129663"/>
          </a:xfrm>
        </p:spPr>
        <p:txBody>
          <a:bodyPr>
            <a:normAutofit fontScale="92500" lnSpcReduction="10000"/>
          </a:bodyPr>
          <a:lstStyle/>
          <a:p>
            <a:pPr marL="0" indent="0">
              <a:buNone/>
            </a:pPr>
            <a:r>
              <a:rPr lang="en-US" sz="3200" dirty="0"/>
              <a:t>Ethnic studies examine how dominant perceptions of cultural identities in Europe and North America tend to postulate a </a:t>
            </a:r>
            <a:r>
              <a:rPr lang="en-US" sz="3200" b="1" dirty="0">
                <a:solidFill>
                  <a:schemeClr val="accent6">
                    <a:lumMod val="60000"/>
                    <a:lumOff val="40000"/>
                  </a:schemeClr>
                </a:solidFill>
              </a:rPr>
              <a:t>dichotomy</a:t>
            </a:r>
            <a:r>
              <a:rPr lang="en-US" sz="3200" dirty="0"/>
              <a:t> between “Us” (the non-ethnic majority) and “Them” (colonized or old and new migrant communities, characterized as “ethnic”).</a:t>
            </a:r>
          </a:p>
          <a:p>
            <a:pPr marL="0" indent="0">
              <a:buNone/>
            </a:pPr>
            <a:r>
              <a:rPr lang="en-US" sz="3200" b="1" dirty="0">
                <a:solidFill>
                  <a:schemeClr val="accent6">
                    <a:lumMod val="60000"/>
                    <a:lumOff val="40000"/>
                  </a:schemeClr>
                </a:solidFill>
              </a:rPr>
              <a:t>Ethnic identity or origin </a:t>
            </a:r>
            <a:r>
              <a:rPr lang="en-US" sz="3200" dirty="0"/>
              <a:t>= an individual’s ancestral heritage.</a:t>
            </a:r>
          </a:p>
          <a:p>
            <a:pPr marL="0" indent="0">
              <a:buNone/>
            </a:pPr>
            <a:r>
              <a:rPr lang="en-US" sz="3200" b="1" dirty="0">
                <a:solidFill>
                  <a:schemeClr val="accent6">
                    <a:lumMod val="60000"/>
                    <a:lumOff val="40000"/>
                  </a:schemeClr>
                </a:solidFill>
              </a:rPr>
              <a:t>Ethnocentrism</a:t>
            </a:r>
            <a:r>
              <a:rPr lang="en-US" sz="3200" dirty="0"/>
              <a:t> = the belief that a cultural community or ancestry is superior.</a:t>
            </a:r>
          </a:p>
          <a:p>
            <a:pPr marL="0" indent="0">
              <a:buNone/>
            </a:pPr>
            <a:r>
              <a:rPr lang="en-US" sz="3200" b="1" dirty="0" err="1">
                <a:solidFill>
                  <a:schemeClr val="accent6">
                    <a:lumMod val="60000"/>
                    <a:lumOff val="40000"/>
                  </a:schemeClr>
                </a:solidFill>
              </a:rPr>
              <a:t>Ethnicism</a:t>
            </a:r>
            <a:r>
              <a:rPr lang="en-US" sz="3200" dirty="0"/>
              <a:t> = protest/resistance against the oppression and exploitation of “ethnics” by the dominant group.</a:t>
            </a:r>
          </a:p>
        </p:txBody>
      </p:sp>
    </p:spTree>
    <p:extLst>
      <p:ext uri="{BB962C8B-B14F-4D97-AF65-F5344CB8AC3E}">
        <p14:creationId xmlns:p14="http://schemas.microsoft.com/office/powerpoint/2010/main" val="223543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6000" b="1" dirty="0">
                <a:solidFill>
                  <a:srgbClr val="00B0F0"/>
                </a:solidFill>
              </a:rPr>
              <a:t>RACE VS. ETHNICITY</a:t>
            </a:r>
          </a:p>
        </p:txBody>
      </p:sp>
      <p:sp>
        <p:nvSpPr>
          <p:cNvPr id="3" name="Segnaposto contenuto 2"/>
          <p:cNvSpPr>
            <a:spLocks noGrp="1"/>
          </p:cNvSpPr>
          <p:nvPr>
            <p:ph idx="1"/>
          </p:nvPr>
        </p:nvSpPr>
        <p:spPr>
          <a:xfrm>
            <a:off x="457200" y="1825624"/>
            <a:ext cx="9881118" cy="4788117"/>
          </a:xfrm>
        </p:spPr>
        <p:txBody>
          <a:bodyPr>
            <a:normAutofit/>
          </a:bodyPr>
          <a:lstStyle/>
          <a:p>
            <a:pPr marL="0" indent="0">
              <a:buNone/>
            </a:pPr>
            <a:r>
              <a:rPr lang="en-US" sz="2200" b="1" dirty="0">
                <a:solidFill>
                  <a:schemeClr val="accent6">
                    <a:lumMod val="60000"/>
                    <a:lumOff val="40000"/>
                  </a:schemeClr>
                </a:solidFill>
              </a:rPr>
              <a:t>Race</a:t>
            </a:r>
            <a:r>
              <a:rPr lang="en-US" sz="2200" dirty="0"/>
              <a:t>: racial stratification according to a birth-ascribed status based on </a:t>
            </a:r>
            <a:r>
              <a:rPr lang="en-US" sz="2200" b="1" dirty="0">
                <a:solidFill>
                  <a:schemeClr val="accent6">
                    <a:lumMod val="60000"/>
                    <a:lumOff val="40000"/>
                  </a:schemeClr>
                </a:solidFill>
              </a:rPr>
              <a:t>physical and cultural characteristics defined by the dominant group</a:t>
            </a:r>
            <a:r>
              <a:rPr lang="en-US" sz="2200" dirty="0"/>
              <a:t>.</a:t>
            </a:r>
          </a:p>
          <a:p>
            <a:pPr marL="0" indent="0">
              <a:buNone/>
            </a:pPr>
            <a:r>
              <a:rPr lang="en-US" sz="2200" b="1" dirty="0">
                <a:solidFill>
                  <a:schemeClr val="accent6">
                    <a:lumMod val="60000"/>
                    <a:lumOff val="40000"/>
                  </a:schemeClr>
                </a:solidFill>
              </a:rPr>
              <a:t>Ethnicity</a:t>
            </a:r>
            <a:r>
              <a:rPr lang="en-US" sz="2200" dirty="0"/>
              <a:t>: birth-ascribed </a:t>
            </a:r>
            <a:r>
              <a:rPr lang="en-US" sz="2200" b="1" dirty="0">
                <a:solidFill>
                  <a:schemeClr val="accent6">
                    <a:lumMod val="60000"/>
                    <a:lumOff val="40000"/>
                  </a:schemeClr>
                </a:solidFill>
              </a:rPr>
              <a:t>identity defined by the ethnic group itse</a:t>
            </a:r>
            <a:r>
              <a:rPr lang="en-US" sz="2200" dirty="0">
                <a:solidFill>
                  <a:schemeClr val="accent6">
                    <a:lumMod val="60000"/>
                    <a:lumOff val="40000"/>
                  </a:schemeClr>
                </a:solidFill>
              </a:rPr>
              <a:t>lf</a:t>
            </a:r>
            <a:r>
              <a:rPr lang="en-US" sz="2200" dirty="0"/>
              <a:t>.</a:t>
            </a:r>
          </a:p>
          <a:p>
            <a:pPr marL="0" indent="0">
              <a:buNone/>
            </a:pPr>
            <a:r>
              <a:rPr lang="en-US" sz="2200" dirty="0"/>
              <a:t>Racial categories: mostly inaccurate and based on negative prejudices and stereotypes vs. ethnic categories: usually more accurate, because defined by the group itself.</a:t>
            </a:r>
          </a:p>
          <a:p>
            <a:pPr marL="0" indent="0">
              <a:buNone/>
            </a:pPr>
            <a:r>
              <a:rPr lang="en-US" sz="2200" dirty="0"/>
              <a:t>Ethnic self-categorization can turn into </a:t>
            </a:r>
            <a:r>
              <a:rPr lang="en-US" sz="2200" b="1" dirty="0">
                <a:solidFill>
                  <a:schemeClr val="accent6">
                    <a:lumMod val="60000"/>
                    <a:lumOff val="40000"/>
                  </a:schemeClr>
                </a:solidFill>
              </a:rPr>
              <a:t>ethnocentrism</a:t>
            </a:r>
            <a:r>
              <a:rPr lang="en-US" sz="2200" dirty="0"/>
              <a:t> when the sense of cultural identity of the group becomes a sense of superiority (especially when the group is the socially dominant one) → exaltation of the positive aspects of the group’s ethnicity and erasure of the negative ones + the reverse as regards the other groups.</a:t>
            </a:r>
          </a:p>
          <a:p>
            <a:pPr marL="0" indent="0">
              <a:buNone/>
            </a:pPr>
            <a:endParaRPr lang="it-IT" dirty="0"/>
          </a:p>
        </p:txBody>
      </p:sp>
    </p:spTree>
    <p:extLst>
      <p:ext uri="{BB962C8B-B14F-4D97-AF65-F5344CB8AC3E}">
        <p14:creationId xmlns:p14="http://schemas.microsoft.com/office/powerpoint/2010/main" val="411014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solidFill>
                  <a:srgbClr val="00B0F0"/>
                </a:solidFill>
              </a:rPr>
              <a:t>ETHNICITY, ETHNIC IDENTITY, ETHNIC GROUP</a:t>
            </a:r>
            <a:endParaRPr lang="it-IT" b="1" dirty="0">
              <a:solidFill>
                <a:srgbClr val="00B0F0"/>
              </a:solidFill>
            </a:endParaRPr>
          </a:p>
        </p:txBody>
      </p:sp>
      <p:sp>
        <p:nvSpPr>
          <p:cNvPr id="3" name="Segnaposto contenuto 2"/>
          <p:cNvSpPr>
            <a:spLocks noGrp="1"/>
          </p:cNvSpPr>
          <p:nvPr>
            <p:ph idx="1"/>
          </p:nvPr>
        </p:nvSpPr>
        <p:spPr>
          <a:xfrm>
            <a:off x="522515" y="2052918"/>
            <a:ext cx="9797142" cy="4599809"/>
          </a:xfrm>
        </p:spPr>
        <p:txBody>
          <a:bodyPr>
            <a:noAutofit/>
          </a:bodyPr>
          <a:lstStyle/>
          <a:p>
            <a:pPr marL="0" indent="0">
              <a:buNone/>
            </a:pPr>
            <a:r>
              <a:rPr lang="en-US" sz="2400" b="1" dirty="0">
                <a:solidFill>
                  <a:schemeClr val="accent6">
                    <a:lumMod val="60000"/>
                    <a:lumOff val="40000"/>
                  </a:schemeClr>
                </a:solidFill>
              </a:rPr>
              <a:t>Sian Jones </a:t>
            </a:r>
            <a:r>
              <a:rPr lang="it-IT" sz="2400" dirty="0"/>
              <a:t>(</a:t>
            </a:r>
            <a:r>
              <a:rPr lang="it-IT" sz="2400" b="1" i="1" dirty="0">
                <a:solidFill>
                  <a:schemeClr val="accent6">
                    <a:lumMod val="60000"/>
                    <a:lumOff val="40000"/>
                  </a:schemeClr>
                </a:solidFill>
              </a:rPr>
              <a:t>Th</a:t>
            </a:r>
            <a:r>
              <a:rPr lang="it-IT" sz="2400" b="1" dirty="0">
                <a:solidFill>
                  <a:schemeClr val="accent6">
                    <a:lumMod val="60000"/>
                    <a:lumOff val="40000"/>
                  </a:schemeClr>
                </a:solidFill>
              </a:rPr>
              <a:t>e</a:t>
            </a:r>
            <a:r>
              <a:rPr lang="it-IT" sz="2400" b="1" i="1" dirty="0">
                <a:solidFill>
                  <a:schemeClr val="accent6">
                    <a:lumMod val="60000"/>
                    <a:lumOff val="40000"/>
                  </a:schemeClr>
                </a:solidFill>
              </a:rPr>
              <a:t> </a:t>
            </a:r>
            <a:r>
              <a:rPr lang="it-IT" sz="2400" b="1" i="1" dirty="0" err="1">
                <a:solidFill>
                  <a:schemeClr val="accent6">
                    <a:lumMod val="60000"/>
                    <a:lumOff val="40000"/>
                  </a:schemeClr>
                </a:solidFill>
              </a:rPr>
              <a:t>Archaeology</a:t>
            </a:r>
            <a:r>
              <a:rPr lang="it-IT" sz="2400" b="1" i="1" dirty="0">
                <a:solidFill>
                  <a:schemeClr val="accent6">
                    <a:lumMod val="60000"/>
                    <a:lumOff val="40000"/>
                  </a:schemeClr>
                </a:solidFill>
              </a:rPr>
              <a:t> of </a:t>
            </a:r>
            <a:r>
              <a:rPr lang="it-IT" sz="2400" b="1" i="1" dirty="0" err="1">
                <a:solidFill>
                  <a:schemeClr val="accent6">
                    <a:lumMod val="60000"/>
                    <a:lumOff val="40000"/>
                  </a:schemeClr>
                </a:solidFill>
              </a:rPr>
              <a:t>Ethnicity</a:t>
            </a:r>
            <a:r>
              <a:rPr lang="it-IT" sz="2400" dirty="0"/>
              <a:t>, 1997)</a:t>
            </a:r>
            <a:r>
              <a:rPr lang="en-US" sz="2400" dirty="0"/>
              <a:t>:</a:t>
            </a:r>
          </a:p>
          <a:p>
            <a:pPr marL="0" indent="0">
              <a:buNone/>
            </a:pPr>
            <a:r>
              <a:rPr lang="en-US" sz="2400" dirty="0"/>
              <a:t>Ethnicity = “all those social and psychological phenomena associated with a </a:t>
            </a:r>
            <a:r>
              <a:rPr lang="en-US" sz="2400" b="1" dirty="0">
                <a:solidFill>
                  <a:schemeClr val="accent6">
                    <a:lumMod val="60000"/>
                    <a:lumOff val="40000"/>
                  </a:schemeClr>
                </a:solidFill>
              </a:rPr>
              <a:t>culturally constructed group identity</a:t>
            </a:r>
            <a:r>
              <a:rPr lang="en-US" sz="2400" dirty="0"/>
              <a:t>.”</a:t>
            </a:r>
          </a:p>
          <a:p>
            <a:pPr marL="0" indent="0">
              <a:buNone/>
            </a:pPr>
            <a:r>
              <a:rPr lang="en-US" sz="2400" dirty="0"/>
              <a:t>Ethnic identity = “that aspect of a person’s self-conceptualization which results from </a:t>
            </a:r>
            <a:r>
              <a:rPr lang="en-US" sz="2400" b="1" dirty="0">
                <a:solidFill>
                  <a:schemeClr val="accent6">
                    <a:lumMod val="60000"/>
                    <a:lumOff val="40000"/>
                  </a:schemeClr>
                </a:solidFill>
              </a:rPr>
              <a:t>identification with a broader group </a:t>
            </a:r>
            <a:r>
              <a:rPr lang="en-US" sz="2400" dirty="0"/>
              <a:t>in opposition to others on the basis of perceived cultural differentiation and/or common descent.”</a:t>
            </a:r>
          </a:p>
          <a:p>
            <a:pPr marL="0" indent="0">
              <a:buNone/>
            </a:pPr>
            <a:r>
              <a:rPr lang="en-US" sz="2400" dirty="0"/>
              <a:t>Ethnic group = “any group of people who set themselves apart and/or are set apart by others with whom they interact or co-exist on the basis of their perceptions of </a:t>
            </a:r>
            <a:r>
              <a:rPr lang="en-US" sz="2400" b="1" dirty="0">
                <a:solidFill>
                  <a:schemeClr val="accent6">
                    <a:lumMod val="60000"/>
                    <a:lumOff val="40000"/>
                  </a:schemeClr>
                </a:solidFill>
              </a:rPr>
              <a:t>cultural differentiation and/or common ancestry</a:t>
            </a:r>
            <a:r>
              <a:rPr lang="en-US" sz="2400" dirty="0"/>
              <a:t>.”</a:t>
            </a:r>
            <a:endParaRPr lang="it-IT" sz="2400" dirty="0"/>
          </a:p>
        </p:txBody>
      </p:sp>
    </p:spTree>
    <p:extLst>
      <p:ext uri="{BB962C8B-B14F-4D97-AF65-F5344CB8AC3E}">
        <p14:creationId xmlns:p14="http://schemas.microsoft.com/office/powerpoint/2010/main" val="269702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0413" y="440281"/>
            <a:ext cx="10515600" cy="1325563"/>
          </a:xfrm>
        </p:spPr>
        <p:txBody>
          <a:bodyPr/>
          <a:lstStyle/>
          <a:p>
            <a:r>
              <a:rPr lang="en-US" sz="4800" b="1" dirty="0">
                <a:solidFill>
                  <a:srgbClr val="00B0F0"/>
                </a:solidFill>
              </a:rPr>
              <a:t>THE “PRIMORDIALIST” PARADIGM</a:t>
            </a:r>
          </a:p>
        </p:txBody>
      </p:sp>
      <p:sp>
        <p:nvSpPr>
          <p:cNvPr id="3" name="Segnaposto contenuto 2"/>
          <p:cNvSpPr>
            <a:spLocks noGrp="1"/>
          </p:cNvSpPr>
          <p:nvPr>
            <p:ph idx="1"/>
          </p:nvPr>
        </p:nvSpPr>
        <p:spPr>
          <a:xfrm>
            <a:off x="700414" y="1825624"/>
            <a:ext cx="9581922" cy="4397893"/>
          </a:xfrm>
        </p:spPr>
        <p:txBody>
          <a:bodyPr>
            <a:normAutofit/>
          </a:bodyPr>
          <a:lstStyle/>
          <a:p>
            <a:pPr marL="0" indent="0">
              <a:buNone/>
            </a:pPr>
            <a:r>
              <a:rPr lang="en-US" dirty="0" err="1"/>
              <a:t>Primordialism</a:t>
            </a:r>
            <a:r>
              <a:rPr lang="en-US" dirty="0"/>
              <a:t> (origins in </a:t>
            </a:r>
            <a:r>
              <a:rPr lang="en-US" b="1" dirty="0">
                <a:solidFill>
                  <a:schemeClr val="accent6">
                    <a:lumMod val="60000"/>
                    <a:lumOff val="40000"/>
                  </a:schemeClr>
                </a:solidFill>
              </a:rPr>
              <a:t>German Romantic thinking</a:t>
            </a:r>
            <a:r>
              <a:rPr lang="en-US" dirty="0"/>
              <a:t>: </a:t>
            </a:r>
            <a:r>
              <a:rPr lang="it-IT" b="1" dirty="0" err="1">
                <a:solidFill>
                  <a:schemeClr val="accent6">
                    <a:lumMod val="60000"/>
                    <a:lumOff val="40000"/>
                  </a:schemeClr>
                </a:solidFill>
              </a:rPr>
              <a:t>Fichte</a:t>
            </a:r>
            <a:r>
              <a:rPr lang="it-IT" b="1" dirty="0">
                <a:solidFill>
                  <a:schemeClr val="accent6">
                    <a:lumMod val="60000"/>
                    <a:lumOff val="40000"/>
                  </a:schemeClr>
                </a:solidFill>
              </a:rPr>
              <a:t>, </a:t>
            </a:r>
            <a:r>
              <a:rPr lang="it-IT" b="1" dirty="0" err="1">
                <a:solidFill>
                  <a:schemeClr val="accent6">
                    <a:lumMod val="60000"/>
                    <a:lumOff val="40000"/>
                  </a:schemeClr>
                </a:solidFill>
              </a:rPr>
              <a:t>Herder</a:t>
            </a:r>
            <a:r>
              <a:rPr lang="it-IT" dirty="0"/>
              <a:t>; major </a:t>
            </a:r>
            <a:r>
              <a:rPr lang="it-IT" dirty="0" err="1"/>
              <a:t>authors</a:t>
            </a:r>
            <a:r>
              <a:rPr lang="it-IT" dirty="0"/>
              <a:t>: </a:t>
            </a:r>
            <a:r>
              <a:rPr lang="it-IT" b="1" dirty="0">
                <a:solidFill>
                  <a:schemeClr val="accent6">
                    <a:lumMod val="60000"/>
                    <a:lumOff val="40000"/>
                  </a:schemeClr>
                </a:solidFill>
              </a:rPr>
              <a:t>Peter Van </a:t>
            </a:r>
            <a:r>
              <a:rPr lang="it-IT" b="1" dirty="0" err="1">
                <a:solidFill>
                  <a:schemeClr val="accent6">
                    <a:lumMod val="60000"/>
                    <a:lumOff val="40000"/>
                  </a:schemeClr>
                </a:solidFill>
              </a:rPr>
              <a:t>den</a:t>
            </a:r>
            <a:r>
              <a:rPr lang="it-IT" b="1" dirty="0">
                <a:solidFill>
                  <a:schemeClr val="accent6">
                    <a:lumMod val="60000"/>
                    <a:lumOff val="40000"/>
                  </a:schemeClr>
                </a:solidFill>
              </a:rPr>
              <a:t> </a:t>
            </a:r>
            <a:r>
              <a:rPr lang="it-IT" b="1" dirty="0" err="1">
                <a:solidFill>
                  <a:schemeClr val="accent6">
                    <a:lumMod val="60000"/>
                    <a:lumOff val="40000"/>
                  </a:schemeClr>
                </a:solidFill>
              </a:rPr>
              <a:t>Berghe</a:t>
            </a:r>
            <a:r>
              <a:rPr lang="it-IT" b="1" dirty="0">
                <a:solidFill>
                  <a:schemeClr val="accent6">
                    <a:lumMod val="60000"/>
                    <a:lumOff val="40000"/>
                  </a:schemeClr>
                </a:solidFill>
              </a:rPr>
              <a:t>, </a:t>
            </a:r>
            <a:r>
              <a:rPr lang="nl-NL" b="1" dirty="0">
                <a:solidFill>
                  <a:schemeClr val="accent6">
                    <a:lumMod val="60000"/>
                    <a:lumOff val="40000"/>
                  </a:schemeClr>
                </a:solidFill>
              </a:rPr>
              <a:t>Clifford Geertz, Steven Grosby</a:t>
            </a:r>
            <a:r>
              <a:rPr lang="it-IT" dirty="0"/>
              <a:t>):</a:t>
            </a:r>
            <a:br>
              <a:rPr lang="en-US" dirty="0"/>
            </a:br>
            <a:r>
              <a:rPr lang="en-US" dirty="0"/>
              <a:t>ethnicity is a natural phenomenon with its foundations in </a:t>
            </a:r>
            <a:r>
              <a:rPr lang="en-US" b="1" dirty="0">
                <a:solidFill>
                  <a:schemeClr val="accent6">
                    <a:lumMod val="60000"/>
                    <a:lumOff val="40000"/>
                  </a:schemeClr>
                </a:solidFill>
              </a:rPr>
              <a:t>family and kinship</a:t>
            </a:r>
            <a:r>
              <a:rPr lang="en-US" dirty="0"/>
              <a:t>. H. Isaacs, “Basic Group Identity: Idols of the Tribe” (1974): primordial ties explain the power and persistence of ethnic identity (“basic group identity”), especially when confronted with other groups → </a:t>
            </a:r>
            <a:r>
              <a:rPr lang="en-US" b="1" dirty="0">
                <a:solidFill>
                  <a:schemeClr val="accent6">
                    <a:lumMod val="60000"/>
                    <a:lumOff val="40000"/>
                  </a:schemeClr>
                </a:solidFill>
              </a:rPr>
              <a:t>evolution of ”tribal” identities into nationalist movements</a:t>
            </a:r>
            <a:r>
              <a:rPr lang="en-US" dirty="0"/>
              <a:t>.</a:t>
            </a:r>
          </a:p>
          <a:p>
            <a:pPr marL="0" indent="0">
              <a:buNone/>
            </a:pPr>
            <a:r>
              <a:rPr lang="en-US" dirty="0"/>
              <a:t>Problems: Primordial approaches are too </a:t>
            </a:r>
            <a:r>
              <a:rPr lang="en-US" b="1" dirty="0">
                <a:solidFill>
                  <a:schemeClr val="accent6">
                    <a:lumMod val="60000"/>
                    <a:lumOff val="40000"/>
                  </a:schemeClr>
                </a:solidFill>
              </a:rPr>
              <a:t>general and vague</a:t>
            </a:r>
            <a:r>
              <a:rPr lang="en-US" dirty="0"/>
              <a:t>; they suggest that ethnic identity is a </a:t>
            </a:r>
            <a:r>
              <a:rPr lang="en-US" b="1" dirty="0">
                <a:solidFill>
                  <a:schemeClr val="accent6">
                    <a:lumMod val="60000"/>
                    <a:lumOff val="40000"/>
                  </a:schemeClr>
                </a:solidFill>
              </a:rPr>
              <a:t>determining and immutable dimension </a:t>
            </a:r>
            <a:r>
              <a:rPr lang="en-US" dirty="0"/>
              <a:t>and that primordial attachments are involuntary and coercive; they imply that ethnic groups are constituted in sort of </a:t>
            </a:r>
            <a:r>
              <a:rPr lang="en-US" b="1" dirty="0">
                <a:solidFill>
                  <a:schemeClr val="accent6">
                    <a:lumMod val="60000"/>
                    <a:lumOff val="40000"/>
                  </a:schemeClr>
                </a:solidFill>
              </a:rPr>
              <a:t>social and political vacuum</a:t>
            </a:r>
            <a:r>
              <a:rPr lang="en-US" dirty="0"/>
              <a:t>; they do not take into account that their very concepts are </a:t>
            </a:r>
            <a:r>
              <a:rPr lang="en-US" b="1" dirty="0">
                <a:solidFill>
                  <a:schemeClr val="accent6">
                    <a:lumMod val="60000"/>
                    <a:lumOff val="40000"/>
                  </a:schemeClr>
                </a:solidFill>
              </a:rPr>
              <a:t>historically situated and culturally constructed</a:t>
            </a:r>
            <a:r>
              <a:rPr lang="en-US" dirty="0"/>
              <a:t>.</a:t>
            </a:r>
            <a:endParaRPr lang="it-IT" dirty="0"/>
          </a:p>
        </p:txBody>
      </p:sp>
    </p:spTree>
    <p:extLst>
      <p:ext uri="{BB962C8B-B14F-4D97-AF65-F5344CB8AC3E}">
        <p14:creationId xmlns:p14="http://schemas.microsoft.com/office/powerpoint/2010/main" val="203518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9"/>
            <a:ext cx="9404723" cy="1068172"/>
          </a:xfrm>
        </p:spPr>
        <p:txBody>
          <a:bodyPr/>
          <a:lstStyle/>
          <a:p>
            <a:r>
              <a:rPr lang="it-IT" b="1" dirty="0">
                <a:solidFill>
                  <a:srgbClr val="00B0F0"/>
                </a:solidFill>
              </a:rPr>
              <a:t>THE </a:t>
            </a:r>
            <a:r>
              <a:rPr lang="en-US" sz="4000" b="1" dirty="0">
                <a:solidFill>
                  <a:srgbClr val="00B0F0"/>
                </a:solidFill>
              </a:rPr>
              <a:t>“</a:t>
            </a:r>
            <a:r>
              <a:rPr lang="it-IT" b="1" dirty="0">
                <a:solidFill>
                  <a:srgbClr val="00B0F0"/>
                </a:solidFill>
              </a:rPr>
              <a:t>INSTRUMENTALIST</a:t>
            </a:r>
            <a:r>
              <a:rPr lang="en-US" sz="4400" b="1" dirty="0">
                <a:solidFill>
                  <a:srgbClr val="00B0F0"/>
                </a:solidFill>
              </a:rPr>
              <a:t>” </a:t>
            </a:r>
            <a:r>
              <a:rPr lang="it-IT" b="1" dirty="0">
                <a:solidFill>
                  <a:srgbClr val="00B0F0"/>
                </a:solidFill>
              </a:rPr>
              <a:t>APPROACH</a:t>
            </a:r>
          </a:p>
        </p:txBody>
      </p:sp>
      <p:sp>
        <p:nvSpPr>
          <p:cNvPr id="3" name="Segnaposto contenuto 2"/>
          <p:cNvSpPr>
            <a:spLocks noGrp="1"/>
          </p:cNvSpPr>
          <p:nvPr>
            <p:ph idx="1"/>
          </p:nvPr>
        </p:nvSpPr>
        <p:spPr>
          <a:xfrm>
            <a:off x="645132" y="1856792"/>
            <a:ext cx="9170672" cy="4391607"/>
          </a:xfrm>
        </p:spPr>
        <p:txBody>
          <a:bodyPr>
            <a:normAutofit fontScale="92500" lnSpcReduction="20000"/>
          </a:bodyPr>
          <a:lstStyle/>
          <a:p>
            <a:pPr marL="0" indent="0">
              <a:buNone/>
            </a:pPr>
            <a:r>
              <a:rPr lang="en-US" dirty="0"/>
              <a:t>Origins in </a:t>
            </a:r>
            <a:r>
              <a:rPr lang="en-US" b="1" dirty="0" err="1">
                <a:solidFill>
                  <a:schemeClr val="accent6">
                    <a:lumMod val="60000"/>
                    <a:lumOff val="40000"/>
                  </a:schemeClr>
                </a:solidFill>
              </a:rPr>
              <a:t>Auguste</a:t>
            </a:r>
            <a:r>
              <a:rPr lang="en-US" b="1" dirty="0">
                <a:solidFill>
                  <a:schemeClr val="accent6">
                    <a:lumMod val="60000"/>
                    <a:lumOff val="40000"/>
                  </a:schemeClr>
                </a:solidFill>
              </a:rPr>
              <a:t> Comte’s Logical Positivism</a:t>
            </a:r>
            <a:r>
              <a:rPr lang="en-US" dirty="0"/>
              <a:t>; modern exponents: </a:t>
            </a:r>
            <a:r>
              <a:rPr lang="it-IT" b="1" dirty="0">
                <a:solidFill>
                  <a:schemeClr val="accent6">
                    <a:lumMod val="60000"/>
                    <a:lumOff val="40000"/>
                  </a:schemeClr>
                </a:solidFill>
              </a:rPr>
              <a:t>Nathan </a:t>
            </a:r>
            <a:r>
              <a:rPr lang="it-IT" b="1" dirty="0" err="1">
                <a:solidFill>
                  <a:schemeClr val="accent6">
                    <a:lumMod val="60000"/>
                    <a:lumOff val="40000"/>
                  </a:schemeClr>
                </a:solidFill>
              </a:rPr>
              <a:t>Glazer</a:t>
            </a:r>
            <a:r>
              <a:rPr lang="it-IT" b="1" dirty="0">
                <a:solidFill>
                  <a:schemeClr val="accent6">
                    <a:lumMod val="60000"/>
                    <a:lumOff val="40000"/>
                  </a:schemeClr>
                </a:solidFill>
              </a:rPr>
              <a:t>, Daniel </a:t>
            </a:r>
            <a:r>
              <a:rPr lang="it-IT" b="1" dirty="0" err="1">
                <a:solidFill>
                  <a:schemeClr val="accent6">
                    <a:lumMod val="60000"/>
                    <a:lumOff val="40000"/>
                  </a:schemeClr>
                </a:solidFill>
              </a:rPr>
              <a:t>Moynihan</a:t>
            </a:r>
            <a:r>
              <a:rPr lang="it-IT" b="1" dirty="0">
                <a:solidFill>
                  <a:schemeClr val="accent6">
                    <a:lumMod val="60000"/>
                    <a:lumOff val="40000"/>
                  </a:schemeClr>
                </a:solidFill>
              </a:rPr>
              <a:t> </a:t>
            </a:r>
            <a:r>
              <a:rPr lang="en-US" b="1" dirty="0">
                <a:solidFill>
                  <a:schemeClr val="accent6">
                    <a:lumMod val="60000"/>
                    <a:lumOff val="40000"/>
                  </a:schemeClr>
                </a:solidFill>
              </a:rPr>
              <a:t>Fredrik Barth, </a:t>
            </a:r>
            <a:r>
              <a:rPr lang="en-US" b="1" dirty="0" err="1">
                <a:solidFill>
                  <a:schemeClr val="accent6">
                    <a:lumMod val="60000"/>
                    <a:lumOff val="40000"/>
                  </a:schemeClr>
                </a:solidFill>
              </a:rPr>
              <a:t>Abner</a:t>
            </a:r>
            <a:r>
              <a:rPr lang="en-US" b="1" dirty="0">
                <a:solidFill>
                  <a:schemeClr val="accent6">
                    <a:lumMod val="60000"/>
                    <a:lumOff val="40000"/>
                  </a:schemeClr>
                </a:solidFill>
              </a:rPr>
              <a:t> Cohen</a:t>
            </a:r>
            <a:r>
              <a:rPr lang="en-US" dirty="0"/>
              <a:t>.</a:t>
            </a:r>
          </a:p>
          <a:p>
            <a:pPr marL="0" indent="0">
              <a:buNone/>
            </a:pPr>
            <a:r>
              <a:rPr lang="en-US" dirty="0"/>
              <a:t>Ethnicity = </a:t>
            </a:r>
            <a:r>
              <a:rPr lang="en-US" b="1" dirty="0">
                <a:solidFill>
                  <a:schemeClr val="accent6">
                    <a:lumMod val="60000"/>
                    <a:lumOff val="40000"/>
                  </a:schemeClr>
                </a:solidFill>
              </a:rPr>
              <a:t>socially constructed</a:t>
            </a:r>
            <a:r>
              <a:rPr lang="en-US" dirty="0"/>
              <a:t>; people assemble pieces of a variety of ethnic heritages; their “ethnicity” is often </a:t>
            </a:r>
            <a:r>
              <a:rPr lang="en-US" i="1" dirty="0"/>
              <a:t>instrumental </a:t>
            </a:r>
            <a:r>
              <a:rPr lang="en-US" dirty="0"/>
              <a:t>to the negotiation of access to </a:t>
            </a:r>
            <a:r>
              <a:rPr lang="en-US" b="1" dirty="0">
                <a:solidFill>
                  <a:schemeClr val="accent6">
                    <a:lumMod val="60000"/>
                    <a:lumOff val="40000"/>
                  </a:schemeClr>
                </a:solidFill>
              </a:rPr>
              <a:t>economic and political resources</a:t>
            </a:r>
            <a:r>
              <a:rPr lang="en-US" dirty="0"/>
              <a:t>.</a:t>
            </a:r>
          </a:p>
          <a:p>
            <a:pPr marL="0" indent="0">
              <a:buNone/>
            </a:pPr>
            <a:r>
              <a:rPr lang="en-US" b="1" dirty="0">
                <a:solidFill>
                  <a:schemeClr val="accent6">
                    <a:lumMod val="60000"/>
                    <a:lumOff val="40000"/>
                  </a:schemeClr>
                </a:solidFill>
              </a:rPr>
              <a:t>Objectivist</a:t>
            </a:r>
            <a:r>
              <a:rPr lang="en-US" dirty="0"/>
              <a:t> instrumentalism: focus on the socio-structural and cultural dimensions of ethnicity.</a:t>
            </a:r>
          </a:p>
          <a:p>
            <a:pPr marL="0" indent="0">
              <a:buNone/>
            </a:pPr>
            <a:r>
              <a:rPr lang="en-US" b="1" dirty="0">
                <a:solidFill>
                  <a:schemeClr val="accent6">
                    <a:lumMod val="60000"/>
                    <a:lumOff val="40000"/>
                  </a:schemeClr>
                </a:solidFill>
              </a:rPr>
              <a:t>Subjectivist</a:t>
            </a:r>
            <a:r>
              <a:rPr lang="en-US" dirty="0"/>
              <a:t> instrumentalism: focus on the interpersonal and behavioral aspects of ethnicity.</a:t>
            </a:r>
          </a:p>
          <a:p>
            <a:pPr marL="0" indent="0">
              <a:buNone/>
            </a:pPr>
            <a:r>
              <a:rPr lang="en-US" dirty="0"/>
              <a:t>Problems: Instrumentalist approaches use </a:t>
            </a:r>
            <a:r>
              <a:rPr lang="en-US" b="1" dirty="0">
                <a:solidFill>
                  <a:schemeClr val="accent6">
                    <a:lumMod val="60000"/>
                    <a:lumOff val="40000"/>
                  </a:schemeClr>
                </a:solidFill>
              </a:rPr>
              <a:t>reductionist modes </a:t>
            </a:r>
            <a:r>
              <a:rPr lang="en-US" dirty="0">
                <a:solidFill>
                  <a:schemeClr val="accent6">
                    <a:lumMod val="60000"/>
                    <a:lumOff val="40000"/>
                  </a:schemeClr>
                </a:solidFill>
              </a:rPr>
              <a:t>of explanation, tend to </a:t>
            </a:r>
            <a:r>
              <a:rPr lang="en-US" b="1" dirty="0">
                <a:solidFill>
                  <a:schemeClr val="accent6">
                    <a:lumMod val="60000"/>
                    <a:lumOff val="40000"/>
                  </a:schemeClr>
                </a:solidFill>
              </a:rPr>
              <a:t>ignore the cultural and also the psychological dimensions </a:t>
            </a:r>
            <a:r>
              <a:rPr lang="en-US" dirty="0"/>
              <a:t>of ethnicity,  postulate that </a:t>
            </a:r>
            <a:r>
              <a:rPr lang="en-US" b="1" dirty="0">
                <a:solidFill>
                  <a:schemeClr val="accent6">
                    <a:lumMod val="60000"/>
                    <a:lumOff val="40000"/>
                  </a:schemeClr>
                </a:solidFill>
              </a:rPr>
              <a:t>human behavior is essentially rational </a:t>
            </a:r>
            <a:r>
              <a:rPr lang="en-US" dirty="0"/>
              <a:t>and directed toward maximizing self-interest, disregard the dynamics of power in intragroup and intergroup relations, and </a:t>
            </a:r>
            <a:r>
              <a:rPr lang="en-US" b="1" dirty="0">
                <a:solidFill>
                  <a:schemeClr val="accent6">
                    <a:lumMod val="60000"/>
                    <a:lumOff val="40000"/>
                  </a:schemeClr>
                </a:solidFill>
              </a:rPr>
              <a:t>do not distinguish ethnic groups from other collective-interest </a:t>
            </a:r>
            <a:r>
              <a:rPr lang="it-IT" b="1" dirty="0" err="1">
                <a:solidFill>
                  <a:schemeClr val="accent6">
                    <a:lumMod val="60000"/>
                    <a:lumOff val="40000"/>
                  </a:schemeClr>
                </a:solidFill>
              </a:rPr>
              <a:t>groups</a:t>
            </a:r>
            <a:r>
              <a:rPr lang="it-IT" dirty="0">
                <a:solidFill>
                  <a:srgbClr val="FF0000"/>
                </a:solidFill>
              </a:rPr>
              <a:t> </a:t>
            </a:r>
            <a:r>
              <a:rPr lang="it-IT" dirty="0" err="1"/>
              <a:t>such</a:t>
            </a:r>
            <a:r>
              <a:rPr lang="it-IT" dirty="0"/>
              <a:t> </a:t>
            </a:r>
            <a:r>
              <a:rPr lang="it-IT" dirty="0" err="1"/>
              <a:t>as</a:t>
            </a:r>
            <a:r>
              <a:rPr lang="it-IT" dirty="0"/>
              <a:t> race or </a:t>
            </a:r>
            <a:r>
              <a:rPr lang="it-IT" dirty="0" err="1"/>
              <a:t>class</a:t>
            </a:r>
            <a:r>
              <a:rPr lang="it-IT" dirty="0"/>
              <a:t>.</a:t>
            </a:r>
          </a:p>
        </p:txBody>
      </p:sp>
    </p:spTree>
    <p:extLst>
      <p:ext uri="{BB962C8B-B14F-4D97-AF65-F5344CB8AC3E}">
        <p14:creationId xmlns:p14="http://schemas.microsoft.com/office/powerpoint/2010/main" val="246104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170809"/>
          </a:xfrm>
        </p:spPr>
        <p:txBody>
          <a:bodyPr/>
          <a:lstStyle/>
          <a:p>
            <a:r>
              <a:rPr lang="it-IT" b="1" dirty="0">
                <a:solidFill>
                  <a:srgbClr val="00B0F0"/>
                </a:solidFill>
              </a:rPr>
              <a:t>ETHNICITY AND PRACTICE THEORY</a:t>
            </a:r>
          </a:p>
        </p:txBody>
      </p:sp>
      <p:sp>
        <p:nvSpPr>
          <p:cNvPr id="3" name="Segnaposto contenuto 2"/>
          <p:cNvSpPr>
            <a:spLocks noGrp="1"/>
          </p:cNvSpPr>
          <p:nvPr>
            <p:ph idx="1"/>
          </p:nvPr>
        </p:nvSpPr>
        <p:spPr>
          <a:xfrm>
            <a:off x="559838" y="1623527"/>
            <a:ext cx="9683086" cy="4965163"/>
          </a:xfrm>
        </p:spPr>
        <p:txBody>
          <a:bodyPr>
            <a:normAutofit fontScale="92500" lnSpcReduction="20000"/>
          </a:bodyPr>
          <a:lstStyle/>
          <a:p>
            <a:pPr marL="0" indent="0">
              <a:buNone/>
            </a:pPr>
            <a:r>
              <a:rPr lang="en-US" sz="3400" b="1" dirty="0">
                <a:solidFill>
                  <a:schemeClr val="accent6">
                    <a:lumMod val="60000"/>
                    <a:lumOff val="40000"/>
                  </a:schemeClr>
                </a:solidFill>
              </a:rPr>
              <a:t>Sian Jones</a:t>
            </a:r>
            <a:r>
              <a:rPr lang="en-US" sz="3400" dirty="0"/>
              <a:t>: “ethnicity is not a passive reflection of similarities and differences in the cultural practices and structural conditions in which people are socialized,” nor is ethnicity “produced entirely in the process of social interaction.” </a:t>
            </a:r>
          </a:p>
          <a:p>
            <a:pPr marL="0" indent="0">
              <a:buNone/>
            </a:pPr>
            <a:r>
              <a:rPr lang="en-US" sz="3400" dirty="0"/>
              <a:t>Ethnicity = result of both </a:t>
            </a:r>
            <a:r>
              <a:rPr lang="en-US" sz="3400" b="1" dirty="0">
                <a:solidFill>
                  <a:schemeClr val="accent6">
                    <a:lumMod val="60000"/>
                    <a:lumOff val="40000"/>
                  </a:schemeClr>
                </a:solidFill>
              </a:rPr>
              <a:t>conscious and subliminal recognition</a:t>
            </a:r>
            <a:r>
              <a:rPr lang="en-US" sz="3400" dirty="0">
                <a:solidFill>
                  <a:srgbClr val="FF0000"/>
                </a:solidFill>
              </a:rPr>
              <a:t> </a:t>
            </a:r>
            <a:r>
              <a:rPr lang="en-US" sz="3400" dirty="0"/>
              <a:t>of the </a:t>
            </a:r>
            <a:r>
              <a:rPr lang="en-US" sz="3400" b="1" dirty="0">
                <a:solidFill>
                  <a:schemeClr val="accent6">
                    <a:lumMod val="60000"/>
                    <a:lumOff val="40000"/>
                  </a:schemeClr>
                </a:solidFill>
              </a:rPr>
              <a:t>collective</a:t>
            </a:r>
            <a:r>
              <a:rPr lang="en-US" sz="3400" dirty="0"/>
              <a:t> and </a:t>
            </a:r>
            <a:r>
              <a:rPr lang="en-US" sz="3400" b="1" dirty="0">
                <a:solidFill>
                  <a:schemeClr val="accent6">
                    <a:lumMod val="60000"/>
                    <a:lumOff val="40000"/>
                  </a:schemeClr>
                </a:solidFill>
              </a:rPr>
              <a:t>individual</a:t>
            </a:r>
            <a:r>
              <a:rPr lang="en-US" sz="3400" dirty="0"/>
              <a:t> forms of human agency.</a:t>
            </a:r>
          </a:p>
          <a:p>
            <a:pPr marL="0" indent="0">
              <a:buNone/>
            </a:pPr>
            <a:r>
              <a:rPr lang="en-US" sz="3400" dirty="0"/>
              <a:t>Practice theory = focus on “the relationship between </a:t>
            </a:r>
            <a:r>
              <a:rPr lang="en-US" sz="3400" b="1" dirty="0">
                <a:solidFill>
                  <a:schemeClr val="accent6">
                    <a:lumMod val="60000"/>
                    <a:lumOff val="40000"/>
                  </a:schemeClr>
                </a:solidFill>
              </a:rPr>
              <a:t>objective conditions </a:t>
            </a:r>
            <a:r>
              <a:rPr lang="en-US" sz="3400" dirty="0"/>
              <a:t>and </a:t>
            </a:r>
            <a:r>
              <a:rPr lang="en-US" sz="3400" b="1" dirty="0">
                <a:solidFill>
                  <a:schemeClr val="accent6">
                    <a:lumMod val="60000"/>
                    <a:lumOff val="40000"/>
                  </a:schemeClr>
                </a:solidFill>
              </a:rPr>
              <a:t>subjective perceptions</a:t>
            </a:r>
            <a:r>
              <a:rPr lang="en-US" sz="3400" dirty="0"/>
              <a:t>.”</a:t>
            </a:r>
            <a:endParaRPr lang="it-IT" sz="3400" dirty="0"/>
          </a:p>
        </p:txBody>
      </p:sp>
    </p:spTree>
    <p:extLst>
      <p:ext uri="{BB962C8B-B14F-4D97-AF65-F5344CB8AC3E}">
        <p14:creationId xmlns:p14="http://schemas.microsoft.com/office/powerpoint/2010/main" val="352841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025352"/>
          </a:xfrm>
        </p:spPr>
        <p:txBody>
          <a:bodyPr/>
          <a:lstStyle/>
          <a:p>
            <a:r>
              <a:rPr lang="en-US" sz="6000" b="1" dirty="0">
                <a:solidFill>
                  <a:srgbClr val="00B0F0"/>
                </a:solidFill>
              </a:rPr>
              <a:t>THE “HABITUS”</a:t>
            </a:r>
          </a:p>
        </p:txBody>
      </p:sp>
      <p:sp>
        <p:nvSpPr>
          <p:cNvPr id="3" name="Segnaposto contenuto 2"/>
          <p:cNvSpPr>
            <a:spLocks noGrp="1"/>
          </p:cNvSpPr>
          <p:nvPr>
            <p:ph idx="1"/>
          </p:nvPr>
        </p:nvSpPr>
        <p:spPr>
          <a:xfrm>
            <a:off x="646112" y="1576873"/>
            <a:ext cx="9729530" cy="4899082"/>
          </a:xfrm>
        </p:spPr>
        <p:txBody>
          <a:bodyPr>
            <a:normAutofit fontScale="92500" lnSpcReduction="20000"/>
          </a:bodyPr>
          <a:lstStyle/>
          <a:p>
            <a:pPr marL="0" indent="0">
              <a:buNone/>
            </a:pPr>
            <a:r>
              <a:rPr lang="en-US" sz="3000" b="1" dirty="0">
                <a:solidFill>
                  <a:schemeClr val="accent6">
                    <a:lumMod val="60000"/>
                    <a:lumOff val="40000"/>
                  </a:schemeClr>
                </a:solidFill>
              </a:rPr>
              <a:t>Pierre Bourdieu</a:t>
            </a:r>
            <a:r>
              <a:rPr lang="en-US" sz="3000" dirty="0"/>
              <a:t>: </a:t>
            </a:r>
            <a:r>
              <a:rPr lang="en-US" sz="3000" b="1" dirty="0">
                <a:solidFill>
                  <a:schemeClr val="accent6">
                    <a:lumMod val="60000"/>
                    <a:lumOff val="40000"/>
                  </a:schemeClr>
                </a:solidFill>
              </a:rPr>
              <a:t>habitus</a:t>
            </a:r>
            <a:r>
              <a:rPr lang="en-US" sz="3000" dirty="0"/>
              <a:t> = </a:t>
            </a:r>
            <a:r>
              <a:rPr lang="en-US" sz="3000" b="1" dirty="0">
                <a:solidFill>
                  <a:schemeClr val="accent6">
                    <a:lumMod val="60000"/>
                    <a:lumOff val="40000"/>
                  </a:schemeClr>
                </a:solidFill>
              </a:rPr>
              <a:t>durable disposition </a:t>
            </a:r>
            <a:r>
              <a:rPr lang="en-US" sz="3000" dirty="0"/>
              <a:t>towards certain perceptions and practices (regarding sexual divisions of labor, morality, tastes), which become part of an individual’s sense of self at an early age, and which can be transposed from one context to another.</a:t>
            </a:r>
          </a:p>
          <a:p>
            <a:pPr marL="0" indent="0">
              <a:buNone/>
            </a:pPr>
            <a:r>
              <a:rPr lang="en-US" sz="3000" dirty="0"/>
              <a:t>Ethnicity = </a:t>
            </a:r>
            <a:r>
              <a:rPr lang="en-US" sz="3000" dirty="0" err="1"/>
              <a:t>neIther</a:t>
            </a:r>
            <a:r>
              <a:rPr lang="en-US" sz="3000" dirty="0"/>
              <a:t> a static reflection of culture, nor produced entirely by social interaction and boundary maintenance.</a:t>
            </a:r>
          </a:p>
          <a:p>
            <a:pPr marL="0" indent="0">
              <a:buNone/>
            </a:pPr>
            <a:r>
              <a:rPr lang="en-US" sz="3000" dirty="0"/>
              <a:t>“The </a:t>
            </a:r>
            <a:r>
              <a:rPr lang="en-US" sz="3000" b="1" dirty="0" err="1">
                <a:solidFill>
                  <a:schemeClr val="accent6">
                    <a:lumMod val="60000"/>
                    <a:lumOff val="40000"/>
                  </a:schemeClr>
                </a:solidFill>
              </a:rPr>
              <a:t>intersubjective</a:t>
            </a:r>
            <a:r>
              <a:rPr lang="en-US" sz="3000" b="1" dirty="0">
                <a:solidFill>
                  <a:schemeClr val="accent6">
                    <a:lumMod val="60000"/>
                    <a:lumOff val="40000"/>
                  </a:schemeClr>
                </a:solidFill>
              </a:rPr>
              <a:t> construction of ethnic identity </a:t>
            </a:r>
            <a:r>
              <a:rPr lang="en-US" sz="3000" dirty="0"/>
              <a:t>is grounded in the shared </a:t>
            </a:r>
            <a:r>
              <a:rPr lang="en-US" sz="3000" b="1" dirty="0">
                <a:solidFill>
                  <a:schemeClr val="accent6">
                    <a:lumMod val="60000"/>
                    <a:lumOff val="40000"/>
                  </a:schemeClr>
                </a:solidFill>
              </a:rPr>
              <a:t>subliminal dispositions of the habitus</a:t>
            </a:r>
            <a:r>
              <a:rPr lang="en-US" sz="3000" dirty="0"/>
              <a:t>, which shape, and are shaped by, </a:t>
            </a:r>
            <a:r>
              <a:rPr lang="en-US" sz="3000" b="1" dirty="0">
                <a:solidFill>
                  <a:schemeClr val="accent6">
                    <a:lumMod val="60000"/>
                    <a:lumOff val="40000"/>
                  </a:schemeClr>
                </a:solidFill>
              </a:rPr>
              <a:t>objective commonalties of practice</a:t>
            </a:r>
            <a:r>
              <a:rPr lang="en-US" sz="3000" dirty="0"/>
              <a:t>” (Jones).</a:t>
            </a:r>
            <a:endParaRPr lang="it-IT" sz="3000" dirty="0"/>
          </a:p>
        </p:txBody>
      </p:sp>
    </p:spTree>
    <p:extLst>
      <p:ext uri="{BB962C8B-B14F-4D97-AF65-F5344CB8AC3E}">
        <p14:creationId xmlns:p14="http://schemas.microsoft.com/office/powerpoint/2010/main" val="260586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00B0F0"/>
                </a:solidFill>
              </a:rPr>
              <a:t>THE MULTIDIMENSIONALITY OF ETHNICITY</a:t>
            </a:r>
          </a:p>
        </p:txBody>
      </p:sp>
      <p:sp>
        <p:nvSpPr>
          <p:cNvPr id="3" name="Segnaposto contenuto 2"/>
          <p:cNvSpPr>
            <a:spLocks noGrp="1"/>
          </p:cNvSpPr>
          <p:nvPr>
            <p:ph idx="1"/>
          </p:nvPr>
        </p:nvSpPr>
        <p:spPr>
          <a:xfrm>
            <a:off x="645132" y="2052918"/>
            <a:ext cx="9655864" cy="4441188"/>
          </a:xfrm>
        </p:spPr>
        <p:txBody>
          <a:bodyPr>
            <a:noAutofit/>
          </a:bodyPr>
          <a:lstStyle/>
          <a:p>
            <a:pPr marL="0" indent="0">
              <a:buNone/>
            </a:pPr>
            <a:r>
              <a:rPr lang="en-US" sz="2400" dirty="0"/>
              <a:t>Habitus = multidimensional; it can vary in different social situations; it is in </a:t>
            </a:r>
            <a:r>
              <a:rPr lang="en-US" sz="2400" b="1" dirty="0">
                <a:solidFill>
                  <a:schemeClr val="accent6">
                    <a:lumMod val="60000"/>
                    <a:lumOff val="40000"/>
                  </a:schemeClr>
                </a:solidFill>
              </a:rPr>
              <a:t>constant state of change and reproduction </a:t>
            </a:r>
            <a:r>
              <a:rPr lang="en-US" sz="2400" dirty="0"/>
              <a:t>within different social contexts.</a:t>
            </a:r>
          </a:p>
          <a:p>
            <a:pPr marL="0" indent="0">
              <a:buNone/>
            </a:pPr>
            <a:r>
              <a:rPr lang="en-US" sz="2400" dirty="0"/>
              <a:t>Collective ethnicity = </a:t>
            </a:r>
            <a:r>
              <a:rPr lang="en-US" sz="2400" b="1" dirty="0">
                <a:solidFill>
                  <a:schemeClr val="accent6">
                    <a:lumMod val="60000"/>
                    <a:lumOff val="40000"/>
                  </a:schemeClr>
                </a:solidFill>
              </a:rPr>
              <a:t>shared dispositions of habitus</a:t>
            </a:r>
            <a:r>
              <a:rPr lang="en-US" sz="2400" dirty="0"/>
              <a:t>, changing through time and according to the different historical contexts.</a:t>
            </a:r>
          </a:p>
          <a:p>
            <a:pPr marL="0" indent="0">
              <a:buNone/>
            </a:pPr>
            <a:r>
              <a:rPr lang="en-US" sz="2400" b="1" dirty="0">
                <a:solidFill>
                  <a:schemeClr val="accent6">
                    <a:lumMod val="60000"/>
                    <a:lumOff val="40000"/>
                  </a:schemeClr>
                </a:solidFill>
              </a:rPr>
              <a:t>Timothy Baumann</a:t>
            </a:r>
            <a:r>
              <a:rPr lang="en-US" sz="2400" dirty="0"/>
              <a:t>: ethnicity = “product of self and group identity that is formed in extrinsic/intrinsic contexts and social interaction. </a:t>
            </a:r>
            <a:r>
              <a:rPr lang="en-US" sz="2400" b="1" dirty="0">
                <a:solidFill>
                  <a:schemeClr val="accent6">
                    <a:lumMod val="60000"/>
                    <a:lumOff val="40000"/>
                  </a:schemeClr>
                </a:solidFill>
              </a:rPr>
              <a:t>Ethnicity is not the same as nor equal to culture</a:t>
            </a:r>
            <a:r>
              <a:rPr lang="en-US" sz="2400" dirty="0"/>
              <a:t>. Ethnicity is in part the </a:t>
            </a:r>
            <a:r>
              <a:rPr lang="en-US" sz="2400" b="1" dirty="0">
                <a:solidFill>
                  <a:schemeClr val="accent6">
                    <a:lumMod val="60000"/>
                    <a:lumOff val="40000"/>
                  </a:schemeClr>
                </a:solidFill>
              </a:rPr>
              <a:t>symbolic representations of an individual or a group</a:t>
            </a:r>
            <a:r>
              <a:rPr lang="en-US" sz="2400" dirty="0">
                <a:solidFill>
                  <a:srgbClr val="FF0000"/>
                </a:solidFill>
              </a:rPr>
              <a:t> </a:t>
            </a:r>
            <a:r>
              <a:rPr lang="en-US" sz="2400" dirty="0"/>
              <a:t>that are produced, reproduced, and transformed over time.”</a:t>
            </a:r>
            <a:endParaRPr lang="it-IT" sz="2400" dirty="0"/>
          </a:p>
        </p:txBody>
      </p:sp>
    </p:spTree>
    <p:extLst>
      <p:ext uri="{BB962C8B-B14F-4D97-AF65-F5344CB8AC3E}">
        <p14:creationId xmlns:p14="http://schemas.microsoft.com/office/powerpoint/2010/main" val="92778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162972-E07C-FFA1-6830-078892B5D89E}"/>
              </a:ext>
            </a:extLst>
          </p:cNvPr>
          <p:cNvSpPr>
            <a:spLocks noGrp="1"/>
          </p:cNvSpPr>
          <p:nvPr>
            <p:ph type="title"/>
          </p:nvPr>
        </p:nvSpPr>
        <p:spPr>
          <a:xfrm>
            <a:off x="646111" y="452718"/>
            <a:ext cx="9404723" cy="1176057"/>
          </a:xfrm>
        </p:spPr>
        <p:txBody>
          <a:bodyPr/>
          <a:lstStyle/>
          <a:p>
            <a:pPr algn="ctr"/>
            <a:r>
              <a:rPr lang="it-IT" sz="4800" b="1" dirty="0">
                <a:solidFill>
                  <a:srgbClr val="00B0F0"/>
                </a:solidFill>
              </a:rPr>
              <a:t>INTERSECTIONAL COALITIONS</a:t>
            </a:r>
            <a:endParaRPr lang="it-IT" sz="4800" b="1" dirty="0">
              <a:solidFill>
                <a:srgbClr val="41998A"/>
              </a:solidFill>
            </a:endParaRPr>
          </a:p>
        </p:txBody>
      </p:sp>
      <p:sp>
        <p:nvSpPr>
          <p:cNvPr id="3" name="Segnaposto contenuto 2">
            <a:extLst>
              <a:ext uri="{FF2B5EF4-FFF2-40B4-BE49-F238E27FC236}">
                <a16:creationId xmlns:a16="http://schemas.microsoft.com/office/drawing/2014/main" id="{26D999B7-40C2-CF8A-CDA6-C2A87D19A18F}"/>
              </a:ext>
            </a:extLst>
          </p:cNvPr>
          <p:cNvSpPr>
            <a:spLocks noGrp="1"/>
          </p:cNvSpPr>
          <p:nvPr>
            <p:ph idx="1"/>
          </p:nvPr>
        </p:nvSpPr>
        <p:spPr>
          <a:xfrm>
            <a:off x="1103312" y="1790700"/>
            <a:ext cx="8946541" cy="4457700"/>
          </a:xfrm>
        </p:spPr>
        <p:txBody>
          <a:bodyPr>
            <a:normAutofit/>
          </a:bodyPr>
          <a:lstStyle/>
          <a:p>
            <a:pPr marL="0" indent="0">
              <a:buNone/>
            </a:pPr>
            <a:r>
              <a:rPr lang="en-US" sz="2400" dirty="0">
                <a:latin typeface="Yu Gothic" panose="020B0400000000000000" pitchFamily="34" charset="-128"/>
                <a:ea typeface="Yu Gothic" panose="020B0400000000000000" pitchFamily="34" charset="-128"/>
              </a:rPr>
              <a:t>Intersectionality may and must mean also the conscious activation of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systems of solidarity and collaboration </a:t>
            </a:r>
            <a:r>
              <a:rPr lang="en-US" sz="2400" dirty="0">
                <a:latin typeface="Yu Gothic" panose="020B0400000000000000" pitchFamily="34" charset="-128"/>
                <a:ea typeface="Yu Gothic" panose="020B0400000000000000" pitchFamily="34" charset="-128"/>
              </a:rPr>
              <a:t>crossing the allegedly fixed and stable boundaries that aim at defining and distinguishing the various identities as if they were something totally distinct and isolated. As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Anna </a:t>
            </a:r>
            <a:r>
              <a:rPr lang="en-US" sz="2400" b="1" dirty="0" err="1">
                <a:solidFill>
                  <a:schemeClr val="accent6">
                    <a:lumMod val="60000"/>
                    <a:lumOff val="40000"/>
                  </a:schemeClr>
                </a:solidFill>
                <a:latin typeface="Yu Gothic" panose="020B0400000000000000" pitchFamily="34" charset="-128"/>
                <a:ea typeface="Yu Gothic" panose="020B0400000000000000" pitchFamily="34" charset="-128"/>
              </a:rPr>
              <a:t>Carastathis</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2400" dirty="0">
                <a:latin typeface="Yu Gothic" panose="020B0400000000000000" pitchFamily="34" charset="-128"/>
                <a:ea typeface="Yu Gothic" panose="020B0400000000000000" pitchFamily="34" charset="-128"/>
              </a:rPr>
              <a:t>suggests, “reconceptualizing identities as </a:t>
            </a:r>
            <a:r>
              <a:rPr lang="en-US" sz="2400" b="1" dirty="0">
                <a:solidFill>
                  <a:schemeClr val="accent6">
                    <a:lumMod val="60000"/>
                    <a:lumOff val="40000"/>
                  </a:schemeClr>
                </a:solidFill>
                <a:latin typeface="Yu Gothic" panose="020B0400000000000000" pitchFamily="34" charset="-128"/>
                <a:ea typeface="Yu Gothic" panose="020B0400000000000000" pitchFamily="34" charset="-128"/>
              </a:rPr>
              <a:t>coalitions</a:t>
            </a:r>
            <a:r>
              <a:rPr lang="en-US" sz="2400" dirty="0">
                <a:latin typeface="Yu Gothic" panose="020B0400000000000000" pitchFamily="34" charset="-128"/>
                <a:ea typeface="Yu Gothic" panose="020B0400000000000000" pitchFamily="34" charset="-128"/>
              </a:rPr>
              <a:t> enables us not only to form alliances across lines of experiential and political difference but also to constitute ‘coalitions of one’ where one is aligned with all aspects of one’s identity, particularly those that one has been encouraged to repress or deny.”</a:t>
            </a:r>
            <a:endParaRPr lang="it-IT" sz="2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4148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FA1B2-F672-426B-CCF4-FB5D8D16D189}"/>
              </a:ext>
            </a:extLst>
          </p:cNvPr>
          <p:cNvSpPr>
            <a:spLocks noGrp="1"/>
          </p:cNvSpPr>
          <p:nvPr>
            <p:ph type="title"/>
          </p:nvPr>
        </p:nvSpPr>
        <p:spPr>
          <a:xfrm>
            <a:off x="646111" y="452718"/>
            <a:ext cx="9404723" cy="1204632"/>
          </a:xfrm>
        </p:spPr>
        <p:txBody>
          <a:bodyPr/>
          <a:lstStyle/>
          <a:p>
            <a:r>
              <a:rPr lang="it-IT" sz="4800" b="1" dirty="0">
                <a:solidFill>
                  <a:srgbClr val="00B0F0"/>
                </a:solidFill>
              </a:rPr>
              <a:t>A NEW CONCEPT OF IDENTITY</a:t>
            </a:r>
            <a:endParaRPr lang="it-IT" sz="4800" dirty="0"/>
          </a:p>
        </p:txBody>
      </p:sp>
      <p:sp>
        <p:nvSpPr>
          <p:cNvPr id="3" name="Segnaposto contenuto 2">
            <a:extLst>
              <a:ext uri="{FF2B5EF4-FFF2-40B4-BE49-F238E27FC236}">
                <a16:creationId xmlns:a16="http://schemas.microsoft.com/office/drawing/2014/main" id="{B95AEA2B-E8AB-EE8B-DE6B-F17AA97A851E}"/>
              </a:ext>
            </a:extLst>
          </p:cNvPr>
          <p:cNvSpPr>
            <a:spLocks noGrp="1"/>
          </p:cNvSpPr>
          <p:nvPr>
            <p:ph idx="1"/>
          </p:nvPr>
        </p:nvSpPr>
        <p:spPr>
          <a:xfrm>
            <a:off x="645130" y="1438276"/>
            <a:ext cx="9479945" cy="5305424"/>
          </a:xfrm>
        </p:spPr>
        <p:txBody>
          <a:bodyPr>
            <a:noAutofit/>
          </a:bodyPr>
          <a:lstStyle/>
          <a:p>
            <a:pPr marL="0" indent="0">
              <a:buNone/>
            </a:pPr>
            <a:r>
              <a:rPr lang="en-US" sz="2800" dirty="0">
                <a:latin typeface="Yu Gothic" panose="020B0400000000000000" pitchFamily="34" charset="-128"/>
                <a:ea typeface="Yu Gothic" panose="020B0400000000000000" pitchFamily="34" charset="-128"/>
              </a:rPr>
              <a:t>This course will analyze a series of texts of American literature and culture where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identities are represented, criticized, deconstructed, but also celebrated</a:t>
            </a:r>
            <a:r>
              <a:rPr lang="en-US" sz="2800" dirty="0">
                <a:latin typeface="Yu Gothic" panose="020B0400000000000000" pitchFamily="34" charset="-128"/>
                <a:ea typeface="Yu Gothic" panose="020B0400000000000000" pitchFamily="34" charset="-128"/>
              </a:rPr>
              <a:t> by highlighting the inextricable intersections of the various dimensions of individual and collective identities (a term we should question, since intersection somehow deconstructs the notion of “identity” itself, that is of being one self and one self only). </a:t>
            </a:r>
            <a:r>
              <a:rPr lang="en-US" sz="2800" dirty="0" err="1">
                <a:latin typeface="Yu Gothic" panose="020B0400000000000000" pitchFamily="34" charset="-128"/>
                <a:ea typeface="Yu Gothic" panose="020B0400000000000000" pitchFamily="34" charset="-128"/>
              </a:rPr>
              <a:t>Carastathis</a:t>
            </a:r>
            <a:r>
              <a:rPr lang="en-US" sz="2800" dirty="0">
                <a:latin typeface="Yu Gothic" panose="020B0400000000000000" pitchFamily="34" charset="-128"/>
                <a:ea typeface="Yu Gothic" panose="020B0400000000000000" pitchFamily="34" charset="-128"/>
              </a:rPr>
              <a:t>: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Intersectionality-as-challenge</a:t>
            </a:r>
            <a:r>
              <a:rPr lang="en-US" sz="2800" dirty="0">
                <a:solidFill>
                  <a:schemeClr val="accent6">
                    <a:lumMod val="60000"/>
                    <a:lumOff val="40000"/>
                  </a:schemeClr>
                </a:solidFill>
                <a:latin typeface="Yu Gothic" panose="020B0400000000000000" pitchFamily="34" charset="-128"/>
                <a:ea typeface="Yu Gothic" panose="020B0400000000000000" pitchFamily="34" charset="-128"/>
              </a:rPr>
              <a:t> </a:t>
            </a:r>
            <a:r>
              <a:rPr lang="en-US" sz="2800" dirty="0">
                <a:latin typeface="Yu Gothic" panose="020B0400000000000000" pitchFamily="34" charset="-128"/>
                <a:ea typeface="Yu Gothic" panose="020B0400000000000000" pitchFamily="34" charset="-128"/>
              </a:rPr>
              <a:t>urges us to grapple with and overcome our entrenched perceptual-cognitive habits of </a:t>
            </a:r>
            <a:r>
              <a:rPr lang="en-US" sz="2800" b="1" dirty="0">
                <a:solidFill>
                  <a:schemeClr val="accent6">
                    <a:lumMod val="60000"/>
                    <a:lumOff val="40000"/>
                  </a:schemeClr>
                </a:solidFill>
                <a:latin typeface="Yu Gothic" panose="020B0400000000000000" pitchFamily="34" charset="-128"/>
                <a:ea typeface="Yu Gothic" panose="020B0400000000000000" pitchFamily="34" charset="-128"/>
              </a:rPr>
              <a:t>essentialism, categorial purity, and segregation</a:t>
            </a:r>
            <a:r>
              <a:rPr lang="en-US" sz="2800" dirty="0">
                <a:latin typeface="Yu Gothic" panose="020B0400000000000000" pitchFamily="34" charset="-128"/>
                <a:ea typeface="Yu Gothic" panose="020B0400000000000000" pitchFamily="34" charset="-128"/>
              </a:rPr>
              <a:t>,”</a:t>
            </a:r>
            <a:endParaRPr lang="it-IT" sz="28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56458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6DE30-B0C8-3D69-4333-AE7FF1D0DF11}"/>
              </a:ext>
            </a:extLst>
          </p:cNvPr>
          <p:cNvSpPr>
            <a:spLocks noGrp="1"/>
          </p:cNvSpPr>
          <p:nvPr>
            <p:ph type="title"/>
          </p:nvPr>
        </p:nvSpPr>
        <p:spPr>
          <a:xfrm>
            <a:off x="742950" y="490818"/>
            <a:ext cx="9306902" cy="1400530"/>
          </a:xfrm>
        </p:spPr>
        <p:txBody>
          <a:bodyPr/>
          <a:lstStyle/>
          <a:p>
            <a:r>
              <a:rPr lang="it-IT" sz="4400" b="1" dirty="0">
                <a:solidFill>
                  <a:srgbClr val="00B0F0"/>
                </a:solidFill>
              </a:rPr>
              <a:t>INTERSECTIONALITY AS AN ANALYTIC TOOL</a:t>
            </a:r>
            <a:endParaRPr lang="it-IT" dirty="0"/>
          </a:p>
        </p:txBody>
      </p:sp>
      <p:sp>
        <p:nvSpPr>
          <p:cNvPr id="3" name="Segnaposto contenuto 2">
            <a:extLst>
              <a:ext uri="{FF2B5EF4-FFF2-40B4-BE49-F238E27FC236}">
                <a16:creationId xmlns:a16="http://schemas.microsoft.com/office/drawing/2014/main" id="{D9132A28-D88E-7406-55C4-3A2444789D1E}"/>
              </a:ext>
            </a:extLst>
          </p:cNvPr>
          <p:cNvSpPr>
            <a:spLocks noGrp="1"/>
          </p:cNvSpPr>
          <p:nvPr>
            <p:ph idx="1"/>
          </p:nvPr>
        </p:nvSpPr>
        <p:spPr>
          <a:xfrm>
            <a:off x="645130" y="2052918"/>
            <a:ext cx="9404723" cy="4195481"/>
          </a:xfrm>
        </p:spPr>
        <p:txBody>
          <a:bodyPr>
            <a:normAutofit lnSpcReduction="10000"/>
          </a:bodyPr>
          <a:lstStyle/>
          <a:p>
            <a:pPr marL="0" indent="0">
              <a:buNone/>
            </a:pPr>
            <a:r>
              <a:rPr lang="en-US" dirty="0"/>
              <a:t>Intersectionality will be for us a perspective that should enable us to better understand how the multiple dynamics and stratifications of the dimensions of individual and collective “identities” are represented in literary and cultural texts – and in most cases this will also mean that the representation of intersectionality as a social and cultural reality is also a critique of the </a:t>
            </a:r>
            <a:r>
              <a:rPr lang="en-US" b="1" dirty="0">
                <a:solidFill>
                  <a:schemeClr val="accent6">
                    <a:lumMod val="60000"/>
                    <a:lumOff val="40000"/>
                  </a:schemeClr>
                </a:solidFill>
              </a:rPr>
              <a:t>intersecting systems of oppression </a:t>
            </a:r>
            <a:r>
              <a:rPr lang="en-US" dirty="0"/>
              <a:t>which dominate American life (like in any other nation, society, culture, although in a number of different ways…).</a:t>
            </a:r>
          </a:p>
          <a:p>
            <a:pPr marL="0" indent="0">
              <a:buNone/>
            </a:pPr>
            <a:r>
              <a:rPr lang="en-US" dirty="0"/>
              <a:t>We will therefore try to use the concept in a more “complex” way, as the concept itself developed from a more “simple” paradigm, variously named as “</a:t>
            </a:r>
            <a:r>
              <a:rPr lang="en-US" b="1" dirty="0">
                <a:solidFill>
                  <a:schemeClr val="accent6">
                    <a:lumMod val="60000"/>
                    <a:lumOff val="40000"/>
                  </a:schemeClr>
                </a:solidFill>
              </a:rPr>
              <a:t>double jeopardy</a:t>
            </a:r>
            <a:r>
              <a:rPr lang="en-US" dirty="0"/>
              <a:t>” (referring to dimensions of race and gender) “</a:t>
            </a:r>
            <a:r>
              <a:rPr lang="en-US" b="1" dirty="0">
                <a:solidFill>
                  <a:schemeClr val="accent6">
                    <a:lumMod val="60000"/>
                    <a:lumOff val="40000"/>
                  </a:schemeClr>
                </a:solidFill>
              </a:rPr>
              <a:t>triple jeopardy</a:t>
            </a:r>
            <a:r>
              <a:rPr lang="en-US" dirty="0"/>
              <a:t>” (adding social class), “</a:t>
            </a:r>
            <a:r>
              <a:rPr lang="en-US" b="1" dirty="0">
                <a:solidFill>
                  <a:schemeClr val="accent6">
                    <a:lumMod val="60000"/>
                    <a:lumOff val="40000"/>
                  </a:schemeClr>
                </a:solidFill>
              </a:rPr>
              <a:t>interlocking oppressions</a:t>
            </a:r>
            <a:r>
              <a:rPr lang="en-US" dirty="0"/>
              <a:t>,” and more recently and less simplistically “</a:t>
            </a:r>
            <a:r>
              <a:rPr lang="en-US" b="1" dirty="0">
                <a:solidFill>
                  <a:schemeClr val="accent6">
                    <a:lumMod val="60000"/>
                    <a:lumOff val="40000"/>
                  </a:schemeClr>
                </a:solidFill>
              </a:rPr>
              <a:t>multiple jeopardy</a:t>
            </a:r>
            <a:r>
              <a:rPr lang="en-US" dirty="0"/>
              <a:t>” and “</a:t>
            </a:r>
            <a:r>
              <a:rPr lang="en-US" b="1" dirty="0">
                <a:solidFill>
                  <a:schemeClr val="accent6">
                    <a:lumMod val="60000"/>
                    <a:lumOff val="40000"/>
                  </a:schemeClr>
                </a:solidFill>
              </a:rPr>
              <a:t>matrix of domination</a:t>
            </a:r>
            <a:r>
              <a:rPr lang="en-US" dirty="0"/>
              <a:t>.”</a:t>
            </a:r>
            <a:endParaRPr lang="it-IT" dirty="0"/>
          </a:p>
        </p:txBody>
      </p:sp>
    </p:spTree>
    <p:extLst>
      <p:ext uri="{BB962C8B-B14F-4D97-AF65-F5344CB8AC3E}">
        <p14:creationId xmlns:p14="http://schemas.microsoft.com/office/powerpoint/2010/main" val="9422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1">
            <a:extLst>
              <a:ext uri="{FF2B5EF4-FFF2-40B4-BE49-F238E27FC236}">
                <a16:creationId xmlns:a16="http://schemas.microsoft.com/office/drawing/2014/main" id="{7CD8FE67-45D8-EC18-43B0-718CEFED5DE6}"/>
              </a:ext>
            </a:extLst>
          </p:cNvPr>
          <p:cNvSpPr>
            <a:spLocks noGrp="1"/>
          </p:cNvSpPr>
          <p:nvPr>
            <p:ph idx="1"/>
          </p:nvPr>
        </p:nvSpPr>
        <p:spPr>
          <a:xfrm>
            <a:off x="657225" y="1257300"/>
            <a:ext cx="9553575" cy="4838700"/>
          </a:xfrm>
        </p:spPr>
        <p:txBody>
          <a:bodyPr>
            <a:normAutofit lnSpcReduction="10000"/>
          </a:bodyPr>
          <a:lstStyle/>
          <a:p>
            <a:pPr eaLnBrk="1" hangingPunct="1"/>
            <a:r>
              <a:rPr lang="en-US" altLang="it-IT" dirty="0">
                <a:solidFill>
                  <a:schemeClr val="accent6">
                    <a:lumMod val="60000"/>
                    <a:lumOff val="40000"/>
                  </a:schemeClr>
                </a:solidFill>
              </a:rPr>
              <a:t>Race</a:t>
            </a:r>
            <a:r>
              <a:rPr lang="en-US" altLang="it-IT" b="1" dirty="0"/>
              <a:t>:</a:t>
            </a:r>
            <a:r>
              <a:rPr lang="en-US" altLang="it-IT" dirty="0"/>
              <a:t> a socially constructed concept, aimed at differentiating ethnic groups according to their physical features – no real scientific foundation.</a:t>
            </a:r>
          </a:p>
          <a:p>
            <a:pPr eaLnBrk="1" hangingPunct="1"/>
            <a:r>
              <a:rPr lang="en-US" altLang="it-IT" dirty="0">
                <a:solidFill>
                  <a:schemeClr val="accent6">
                    <a:lumMod val="60000"/>
                    <a:lumOff val="40000"/>
                  </a:schemeClr>
                </a:solidFill>
              </a:rPr>
              <a:t>Racism</a:t>
            </a:r>
            <a:r>
              <a:rPr lang="en-US" altLang="it-IT" b="1" dirty="0"/>
              <a:t>: </a:t>
            </a:r>
            <a:r>
              <a:rPr lang="en-US" altLang="it-IT" dirty="0"/>
              <a:t>prejudice, discrimination, or antagonism directed against a person or people according to their belonging to a given racial or ethnic group (usually a minority).</a:t>
            </a:r>
          </a:p>
          <a:p>
            <a:pPr eaLnBrk="1" hangingPunct="1"/>
            <a:r>
              <a:rPr lang="en-US" altLang="it-IT" dirty="0">
                <a:solidFill>
                  <a:schemeClr val="accent6">
                    <a:lumMod val="60000"/>
                    <a:lumOff val="40000"/>
                  </a:schemeClr>
                </a:solidFill>
              </a:rPr>
              <a:t>Structural/systemic racism</a:t>
            </a:r>
            <a:r>
              <a:rPr lang="en-US" altLang="it-IT" dirty="0"/>
              <a:t>: discrimination and marginalization by social, economic, legal and educational institutions.</a:t>
            </a:r>
          </a:p>
          <a:p>
            <a:pPr eaLnBrk="1" hangingPunct="1"/>
            <a:r>
              <a:rPr lang="en-US" altLang="it-IT" dirty="0">
                <a:solidFill>
                  <a:schemeClr val="accent6">
                    <a:lumMod val="60000"/>
                    <a:lumOff val="40000"/>
                  </a:schemeClr>
                </a:solidFill>
              </a:rPr>
              <a:t>The trauma of racism</a:t>
            </a:r>
            <a:r>
              <a:rPr lang="en-US" altLang="it-IT" b="1" dirty="0"/>
              <a:t>:</a:t>
            </a:r>
            <a:r>
              <a:rPr lang="en-US" altLang="it-IT" dirty="0"/>
              <a:t> the cumulative adverse emotional, psychological, health, economic and social effects of racism on the lives of “people of color.”</a:t>
            </a:r>
          </a:p>
          <a:p>
            <a:pPr eaLnBrk="1" hangingPunct="1"/>
            <a:r>
              <a:rPr lang="en-US" altLang="it-IT" dirty="0">
                <a:solidFill>
                  <a:schemeClr val="accent6">
                    <a:lumMod val="60000"/>
                    <a:lumOff val="40000"/>
                  </a:schemeClr>
                </a:solidFill>
              </a:rPr>
              <a:t>Ethnicity</a:t>
            </a:r>
            <a:r>
              <a:rPr lang="en-US" altLang="it-IT" dirty="0"/>
              <a:t>: system of shared cultural, linguistic and religious features. </a:t>
            </a:r>
            <a:r>
              <a:rPr lang="en-US" altLang="it-IT" dirty="0">
                <a:solidFill>
                  <a:schemeClr val="accent6">
                    <a:lumMod val="60000"/>
                    <a:lumOff val="40000"/>
                  </a:schemeClr>
                </a:solidFill>
              </a:rPr>
              <a:t>Ethnic groups</a:t>
            </a:r>
            <a:r>
              <a:rPr lang="en-US" altLang="it-IT" dirty="0">
                <a:solidFill>
                  <a:srgbClr val="FF0000"/>
                </a:solidFill>
              </a:rPr>
              <a:t> </a:t>
            </a:r>
            <a:r>
              <a:rPr lang="en-US" altLang="it-IT" dirty="0"/>
              <a:t>tend to share a homeland, a cultural heritage, a language, a religion, a mythology, ritual systems, food habits, dressing styles, and also some general physical appearance.</a:t>
            </a:r>
            <a:endParaRPr lang="en-US" altLang="it-IT" b="1" dirty="0"/>
          </a:p>
        </p:txBody>
      </p:sp>
      <p:sp>
        <p:nvSpPr>
          <p:cNvPr id="3" name="Titolo 2">
            <a:extLst>
              <a:ext uri="{FF2B5EF4-FFF2-40B4-BE49-F238E27FC236}">
                <a16:creationId xmlns:a16="http://schemas.microsoft.com/office/drawing/2014/main" id="{A6CAD087-2FAD-12A3-2D80-771728A0A4FE}"/>
              </a:ext>
            </a:extLst>
          </p:cNvPr>
          <p:cNvSpPr>
            <a:spLocks noGrp="1"/>
          </p:cNvSpPr>
          <p:nvPr>
            <p:ph type="title"/>
          </p:nvPr>
        </p:nvSpPr>
        <p:spPr>
          <a:xfrm>
            <a:off x="581025" y="274638"/>
            <a:ext cx="9629775" cy="792162"/>
          </a:xfrm>
        </p:spPr>
        <p:txBody>
          <a:bodyPr/>
          <a:lstStyle/>
          <a:p>
            <a:pPr eaLnBrk="1" hangingPunct="1">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THE SYSTEM OF RACE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EB45D52-1201-9E1E-0801-534F9C049160}"/>
              </a:ext>
            </a:extLst>
          </p:cNvPr>
          <p:cNvSpPr>
            <a:spLocks noGrp="1" noChangeArrowheads="1"/>
          </p:cNvSpPr>
          <p:nvPr>
            <p:ph type="title"/>
          </p:nvPr>
        </p:nvSpPr>
        <p:spPr>
          <a:xfrm>
            <a:off x="638175" y="152400"/>
            <a:ext cx="9572625" cy="1592261"/>
          </a:xfrm>
        </p:spPr>
        <p:txBody>
          <a:bodyPr>
            <a:noAutofit/>
          </a:bodyPr>
          <a:lstStyle/>
          <a:p>
            <a:pPr>
              <a:defRPr/>
            </a:pPr>
            <a:r>
              <a:rPr kumimoji="0" lang="it-IT" sz="3600" b="1" i="0" u="none" strike="noStrike" kern="1200" cap="none" spc="0" normalizeH="0" baseline="0" noProof="0" dirty="0">
                <a:ln>
                  <a:noFill/>
                </a:ln>
                <a:solidFill>
                  <a:srgbClr val="00B0F0"/>
                </a:solidFill>
                <a:effectLst/>
                <a:uLnTx/>
                <a:uFillTx/>
                <a:latin typeface="Century Gothic" panose="020B0502020202020204"/>
                <a:ea typeface="+mj-ea"/>
                <a:cs typeface="+mj-cs"/>
              </a:rPr>
              <a:t>THE BIRTH OF THE BRITISH COLONIZATION</a:t>
            </a:r>
            <a:br>
              <a:rPr kumimoji="0" lang="it-IT" sz="3600" b="1" i="0" u="none" strike="noStrike" kern="1200" cap="none" spc="0" normalizeH="0" baseline="0" noProof="0" dirty="0">
                <a:ln>
                  <a:noFill/>
                </a:ln>
                <a:solidFill>
                  <a:srgbClr val="00B0F0"/>
                </a:solidFill>
                <a:effectLst/>
                <a:uLnTx/>
                <a:uFillTx/>
                <a:latin typeface="Century Gothic" panose="020B0502020202020204"/>
                <a:ea typeface="+mj-ea"/>
                <a:cs typeface="+mj-cs"/>
              </a:rPr>
            </a:br>
            <a:r>
              <a:rPr kumimoji="0" lang="it-IT" sz="3600" b="1" i="0" u="none" strike="noStrike" kern="1200" cap="none" spc="0" normalizeH="0" baseline="0" noProof="0" dirty="0">
                <a:ln>
                  <a:noFill/>
                </a:ln>
                <a:solidFill>
                  <a:srgbClr val="00B0F0"/>
                </a:solidFill>
                <a:effectLst/>
                <a:uLnTx/>
                <a:uFillTx/>
                <a:latin typeface="Century Gothic" panose="020B0502020202020204"/>
                <a:ea typeface="+mj-ea"/>
                <a:cs typeface="+mj-cs"/>
              </a:rPr>
              <a:t>OF AMERICA/Of RACISM</a:t>
            </a:r>
            <a:endParaRPr lang="en-US" altLang="en-US" sz="3600" dirty="0"/>
          </a:p>
        </p:txBody>
      </p:sp>
      <p:sp>
        <p:nvSpPr>
          <p:cNvPr id="44037" name="Text Box 5">
            <a:extLst>
              <a:ext uri="{FF2B5EF4-FFF2-40B4-BE49-F238E27FC236}">
                <a16:creationId xmlns:a16="http://schemas.microsoft.com/office/drawing/2014/main" id="{B763A9A6-DEEE-54A2-C024-E1117950167F}"/>
              </a:ext>
            </a:extLst>
          </p:cNvPr>
          <p:cNvSpPr txBox="1">
            <a:spLocks noChangeArrowheads="1"/>
          </p:cNvSpPr>
          <p:nvPr/>
        </p:nvSpPr>
        <p:spPr bwMode="auto">
          <a:xfrm>
            <a:off x="342900" y="1981200"/>
            <a:ext cx="879157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200" dirty="0"/>
              <a:t>  1607: establishment of the </a:t>
            </a:r>
            <a:r>
              <a:rPr lang="en-US" altLang="en-US" sz="2200" dirty="0">
                <a:solidFill>
                  <a:schemeClr val="accent6">
                    <a:lumMod val="60000"/>
                    <a:lumOff val="40000"/>
                  </a:schemeClr>
                </a:solidFill>
              </a:rPr>
              <a:t>Colony of Virginia</a:t>
            </a:r>
            <a:r>
              <a:rPr lang="en-US" altLang="en-US" sz="2200" b="1" dirty="0">
                <a:solidFill>
                  <a:schemeClr val="accent6">
                    <a:lumMod val="60000"/>
                    <a:lumOff val="40000"/>
                  </a:schemeClr>
                </a:solidFill>
              </a:rPr>
              <a:t> </a:t>
            </a:r>
            <a:r>
              <a:rPr lang="en-US" altLang="en-US" sz="2200" dirty="0"/>
              <a:t>(capital: Jamestown), first permanent British settlement in North America)</a:t>
            </a:r>
          </a:p>
          <a:p>
            <a:pPr eaLnBrk="1" hangingPunct="1">
              <a:buFontTx/>
              <a:buChar char="•"/>
            </a:pPr>
            <a:r>
              <a:rPr lang="en-US" altLang="en-US" sz="2200" dirty="0"/>
              <a:t>  Conflicts with the Natives  (but also collaboration)</a:t>
            </a:r>
          </a:p>
          <a:p>
            <a:pPr eaLnBrk="1" hangingPunct="1">
              <a:buFontTx/>
              <a:buChar char="•"/>
            </a:pPr>
            <a:r>
              <a:rPr lang="en-US" altLang="en-US" sz="2200" dirty="0"/>
              <a:t>  </a:t>
            </a:r>
            <a:r>
              <a:rPr lang="en-US" altLang="en-US" sz="2200" dirty="0">
                <a:solidFill>
                  <a:schemeClr val="accent6">
                    <a:lumMod val="60000"/>
                    <a:lumOff val="40000"/>
                  </a:schemeClr>
                </a:solidFill>
              </a:rPr>
              <a:t>John Smith </a:t>
            </a:r>
            <a:r>
              <a:rPr lang="en-US" altLang="en-US" sz="2200" dirty="0"/>
              <a:t>captured by the Powhatan tribe; </a:t>
            </a:r>
            <a:r>
              <a:rPr lang="en-US" altLang="en-US" sz="2200" dirty="0">
                <a:solidFill>
                  <a:schemeClr val="accent6">
                    <a:lumMod val="60000"/>
                    <a:lumOff val="40000"/>
                  </a:schemeClr>
                </a:solidFill>
              </a:rPr>
              <a:t>Pocahontas </a:t>
            </a:r>
            <a:r>
              <a:rPr lang="en-US" altLang="en-US" sz="2200" dirty="0"/>
              <a:t>(</a:t>
            </a:r>
            <a:r>
              <a:rPr lang="en-US" altLang="it-IT" sz="2200" dirty="0"/>
              <a:t>born </a:t>
            </a:r>
            <a:r>
              <a:rPr lang="en-US" altLang="it-IT" sz="2200" dirty="0" err="1"/>
              <a:t>Amonute</a:t>
            </a:r>
            <a:r>
              <a:rPr lang="en-US" altLang="it-IT" sz="2200" dirty="0"/>
              <a:t>, a.k.a. </a:t>
            </a:r>
            <a:r>
              <a:rPr lang="en-US" altLang="en-US" sz="2200" dirty="0"/>
              <a:t>Matoaka) “saves” Smith </a:t>
            </a:r>
          </a:p>
          <a:p>
            <a:pPr eaLnBrk="1" hangingPunct="1">
              <a:buFontTx/>
              <a:buChar char="•"/>
            </a:pPr>
            <a:r>
              <a:rPr lang="en-US" altLang="en-US" sz="2200" dirty="0"/>
              <a:t> 1614: </a:t>
            </a:r>
            <a:r>
              <a:rPr lang="en-US" altLang="en-US" sz="2200" dirty="0">
                <a:solidFill>
                  <a:schemeClr val="accent6">
                    <a:lumMod val="60000"/>
                    <a:lumOff val="40000"/>
                  </a:schemeClr>
                </a:solidFill>
              </a:rPr>
              <a:t>John Rolfe </a:t>
            </a:r>
            <a:r>
              <a:rPr lang="en-US" altLang="en-US" sz="2200" dirty="0"/>
              <a:t>marries Pocahontas (renamed “Rebecca”)  and brings her to England → improvement of European-Native relations</a:t>
            </a:r>
          </a:p>
          <a:p>
            <a:pPr eaLnBrk="1" hangingPunct="1">
              <a:buFontTx/>
              <a:buChar char="•"/>
            </a:pPr>
            <a:r>
              <a:rPr lang="en-US" altLang="en-US" sz="2200" dirty="0"/>
              <a:t>1619: twenty </a:t>
            </a:r>
            <a:r>
              <a:rPr lang="en-US" altLang="en-US" sz="2200" dirty="0">
                <a:solidFill>
                  <a:schemeClr val="accent6">
                    <a:lumMod val="60000"/>
                    <a:lumOff val="40000"/>
                  </a:schemeClr>
                </a:solidFill>
              </a:rPr>
              <a:t>African “servants”</a:t>
            </a:r>
            <a:r>
              <a:rPr lang="en-US" altLang="en-US" sz="2200" dirty="0"/>
              <a:t> arrive in Virginia</a:t>
            </a:r>
          </a:p>
          <a:p>
            <a:pPr eaLnBrk="1" hangingPunct="1">
              <a:buFontTx/>
              <a:buChar char="•"/>
            </a:pPr>
            <a:r>
              <a:rPr lang="en-US" altLang="en-US" sz="2200" dirty="0"/>
              <a:t>1636-38: </a:t>
            </a:r>
            <a:r>
              <a:rPr lang="en-US" altLang="en-US" sz="2200" dirty="0">
                <a:solidFill>
                  <a:schemeClr val="accent6">
                    <a:lumMod val="60000"/>
                    <a:lumOff val="40000"/>
                  </a:schemeClr>
                </a:solidFill>
              </a:rPr>
              <a:t>Pequot War</a:t>
            </a:r>
            <a:r>
              <a:rPr lang="en-US" altLang="en-US" sz="2200" dirty="0"/>
              <a:t>, ending with the extermination of the Indian tribe (first American genocide)</a:t>
            </a:r>
          </a:p>
          <a:p>
            <a:pPr eaLnBrk="1" hangingPunct="1">
              <a:buFontTx/>
              <a:buChar char="•"/>
            </a:pPr>
            <a:r>
              <a:rPr lang="en-US" altLang="it-IT" sz="2200" dirty="0"/>
              <a:t> The exploitation of the Natives’ lands and of “free” Black labor needs an ideological  justification </a:t>
            </a:r>
            <a:r>
              <a:rPr lang="en-US" altLang="en-US" sz="2200" dirty="0"/>
              <a:t>→ birth of </a:t>
            </a:r>
            <a:r>
              <a:rPr lang="en-US" altLang="en-US" sz="2200" dirty="0">
                <a:solidFill>
                  <a:schemeClr val="accent6">
                    <a:lumMod val="60000"/>
                    <a:lumOff val="40000"/>
                  </a:schemeClr>
                </a:solidFill>
              </a:rPr>
              <a:t>modern racism</a:t>
            </a:r>
            <a:r>
              <a:rPr lang="en-US" altLang="en-US" sz="2200" dirty="0"/>
              <a:t>, which postulates the existence of superior (white) and inferior (colored) races</a:t>
            </a:r>
          </a:p>
        </p:txBody>
      </p:sp>
      <p:pic>
        <p:nvPicPr>
          <p:cNvPr id="44038" name="Picture 6" descr="pocahan">
            <a:extLst>
              <a:ext uri="{FF2B5EF4-FFF2-40B4-BE49-F238E27FC236}">
                <a16:creationId xmlns:a16="http://schemas.microsoft.com/office/drawing/2014/main" id="{0F028F59-34D9-0F11-9801-C9FCC7F52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87" y="2324100"/>
            <a:ext cx="2297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blinds(horizontal)">
                                      <p:cBhvr>
                                        <p:cTn id="7" dur="500"/>
                                        <p:tgtEl>
                                          <p:spTgt spid="440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blinds(horizontal)">
                                      <p:cBhvr>
                                        <p:cTn id="12" dur="500"/>
                                        <p:tgtEl>
                                          <p:spTgt spid="440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blinds(horizontal)">
                                      <p:cBhvr>
                                        <p:cTn id="17" dur="500"/>
                                        <p:tgtEl>
                                          <p:spTgt spid="4403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blinds(horizontal)">
                                      <p:cBhvr>
                                        <p:cTn id="22" dur="500"/>
                                        <p:tgtEl>
                                          <p:spTgt spid="4403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xEl>
                                              <p:pRg st="3" end="3"/>
                                            </p:txEl>
                                          </p:spTgt>
                                        </p:tgtEl>
                                        <p:attrNameLst>
                                          <p:attrName>style.visibility</p:attrName>
                                        </p:attrNameLst>
                                      </p:cBhvr>
                                      <p:to>
                                        <p:strVal val="visible"/>
                                      </p:to>
                                    </p:set>
                                    <p:animEffect transition="in" filter="blinds(horizontal)">
                                      <p:cBhvr>
                                        <p:cTn id="27" dur="500"/>
                                        <p:tgtEl>
                                          <p:spTgt spid="44037">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4037">
                                            <p:txEl>
                                              <p:pRg st="4" end="4"/>
                                            </p:txEl>
                                          </p:spTgt>
                                        </p:tgtEl>
                                        <p:attrNameLst>
                                          <p:attrName>style.visibility</p:attrName>
                                        </p:attrNameLst>
                                      </p:cBhvr>
                                      <p:to>
                                        <p:strVal val="visible"/>
                                      </p:to>
                                    </p:set>
                                    <p:animEffect transition="in" filter="blinds(horizontal)">
                                      <p:cBhvr>
                                        <p:cTn id="30" dur="500"/>
                                        <p:tgtEl>
                                          <p:spTgt spid="44037">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4037">
                                            <p:txEl>
                                              <p:pRg st="5" end="5"/>
                                            </p:txEl>
                                          </p:spTgt>
                                        </p:tgtEl>
                                        <p:attrNameLst>
                                          <p:attrName>style.visibility</p:attrName>
                                        </p:attrNameLst>
                                      </p:cBhvr>
                                      <p:to>
                                        <p:strVal val="visible"/>
                                      </p:to>
                                    </p:set>
                                    <p:animEffect transition="in" filter="blinds(horizontal)">
                                      <p:cBhvr>
                                        <p:cTn id="33" dur="500"/>
                                        <p:tgtEl>
                                          <p:spTgt spid="44037">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4037">
                                            <p:txEl>
                                              <p:pRg st="6" end="6"/>
                                            </p:txEl>
                                          </p:spTgt>
                                        </p:tgtEl>
                                        <p:attrNameLst>
                                          <p:attrName>style.visibility</p:attrName>
                                        </p:attrNameLst>
                                      </p:cBhvr>
                                      <p:to>
                                        <p:strVal val="visible"/>
                                      </p:to>
                                    </p:set>
                                    <p:animEffect transition="in" filter="blinds(horizontal)">
                                      <p:cBhvr>
                                        <p:cTn id="36" dur="500"/>
                                        <p:tgtEl>
                                          <p:spTgt spid="44037">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44038"/>
                                        </p:tgtEl>
                                        <p:attrNameLst>
                                          <p:attrName>style.visibility</p:attrName>
                                        </p:attrNameLst>
                                      </p:cBhvr>
                                      <p:to>
                                        <p:strVal val="visible"/>
                                      </p:to>
                                    </p:set>
                                    <p:animEffect transition="in" filter="blinds(horizontal)">
                                      <p:cBhvr>
                                        <p:cTn id="41"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0F1BF-3350-1632-F0F5-CF66CF3A8A1E}"/>
              </a:ext>
            </a:extLst>
          </p:cNvPr>
          <p:cNvSpPr>
            <a:spLocks noGrp="1"/>
          </p:cNvSpPr>
          <p:nvPr>
            <p:ph type="title"/>
          </p:nvPr>
        </p:nvSpPr>
        <p:spPr/>
        <p:txBody>
          <a:bodyPr>
            <a:normAutofit fontScale="90000"/>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THE ECONOMIC ORIGINS</a:t>
            </a:r>
            <a:b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b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OF MODERN RACISM</a:t>
            </a:r>
            <a:endParaRPr lang="en-US" dirty="0"/>
          </a:p>
        </p:txBody>
      </p:sp>
      <p:sp>
        <p:nvSpPr>
          <p:cNvPr id="10243" name="Rettangolo 2">
            <a:extLst>
              <a:ext uri="{FF2B5EF4-FFF2-40B4-BE49-F238E27FC236}">
                <a16:creationId xmlns:a16="http://schemas.microsoft.com/office/drawing/2014/main" id="{91218CE3-FFEA-6513-3842-23410EB5FE6B}"/>
              </a:ext>
            </a:extLst>
          </p:cNvPr>
          <p:cNvSpPr>
            <a:spLocks noChangeArrowheads="1"/>
          </p:cNvSpPr>
          <p:nvPr/>
        </p:nvSpPr>
        <p:spPr bwMode="auto">
          <a:xfrm>
            <a:off x="646111" y="2062798"/>
            <a:ext cx="916659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it-IT" dirty="0">
                <a:solidFill>
                  <a:schemeClr val="accent6">
                    <a:lumMod val="60000"/>
                    <a:lumOff val="40000"/>
                  </a:schemeClr>
                </a:solidFill>
              </a:rPr>
              <a:t>W.E.B. Du Bois</a:t>
            </a:r>
            <a:r>
              <a:rPr lang="en-US" altLang="it-IT" dirty="0"/>
              <a:t>:</a:t>
            </a:r>
          </a:p>
          <a:p>
            <a:r>
              <a:rPr lang="en-US" altLang="it-IT" dirty="0"/>
              <a:t>Capitalism has an inherent “</a:t>
            </a:r>
            <a:r>
              <a:rPr lang="en-US" altLang="it-IT" dirty="0">
                <a:solidFill>
                  <a:schemeClr val="accent6">
                    <a:lumMod val="60000"/>
                    <a:lumOff val="40000"/>
                  </a:schemeClr>
                </a:solidFill>
              </a:rPr>
              <a:t>slavery character</a:t>
            </a:r>
            <a:r>
              <a:rPr lang="en-US" altLang="it-IT" dirty="0"/>
              <a:t>” → racism=product of the rising capitalist system.</a:t>
            </a:r>
          </a:p>
          <a:p>
            <a:endParaRPr lang="en-US" altLang="it-IT" dirty="0"/>
          </a:p>
          <a:p>
            <a:r>
              <a:rPr lang="en-US" altLang="it-IT" dirty="0">
                <a:solidFill>
                  <a:schemeClr val="accent6">
                    <a:lumMod val="60000"/>
                    <a:lumOff val="40000"/>
                  </a:schemeClr>
                </a:solidFill>
              </a:rPr>
              <a:t>Oliver Cromwell Cox</a:t>
            </a:r>
            <a:r>
              <a:rPr lang="en-US" altLang="it-IT" dirty="0"/>
              <a:t>:</a:t>
            </a:r>
          </a:p>
          <a:p>
            <a:r>
              <a:rPr lang="en-US" altLang="it-IT" dirty="0"/>
              <a:t>“The slave trade was simply a way of recruiting labor for the purpose of exploiting the great natural resources of America. This trade did not develop because Indians and Negroes were red and black […] but simply because they were the best workers to be found for the heavy labor in the mines and plantations across the Atlantic […].This, then, is the </a:t>
            </a:r>
            <a:r>
              <a:rPr lang="en-US" altLang="it-IT" dirty="0">
                <a:solidFill>
                  <a:schemeClr val="accent6">
                    <a:lumMod val="60000"/>
                    <a:lumOff val="40000"/>
                  </a:schemeClr>
                </a:solidFill>
              </a:rPr>
              <a:t>beginning of modern race relations</a:t>
            </a:r>
            <a:r>
              <a:rPr lang="en-US" altLang="it-IT" dirty="0"/>
              <a:t>. It was not an abstract, natural, or immemorial feeling of mutual antipathy between groups, but rather a </a:t>
            </a:r>
            <a:r>
              <a:rPr lang="en-US" altLang="it-IT" dirty="0">
                <a:solidFill>
                  <a:schemeClr val="accent6">
                    <a:lumMod val="60000"/>
                    <a:lumOff val="40000"/>
                  </a:schemeClr>
                </a:solidFill>
              </a:rPr>
              <a:t>practical exploitative relationship</a:t>
            </a:r>
            <a:r>
              <a:rPr lang="en-US" altLang="it-IT" dirty="0"/>
              <a:t>.”</a:t>
            </a:r>
          </a:p>
          <a:p>
            <a:endParaRPr lang="en-US" altLang="it-IT" dirty="0"/>
          </a:p>
          <a:p>
            <a:r>
              <a:rPr lang="en-US" altLang="it-IT" dirty="0"/>
              <a:t>Virginia: capitalist enterprise, whose first aim was to exploit the natural resources of the land → original accumulation of capital guaranteed by the use of “free” labor, provided by subjects whose humanity had to be denied.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57AAEC06-E5D9-4E80-F14C-CA960CD21402}"/>
              </a:ext>
            </a:extLst>
          </p:cNvPr>
          <p:cNvSpPr>
            <a:spLocks noGrp="1" noChangeArrowheads="1"/>
          </p:cNvSpPr>
          <p:nvPr>
            <p:ph idx="1"/>
          </p:nvPr>
        </p:nvSpPr>
        <p:spPr>
          <a:xfrm>
            <a:off x="533400" y="1371600"/>
            <a:ext cx="5943600" cy="4952999"/>
          </a:xfrm>
        </p:spPr>
        <p:txBody>
          <a:bodyPr>
            <a:normAutofit/>
          </a:bodyPr>
          <a:lstStyle/>
          <a:p>
            <a:pPr marL="365760" indent="-256032">
              <a:lnSpc>
                <a:spcPct val="110000"/>
              </a:lnSpc>
              <a:spcBef>
                <a:spcPts val="0"/>
              </a:spcBef>
              <a:buFont typeface="Wingdings 3"/>
              <a:buChar char=""/>
              <a:defRPr/>
            </a:pPr>
            <a:r>
              <a:rPr lang="en-US" altLang="en-US" sz="1800" dirty="0"/>
              <a:t>Pilgrim Fathers: Puritan Separatists led by </a:t>
            </a:r>
            <a:r>
              <a:rPr lang="en-US" altLang="en-US" sz="1800" b="1" dirty="0">
                <a:solidFill>
                  <a:schemeClr val="accent6">
                    <a:lumMod val="60000"/>
                    <a:lumOff val="40000"/>
                  </a:schemeClr>
                </a:solidFill>
              </a:rPr>
              <a:t>William Bradford</a:t>
            </a:r>
            <a:r>
              <a:rPr lang="en-US" altLang="en-US" sz="1800" dirty="0"/>
              <a:t>, who  leave Leyden (in the Netherlands) and arrive to Plymouth at the end of 1620</a:t>
            </a:r>
          </a:p>
          <a:p>
            <a:pPr marL="365760" indent="-256032">
              <a:lnSpc>
                <a:spcPct val="110000"/>
              </a:lnSpc>
              <a:spcBef>
                <a:spcPts val="0"/>
              </a:spcBef>
              <a:buFont typeface="Wingdings 3"/>
              <a:buChar char=""/>
              <a:defRPr/>
            </a:pPr>
            <a:r>
              <a:rPr lang="en-US" altLang="en-US" sz="1800" dirty="0"/>
              <a:t>Scarcity of food and diseases → half of the about 120 colonists die in first winter → the Pilgrims survive thanks to the Natives’ help (</a:t>
            </a:r>
            <a:r>
              <a:rPr lang="en-US" altLang="en-US" sz="1800" dirty="0" err="1"/>
              <a:t>Tisquantum</a:t>
            </a:r>
            <a:r>
              <a:rPr lang="en-US" altLang="en-US" sz="1800" dirty="0"/>
              <a:t>, or </a:t>
            </a:r>
            <a:r>
              <a:rPr lang="en-US" altLang="en-US" sz="1800" b="1" dirty="0">
                <a:solidFill>
                  <a:schemeClr val="accent6">
                    <a:lumMod val="60000"/>
                    <a:lumOff val="40000"/>
                  </a:schemeClr>
                </a:solidFill>
              </a:rPr>
              <a:t>Squanto</a:t>
            </a:r>
            <a:r>
              <a:rPr lang="en-US" altLang="en-US" sz="1800" dirty="0"/>
              <a:t>) and Samoset – the first American Thanksgiving celebrates the Pilgrims’ survival</a:t>
            </a:r>
          </a:p>
          <a:p>
            <a:pPr marL="365760" indent="-256032">
              <a:lnSpc>
                <a:spcPct val="110000"/>
              </a:lnSpc>
              <a:spcBef>
                <a:spcPts val="0"/>
              </a:spcBef>
              <a:buFont typeface="Wingdings 3"/>
              <a:buChar char=""/>
              <a:defRPr/>
            </a:pPr>
            <a:r>
              <a:rPr lang="en-US" sz="1800" dirty="0"/>
              <a:t>1675-78: </a:t>
            </a:r>
            <a:r>
              <a:rPr lang="en-US" sz="1800" b="1" dirty="0">
                <a:solidFill>
                  <a:schemeClr val="accent6">
                    <a:lumMod val="60000"/>
                    <a:lumOff val="40000"/>
                  </a:schemeClr>
                </a:solidFill>
              </a:rPr>
              <a:t>King Philip’s War </a:t>
            </a:r>
            <a:r>
              <a:rPr lang="en-US" sz="1800" dirty="0"/>
              <a:t>between the Wampanoags led by Metacom/et (whose father, Massasoit, had been a friend of the Pilgrim Fathers) and the Massachusetts colonists → </a:t>
            </a:r>
            <a:r>
              <a:rPr lang="en-US" sz="1800" b="1" dirty="0">
                <a:solidFill>
                  <a:schemeClr val="accent6">
                    <a:lumMod val="60000"/>
                    <a:lumOff val="40000"/>
                  </a:schemeClr>
                </a:solidFill>
              </a:rPr>
              <a:t>end of the possibility of Native resistance </a:t>
            </a:r>
            <a:r>
              <a:rPr lang="en-US" sz="1800" b="1" dirty="0" err="1">
                <a:solidFill>
                  <a:schemeClr val="accent6">
                    <a:lumMod val="60000"/>
                    <a:lumOff val="40000"/>
                  </a:schemeClr>
                </a:solidFill>
              </a:rPr>
              <a:t>aganist</a:t>
            </a:r>
            <a:r>
              <a:rPr lang="en-US" sz="1800" b="1" dirty="0">
                <a:solidFill>
                  <a:schemeClr val="accent6">
                    <a:lumMod val="60000"/>
                    <a:lumOff val="40000"/>
                  </a:schemeClr>
                </a:solidFill>
              </a:rPr>
              <a:t> white colonization</a:t>
            </a:r>
          </a:p>
          <a:p>
            <a:pPr marL="365760" indent="-256032">
              <a:lnSpc>
                <a:spcPct val="110000"/>
              </a:lnSpc>
              <a:spcBef>
                <a:spcPts val="0"/>
              </a:spcBef>
              <a:buFont typeface="Wingdings 3"/>
              <a:buChar char=""/>
              <a:defRPr/>
            </a:pPr>
            <a:endParaRPr lang="en-US" altLang="en-US" sz="1800" dirty="0"/>
          </a:p>
        </p:txBody>
      </p:sp>
      <p:sp>
        <p:nvSpPr>
          <p:cNvPr id="9218" name="Rectangle 2">
            <a:extLst>
              <a:ext uri="{FF2B5EF4-FFF2-40B4-BE49-F238E27FC236}">
                <a16:creationId xmlns:a16="http://schemas.microsoft.com/office/drawing/2014/main" id="{AE4AD158-4606-06F8-765E-F5E3BECE3887}"/>
              </a:ext>
            </a:extLst>
          </p:cNvPr>
          <p:cNvSpPr>
            <a:spLocks noGrp="1" noChangeArrowheads="1"/>
          </p:cNvSpPr>
          <p:nvPr>
            <p:ph type="title"/>
          </p:nvPr>
        </p:nvSpPr>
        <p:spPr>
          <a:xfrm>
            <a:off x="666750" y="277814"/>
            <a:ext cx="9544050" cy="1017587"/>
          </a:xfrm>
        </p:spPr>
        <p:txBody>
          <a:bodyPr/>
          <a:lstStyle/>
          <a:p>
            <a:pPr>
              <a:defRPr/>
            </a:pPr>
            <a:r>
              <a:rPr kumimoji="0" lang="it-IT" sz="4400" b="1" i="0" u="none" strike="noStrike" kern="1200" cap="none" spc="0" normalizeH="0" baseline="0" noProof="0" dirty="0">
                <a:ln>
                  <a:noFill/>
                </a:ln>
                <a:solidFill>
                  <a:srgbClr val="00B0F0"/>
                </a:solidFill>
                <a:effectLst/>
                <a:uLnTx/>
                <a:uFillTx/>
                <a:latin typeface="Century Gothic" panose="020B0502020202020204"/>
                <a:ea typeface="+mj-ea"/>
                <a:cs typeface="+mj-cs"/>
              </a:rPr>
              <a:t>THE PILGRIM FATHERS</a:t>
            </a:r>
            <a:endParaRPr lang="en-US" altLang="en-US" sz="3800" dirty="0"/>
          </a:p>
        </p:txBody>
      </p:sp>
      <p:pic>
        <p:nvPicPr>
          <p:cNvPr id="98308" name="Picture 4" descr="pilgrims landing">
            <a:extLst>
              <a:ext uri="{FF2B5EF4-FFF2-40B4-BE49-F238E27FC236}">
                <a16:creationId xmlns:a16="http://schemas.microsoft.com/office/drawing/2014/main" id="{39FCF21E-1FD3-C257-6D7F-F733524FC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6" y="1487488"/>
            <a:ext cx="39306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C:\Users\Utente\Downloads\index.jpg">
            <a:extLst>
              <a:ext uri="{FF2B5EF4-FFF2-40B4-BE49-F238E27FC236}">
                <a16:creationId xmlns:a16="http://schemas.microsoft.com/office/drawing/2014/main" id="{91E57B65-10E1-B51C-3210-E0C6A9FD9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913" y="4114799"/>
            <a:ext cx="2759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blinds(horizontal)">
                                      <p:cBhvr>
                                        <p:cTn id="12" dur="500"/>
                                        <p:tgtEl>
                                          <p:spTgt spid="98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7" dur="500"/>
                                        <p:tgtEl>
                                          <p:spTgt spid="983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2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Ione</Template>
  <TotalTime>123</TotalTime>
  <Words>3366</Words>
  <Application>Microsoft Office PowerPoint</Application>
  <PresentationFormat>Widescreen</PresentationFormat>
  <Paragraphs>145</Paragraphs>
  <Slides>29</Slides>
  <Notes>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Yu Gothic</vt:lpstr>
      <vt:lpstr>Abadi Extra Light</vt:lpstr>
      <vt:lpstr>Arial</vt:lpstr>
      <vt:lpstr>Calibri</vt:lpstr>
      <vt:lpstr>Century Gothic</vt:lpstr>
      <vt:lpstr>Times New Roman</vt:lpstr>
      <vt:lpstr>Wingdings 3</vt:lpstr>
      <vt:lpstr>Ione</vt:lpstr>
      <vt:lpstr>INTRODUCTION CROSSINGS AND INTERSECTIONS</vt:lpstr>
      <vt:lpstr>Intersectionality (also called intersectional feminism)= branch of feminism asserting how all aspects of social and political identities (gender, race, class, sexuality, disability, etc) “intersect.”  Term coined by black feminist scholar Kimberlé Williams Crenshaw in 1989.  Purpose of intersectionality = identify how different forms of discrimination are related to one another, but also how different forms of resistance to oppression and of affirmation of identity can intersect and each reinforce the other(s).  We will use “intersectionality” as a 360°concept, as a way of defining all the complicated and contradictory tensions that converge and interact inside individual and collective identities. In some sense this could even involve the fact that being, for example, a black woman does not inevitably entails only a fate of marginalization and exploitation, but can also mean the possibility of having the widest range of opportunities to fully realize her aspirations.</vt:lpstr>
      <vt:lpstr>INTERSECTIONAL COALITIONS</vt:lpstr>
      <vt:lpstr>A NEW CONCEPT OF IDENTITY</vt:lpstr>
      <vt:lpstr>INTERSECTIONALITY AS AN ANALYTIC TOOL</vt:lpstr>
      <vt:lpstr>THE SYSTEM OF RACE</vt:lpstr>
      <vt:lpstr>THE BIRTH OF THE BRITISH COLONIZATION OF AMERICA/Of RACISM</vt:lpstr>
      <vt:lpstr>THE ECONOMIC ORIGINS OF MODERN RACISM</vt:lpstr>
      <vt:lpstr>THE PILGRIM FATHERS</vt:lpstr>
      <vt:lpstr>FIRST AMERICAN THANKSGIVING</vt:lpstr>
      <vt:lpstr>MODERN/AMERICAN SLAVERY</vt:lpstr>
      <vt:lpstr>INSTITUTIONAL RACISM</vt:lpstr>
      <vt:lpstr>ABOLITIONISM AND EMANCIPATION</vt:lpstr>
      <vt:lpstr>AFTER THE CIVIL WAR </vt:lpstr>
      <vt:lpstr>THE WHITE MAN’S BURDEN</vt:lpstr>
      <vt:lpstr>RACE, ETHNICITY, AND IMPERIALISM</vt:lpstr>
      <vt:lpstr>RACE AS SYMBOLIC CATEGORY</vt:lpstr>
      <vt:lpstr>CRITICAL RACE THEORY</vt:lpstr>
      <vt:lpstr>WHITENESS STUDIES</vt:lpstr>
      <vt:lpstr>RACE AND INTERSECTIONALITY</vt:lpstr>
      <vt:lpstr>ETHNIC STUDIES</vt:lpstr>
      <vt:lpstr>US VS. THEM</vt:lpstr>
      <vt:lpstr>RACE VS. ETHNICITY</vt:lpstr>
      <vt:lpstr>ETHNICITY, ETHNIC IDENTITY, ETHNIC GROUP</vt:lpstr>
      <vt:lpstr>THE “PRIMORDIALIST” PARADIGM</vt:lpstr>
      <vt:lpstr>THE “INSTRUMENTALIST” APPROACH</vt:lpstr>
      <vt:lpstr>ETHNICITY AND PRACTICE THEORY</vt:lpstr>
      <vt:lpstr>THE “HABITUS”</vt:lpstr>
      <vt:lpstr>THE MULTIDIMENSIONALITY OF ETHNICITY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10</cp:revision>
  <dcterms:created xsi:type="dcterms:W3CDTF">2023-10-08T20:04:21Z</dcterms:created>
  <dcterms:modified xsi:type="dcterms:W3CDTF">2023-10-09T21:23:02Z</dcterms:modified>
</cp:coreProperties>
</file>