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63" r:id="rId5"/>
    <p:sldId id="301" r:id="rId6"/>
    <p:sldId id="302" r:id="rId7"/>
    <p:sldId id="304" r:id="rId8"/>
    <p:sldId id="285" r:id="rId9"/>
    <p:sldId id="289" r:id="rId10"/>
    <p:sldId id="291" r:id="rId11"/>
    <p:sldId id="292" r:id="rId12"/>
    <p:sldId id="293" r:id="rId13"/>
    <p:sldId id="294" r:id="rId14"/>
    <p:sldId id="295" r:id="rId15"/>
    <p:sldId id="296" r:id="rId16"/>
    <p:sldId id="265" r:id="rId17"/>
    <p:sldId id="266" r:id="rId18"/>
    <p:sldId id="299" r:id="rId19"/>
    <p:sldId id="267" r:id="rId20"/>
    <p:sldId id="306" r:id="rId21"/>
    <p:sldId id="268" r:id="rId22"/>
    <p:sldId id="280" r:id="rId23"/>
    <p:sldId id="297" r:id="rId24"/>
    <p:sldId id="298" r:id="rId25"/>
    <p:sldId id="269" r:id="rId26"/>
    <p:sldId id="272" r:id="rId27"/>
    <p:sldId id="273"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7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87048B-85B2-5DD6-04CF-D66533B25D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667CF28-10DA-A2FA-32F6-E1F534198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7CF854-5C7B-C4D8-8F19-1CC51F410D5B}"/>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5" name="Segnaposto piè di pagina 4">
            <a:extLst>
              <a:ext uri="{FF2B5EF4-FFF2-40B4-BE49-F238E27FC236}">
                <a16:creationId xmlns:a16="http://schemas.microsoft.com/office/drawing/2014/main" id="{47713DE6-AE03-5A69-4059-0F45BB4EFB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2866B2-279F-7271-481B-57DA4B84DCDB}"/>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38606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CD5AC-BEF7-2C87-E17E-04349D7DFBD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585B78-13ED-40C4-0A4A-BE7D78D1B63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66D176-908C-7200-1F18-6433F139A833}"/>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5" name="Segnaposto piè di pagina 4">
            <a:extLst>
              <a:ext uri="{FF2B5EF4-FFF2-40B4-BE49-F238E27FC236}">
                <a16:creationId xmlns:a16="http://schemas.microsoft.com/office/drawing/2014/main" id="{E0B3A224-926F-A6D6-47E8-740FEF21CF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6A5ED9-7142-6FA1-02FA-2FF8D343D606}"/>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330388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84612A0-0E59-133C-69BD-0D53063A588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658A17-128D-9DB5-B94A-E59BFCF01E6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DA1E8C-491F-E932-D914-DE4AFA646979}"/>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5" name="Segnaposto piè di pagina 4">
            <a:extLst>
              <a:ext uri="{FF2B5EF4-FFF2-40B4-BE49-F238E27FC236}">
                <a16:creationId xmlns:a16="http://schemas.microsoft.com/office/drawing/2014/main" id="{BDC8ED13-753C-E0D0-954E-C83FAD0999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8E66F4-83F1-2B0C-D4CB-7E78A82FD8C7}"/>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90880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20/11/2023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8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20/11/2023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45620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F36FA53-B733-430E-B26C-2690E48CCF60}" type="datetimeFigureOut">
              <a:rPr lang="it-IT" smtClean="0"/>
              <a:t>20/11/2023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7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36FA53-B733-430E-B26C-2690E48CCF60}" type="datetimeFigureOut">
              <a:rPr lang="it-IT" smtClean="0"/>
              <a:t>20/11/2023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95830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F36FA53-B733-430E-B26C-2690E48CCF60}" type="datetimeFigureOut">
              <a:rPr lang="it-IT" smtClean="0"/>
              <a:t>20/11/2023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326832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F36FA53-B733-430E-B26C-2690E48CCF60}" type="datetimeFigureOut">
              <a:rPr lang="it-IT" smtClean="0"/>
              <a:t>20/11/2023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48900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36FA53-B733-430E-B26C-2690E48CCF60}" type="datetimeFigureOut">
              <a:rPr lang="it-IT" smtClean="0"/>
              <a:t>20/11/2023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02727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36FA53-B733-430E-B26C-2690E48CCF60}" type="datetimeFigureOut">
              <a:rPr lang="it-IT" smtClean="0"/>
              <a:t>20/11/2023</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7F0B77-B819-427F-BE82-24D04F74C57A}" type="slidenum">
              <a:rPr lang="it-IT" smtClean="0"/>
              <a:t>‹N›</a:t>
            </a:fld>
            <a:endParaRPr lang="it-IT"/>
          </a:p>
        </p:txBody>
      </p:sp>
    </p:spTree>
    <p:extLst>
      <p:ext uri="{BB962C8B-B14F-4D97-AF65-F5344CB8AC3E}">
        <p14:creationId xmlns:p14="http://schemas.microsoft.com/office/powerpoint/2010/main" val="328246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15856-BD7E-BABE-57AE-361C57136E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A4F7AD-AC7E-BD09-0BCF-30599E3B42E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F1EB51-A168-9C20-B380-2CF441FF2B21}"/>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5" name="Segnaposto piè di pagina 4">
            <a:extLst>
              <a:ext uri="{FF2B5EF4-FFF2-40B4-BE49-F238E27FC236}">
                <a16:creationId xmlns:a16="http://schemas.microsoft.com/office/drawing/2014/main" id="{FBDE1823-22B0-B066-C3F8-0F7C210A8F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1899CA-C7A2-1A5A-DABD-0A9E261DA5C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289993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F36FA53-B733-430E-B26C-2690E48CCF60}" type="datetimeFigureOut">
              <a:rPr lang="it-IT" smtClean="0"/>
              <a:t>20/11/2023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797105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20/11/2023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394051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20/11/2023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157508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2E7758-3EEC-4D5A-8FB6-ACFF46D891A8}" type="datetimeFigureOut">
              <a:rPr lang="it-IT" smtClean="0"/>
              <a:pPr/>
              <a:t>20/11/2023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B37F70-6D21-42BC-A8A7-F78F9B70AF9B}" type="slidenum">
              <a:rPr lang="it-IT" smtClean="0"/>
              <a:pPr/>
              <a:t>‹N›</a:t>
            </a:fld>
            <a:endParaRPr lang="it-IT"/>
          </a:p>
        </p:txBody>
      </p:sp>
      <p:sp>
        <p:nvSpPr>
          <p:cNvPr id="12" name="Title 11"/>
          <p:cNvSpPr>
            <a:spLocks noGrp="1"/>
          </p:cNvSpPr>
          <p:nvPr>
            <p:ph type="title"/>
          </p:nvPr>
        </p:nvSpPr>
        <p:spPr/>
        <p:txBody>
          <a:bodyPr/>
          <a:lstStyle>
            <a:lvl1pPr>
              <a:defRPr>
                <a:solidFill>
                  <a:schemeClr val="tx2"/>
                </a:solidFill>
              </a:defRPr>
            </a:lvl1pPr>
          </a:lstStyle>
          <a:p>
            <a:r>
              <a:rPr lang="it-IT"/>
              <a:t>Fare clic per modificare lo stile del titolo</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97087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F55E4-4F8F-BC00-7E36-A1F985402D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A0C7474-FE77-5542-6C44-ED2EB62B3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4977A5C-2319-A1A9-6885-4A94E3C609B1}"/>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5" name="Segnaposto piè di pagina 4">
            <a:extLst>
              <a:ext uri="{FF2B5EF4-FFF2-40B4-BE49-F238E27FC236}">
                <a16:creationId xmlns:a16="http://schemas.microsoft.com/office/drawing/2014/main" id="{0550AF5D-9F9D-12F9-DE9E-8A4150BB78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1C1EB2-706B-A0F8-A701-DBF6F6CBA269}"/>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23464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E7859-51F9-7EC4-D0FE-23C3519536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C81FB7-B122-9BB6-BAE2-13B9B6A629D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591FF1D-2A28-7800-17FD-9E4EFDAA86D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77C55B-A0F4-764C-BDE1-9484BABC28F8}"/>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6" name="Segnaposto piè di pagina 5">
            <a:extLst>
              <a:ext uri="{FF2B5EF4-FFF2-40B4-BE49-F238E27FC236}">
                <a16:creationId xmlns:a16="http://schemas.microsoft.com/office/drawing/2014/main" id="{EB4F16CE-EB66-083A-6BB5-6CAE4FCD74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69044C-D2EE-A18B-73F1-4AD68FA77C5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42652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4B9A8-95E5-EB7F-ADDD-8EF0F3AD39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F935E05-22AE-F2BC-D728-BDC71AEF3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5C4C510-3ED5-74D3-CA52-4451E74535F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4E6707F-76EF-5246-B5CB-CB8EE8FA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B042685-D8E6-A8AE-F6E2-168133122BA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CCC1AF-D3EC-641B-E008-E5FA51C51FEB}"/>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8" name="Segnaposto piè di pagina 7">
            <a:extLst>
              <a:ext uri="{FF2B5EF4-FFF2-40B4-BE49-F238E27FC236}">
                <a16:creationId xmlns:a16="http://schemas.microsoft.com/office/drawing/2014/main" id="{E55EACBB-28D5-BC48-5250-7CFC4B8C095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F3B2DF7-C69A-FCCD-AB62-75D717FC5293}"/>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0146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E935E-0E5D-44DF-0A0D-21F0CFEFFA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0647411-76DA-B596-C495-E3341CB418DE}"/>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4" name="Segnaposto piè di pagina 3">
            <a:extLst>
              <a:ext uri="{FF2B5EF4-FFF2-40B4-BE49-F238E27FC236}">
                <a16:creationId xmlns:a16="http://schemas.microsoft.com/office/drawing/2014/main" id="{3856924A-6A6D-C651-26BF-0944C0F0CD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31E303-9A7C-8F85-8A82-E5F3A9814B9E}"/>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393152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823259-9226-3961-EFFA-432A0E105B41}"/>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3" name="Segnaposto piè di pagina 2">
            <a:extLst>
              <a:ext uri="{FF2B5EF4-FFF2-40B4-BE49-F238E27FC236}">
                <a16:creationId xmlns:a16="http://schemas.microsoft.com/office/drawing/2014/main" id="{668CDAA6-659E-5420-3AB2-CC3BDA0751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8C512C6-5D33-DF5F-208F-90097C76DE18}"/>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7361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AD2D6-DCF6-74E8-909A-2FCC97BA19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C9935B-370B-95E1-BD6B-8FEAA9D4B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FD5850C-4343-8827-0F84-520998B21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800B0CB-E391-40D5-5659-7FDE20DD401A}"/>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6" name="Segnaposto piè di pagina 5">
            <a:extLst>
              <a:ext uri="{FF2B5EF4-FFF2-40B4-BE49-F238E27FC236}">
                <a16:creationId xmlns:a16="http://schemas.microsoft.com/office/drawing/2014/main" id="{93712B25-A387-3F70-2E7D-55373F6939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088E0B-68CA-740C-8879-5F5062A37B11}"/>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21412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ACFDC-14F1-B21D-16C7-D8F20193C2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F4FAD8-5E3C-45F9-FC54-9CDCA5CF1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FF8BADD-9477-7D91-B1E3-E8F2D2DF3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2304A92-E250-5234-F470-A5D0D2EDB436}"/>
              </a:ext>
            </a:extLst>
          </p:cNvPr>
          <p:cNvSpPr>
            <a:spLocks noGrp="1"/>
          </p:cNvSpPr>
          <p:nvPr>
            <p:ph type="dt" sz="half" idx="10"/>
          </p:nvPr>
        </p:nvSpPr>
        <p:spPr/>
        <p:txBody>
          <a:bodyPr/>
          <a:lstStyle/>
          <a:p>
            <a:fld id="{7AD718A7-3D53-4D0C-BAC7-4DF4FC50CDA3}" type="datetimeFigureOut">
              <a:rPr lang="it-IT" smtClean="0"/>
              <a:t>20/11/2023</a:t>
            </a:fld>
            <a:endParaRPr lang="it-IT"/>
          </a:p>
        </p:txBody>
      </p:sp>
      <p:sp>
        <p:nvSpPr>
          <p:cNvPr id="6" name="Segnaposto piè di pagina 5">
            <a:extLst>
              <a:ext uri="{FF2B5EF4-FFF2-40B4-BE49-F238E27FC236}">
                <a16:creationId xmlns:a16="http://schemas.microsoft.com/office/drawing/2014/main" id="{6839809B-ABAC-8AD6-E5A8-317DF584F2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E5F7C8F-1944-21DE-9B7A-68055804B26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50145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A146F9-E0B1-6653-032A-77EEE1814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B32BE5-5536-1162-7615-F2BD1A56B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B5D4AD-C229-3D10-3B82-01A7E5EF0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718A7-3D53-4D0C-BAC7-4DF4FC50CDA3}" type="datetimeFigureOut">
              <a:rPr lang="it-IT" smtClean="0"/>
              <a:t>20/11/2023</a:t>
            </a:fld>
            <a:endParaRPr lang="it-IT"/>
          </a:p>
        </p:txBody>
      </p:sp>
      <p:sp>
        <p:nvSpPr>
          <p:cNvPr id="5" name="Segnaposto piè di pagina 4">
            <a:extLst>
              <a:ext uri="{FF2B5EF4-FFF2-40B4-BE49-F238E27FC236}">
                <a16:creationId xmlns:a16="http://schemas.microsoft.com/office/drawing/2014/main" id="{1F8B8453-15AE-0FB1-F8BA-A3A9E9B34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380015-1B67-6C41-E2FF-6D13E7E12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B77A8-A07E-490B-8E55-79325F01BE66}" type="slidenum">
              <a:rPr lang="it-IT" smtClean="0"/>
              <a:t>‹N›</a:t>
            </a:fld>
            <a:endParaRPr lang="it-IT"/>
          </a:p>
        </p:txBody>
      </p:sp>
    </p:spTree>
    <p:extLst>
      <p:ext uri="{BB962C8B-B14F-4D97-AF65-F5344CB8AC3E}">
        <p14:creationId xmlns:p14="http://schemas.microsoft.com/office/powerpoint/2010/main" val="3050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36FA53-B733-430E-B26C-2690E48CCF60}" type="datetimeFigureOut">
              <a:rPr lang="it-IT" smtClean="0"/>
              <a:t>20/11/2023</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7F0B77-B819-427F-BE82-24D04F74C57A}"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7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22205-FFC9-CA06-A16C-250F885CD2DC}"/>
              </a:ext>
            </a:extLst>
          </p:cNvPr>
          <p:cNvSpPr>
            <a:spLocks noGrp="1"/>
          </p:cNvSpPr>
          <p:nvPr>
            <p:ph type="ctrTitle"/>
          </p:nvPr>
        </p:nvSpPr>
        <p:spPr>
          <a:xfrm>
            <a:off x="1524000" y="223935"/>
            <a:ext cx="9144000" cy="1548881"/>
          </a:xfrm>
        </p:spPr>
        <p:txBody>
          <a:bodyPr>
            <a:normAutofit fontScale="90000"/>
          </a:bodyPr>
          <a:lstStyle/>
          <a:p>
            <a:r>
              <a:rPr lang="it-IT" b="1" dirty="0">
                <a:latin typeface="Cambria" panose="02040503050406030204" pitchFamily="18" charset="0"/>
                <a:ea typeface="Cambria" panose="02040503050406030204" pitchFamily="18" charset="0"/>
              </a:rPr>
              <a:t>ITALIAN AMERICAN CULTURE AND LITERATURE</a:t>
            </a:r>
          </a:p>
        </p:txBody>
      </p:sp>
      <p:pic>
        <p:nvPicPr>
          <p:cNvPr id="5" name="Immagine 4" descr="Immagine che contiene persona, gruppo, persone, linea&#10;&#10;Descrizione generata automaticamente">
            <a:extLst>
              <a:ext uri="{FF2B5EF4-FFF2-40B4-BE49-F238E27FC236}">
                <a16:creationId xmlns:a16="http://schemas.microsoft.com/office/drawing/2014/main" id="{D3FE1683-6B08-4CF4-1D7D-4BEF9FD04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127" y="1874284"/>
            <a:ext cx="9389746" cy="4787774"/>
          </a:xfrm>
          <a:prstGeom prst="rect">
            <a:avLst/>
          </a:prstGeom>
        </p:spPr>
      </p:pic>
    </p:spTree>
    <p:extLst>
      <p:ext uri="{BB962C8B-B14F-4D97-AF65-F5344CB8AC3E}">
        <p14:creationId xmlns:p14="http://schemas.microsoft.com/office/powerpoint/2010/main" val="147616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0629" y="286603"/>
            <a:ext cx="11653934" cy="1057005"/>
          </a:xfrm>
        </p:spPr>
        <p:txBody>
          <a:bodyPr>
            <a:normAutofit/>
          </a:bodyPr>
          <a:lstStyle/>
          <a:p>
            <a:pPr eaLnBrk="1" hangingPunct="1">
              <a:defRPr/>
            </a:pPr>
            <a:r>
              <a:rPr lang="en-US" sz="5400" b="1" dirty="0">
                <a:solidFill>
                  <a:schemeClr val="tx1"/>
                </a:solidFill>
              </a:rPr>
              <a:t>LIVING IN THE “LITTLE ITALYS”</a:t>
            </a:r>
          </a:p>
        </p:txBody>
      </p:sp>
      <p:sp>
        <p:nvSpPr>
          <p:cNvPr id="56323" name="Rectangle 3"/>
          <p:cNvSpPr>
            <a:spLocks noGrp="1" noChangeArrowheads="1"/>
          </p:cNvSpPr>
          <p:nvPr>
            <p:ph idx="1"/>
          </p:nvPr>
        </p:nvSpPr>
        <p:spPr>
          <a:xfrm>
            <a:off x="-177282" y="2071678"/>
            <a:ext cx="5916092" cy="3993220"/>
          </a:xfrm>
        </p:spPr>
        <p:txBody>
          <a:bodyPr>
            <a:normAutofit fontScale="92500"/>
          </a:bodyPr>
          <a:lstStyle/>
          <a:p>
            <a:pPr marL="274320" indent="-274320">
              <a:spcAft>
                <a:spcPts val="0"/>
              </a:spcAft>
              <a:buClr>
                <a:schemeClr val="accent3"/>
              </a:buClr>
              <a:buFont typeface="Wingdings 2"/>
              <a:buChar char=""/>
              <a:defRPr/>
            </a:pPr>
            <a:r>
              <a:rPr lang="en-US" sz="2800" dirty="0"/>
              <a:t>Many Italian migrants settled in the centers of the major cities, where they tried to recreate  the “Italian” space </a:t>
            </a:r>
            <a:r>
              <a:rPr lang="en-US" sz="2800" dirty="0">
                <a:cs typeface="Calibri"/>
              </a:rPr>
              <a:t>→ “Little </a:t>
            </a:r>
            <a:r>
              <a:rPr lang="en-US" sz="2800" dirty="0" err="1">
                <a:cs typeface="Calibri"/>
              </a:rPr>
              <a:t>Italys</a:t>
            </a:r>
            <a:r>
              <a:rPr lang="en-US" sz="2800" dirty="0">
                <a:cs typeface="Calibri"/>
              </a:rPr>
              <a:t>.”</a:t>
            </a:r>
          </a:p>
          <a:p>
            <a:pPr marL="274320" indent="-274320">
              <a:spcAft>
                <a:spcPts val="0"/>
              </a:spcAft>
              <a:buClr>
                <a:schemeClr val="accent3"/>
              </a:buClr>
              <a:buFont typeface="Wingdings 2"/>
              <a:buChar char=""/>
              <a:defRPr/>
            </a:pPr>
            <a:r>
              <a:rPr lang="en-US" sz="2800" dirty="0"/>
              <a:t>They often lived in buildings abandoned by middle-class residents which became “</a:t>
            </a:r>
            <a:r>
              <a:rPr lang="en-US" sz="2800" b="1" dirty="0">
                <a:solidFill>
                  <a:srgbClr val="C00000"/>
                </a:solidFill>
              </a:rPr>
              <a:t>tenements</a:t>
            </a:r>
            <a:r>
              <a:rPr lang="en-US" sz="2800" dirty="0"/>
              <a:t>,” soon called “</a:t>
            </a:r>
            <a:r>
              <a:rPr lang="en-US" sz="2800" b="1" dirty="0">
                <a:solidFill>
                  <a:srgbClr val="C00000"/>
                </a:solidFill>
              </a:rPr>
              <a:t>slums</a:t>
            </a:r>
            <a:r>
              <a:rPr lang="en-US" sz="2800" dirty="0"/>
              <a:t>.”</a:t>
            </a:r>
          </a:p>
          <a:p>
            <a:pPr marL="274320" indent="-274320">
              <a:spcAft>
                <a:spcPts val="0"/>
              </a:spcAft>
              <a:buClr>
                <a:schemeClr val="accent3"/>
              </a:buClr>
              <a:buFont typeface="Wingdings 2"/>
              <a:buChar char=""/>
              <a:defRPr/>
            </a:pPr>
            <a:r>
              <a:rPr lang="en-US" sz="2800" dirty="0"/>
              <a:t>The heart of the New York Little Italy was </a:t>
            </a:r>
            <a:r>
              <a:rPr lang="en-US" sz="2800" b="1" dirty="0">
                <a:solidFill>
                  <a:srgbClr val="C00000"/>
                </a:solidFill>
              </a:rPr>
              <a:t>Mulberry Street</a:t>
            </a:r>
            <a:r>
              <a:rPr lang="en-US" sz="2800" dirty="0"/>
              <a:t>, in downtown Manhattan.</a:t>
            </a:r>
          </a:p>
        </p:txBody>
      </p:sp>
      <p:pic>
        <p:nvPicPr>
          <p:cNvPr id="9218" name="Picture 2" descr="C:\Users\Utente\Downloads\Immagine4.jpg"/>
          <p:cNvPicPr>
            <a:picLocks noChangeAspect="1" noChangeArrowheads="1"/>
          </p:cNvPicPr>
          <p:nvPr/>
        </p:nvPicPr>
        <p:blipFill>
          <a:blip r:embed="rId2"/>
          <a:srcRect/>
          <a:stretch>
            <a:fillRect/>
          </a:stretch>
        </p:blipFill>
        <p:spPr bwMode="auto">
          <a:xfrm>
            <a:off x="9241326" y="1519061"/>
            <a:ext cx="2613336" cy="3622659"/>
          </a:xfrm>
          <a:prstGeom prst="rect">
            <a:avLst/>
          </a:prstGeom>
          <a:noFill/>
        </p:spPr>
      </p:pic>
      <p:pic>
        <p:nvPicPr>
          <p:cNvPr id="9219" name="Picture 3" descr="C:\Users\Utente\Downloads\index.jpg"/>
          <p:cNvPicPr>
            <a:picLocks noChangeAspect="1" noChangeArrowheads="1"/>
          </p:cNvPicPr>
          <p:nvPr/>
        </p:nvPicPr>
        <p:blipFill>
          <a:blip r:embed="rId3"/>
          <a:srcRect/>
          <a:stretch>
            <a:fillRect/>
          </a:stretch>
        </p:blipFill>
        <p:spPr bwMode="auto">
          <a:xfrm>
            <a:off x="5830971" y="3330391"/>
            <a:ext cx="3304848" cy="24000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7909" y="2248348"/>
            <a:ext cx="11653935" cy="3844541"/>
          </a:xfrm>
        </p:spPr>
        <p:txBody>
          <a:bodyPr>
            <a:noAutofit/>
          </a:bodyPr>
          <a:lstStyle/>
          <a:p>
            <a:r>
              <a:rPr lang="en-US" sz="2800" dirty="0"/>
              <a:t>Many Italian American did not go to the cities, but tried to use their skills as farmers and peasants in the fields.</a:t>
            </a:r>
          </a:p>
          <a:p>
            <a:r>
              <a:rPr lang="en-US" sz="2800" dirty="0"/>
              <a:t>In some occasions they were led to believe that they would have owned the land they worked, but they actually became </a:t>
            </a:r>
            <a:r>
              <a:rPr lang="en-US" sz="2800" b="1" dirty="0">
                <a:solidFill>
                  <a:srgbClr val="C00000"/>
                </a:solidFill>
              </a:rPr>
              <a:t>indentured servants</a:t>
            </a:r>
            <a:r>
              <a:rPr lang="en-US" sz="2800" dirty="0">
                <a:solidFill>
                  <a:srgbClr val="C00000"/>
                </a:solidFill>
              </a:rPr>
              <a:t> </a:t>
            </a:r>
            <a:r>
              <a:rPr lang="en-US" sz="2800" dirty="0"/>
              <a:t>(they thought they worked without salary to pay their ownership of the land, but they became rapidly indebted).</a:t>
            </a:r>
          </a:p>
          <a:p>
            <a:r>
              <a:rPr lang="en-US" sz="2800" dirty="0"/>
              <a:t>In the </a:t>
            </a:r>
            <a:r>
              <a:rPr lang="en-US" sz="2800" b="1" dirty="0">
                <a:solidFill>
                  <a:srgbClr val="C00000"/>
                </a:solidFill>
              </a:rPr>
              <a:t>Southern plantations</a:t>
            </a:r>
            <a:r>
              <a:rPr lang="en-US" sz="2800" dirty="0"/>
              <a:t>, they substituted former African American slaves, who after the Emancipation went to the North in search of work in the cities (</a:t>
            </a:r>
            <a:r>
              <a:rPr lang="en-US" sz="2800" b="1" dirty="0">
                <a:solidFill>
                  <a:srgbClr val="C00000"/>
                </a:solidFill>
              </a:rPr>
              <a:t>Great Migration</a:t>
            </a:r>
            <a:r>
              <a:rPr lang="en-US" sz="2800" dirty="0"/>
              <a:t>).</a:t>
            </a:r>
          </a:p>
        </p:txBody>
      </p:sp>
      <p:sp>
        <p:nvSpPr>
          <p:cNvPr id="3" name="Titolo 2"/>
          <p:cNvSpPr>
            <a:spLocks noGrp="1"/>
          </p:cNvSpPr>
          <p:nvPr>
            <p:ph type="title"/>
          </p:nvPr>
        </p:nvSpPr>
        <p:spPr>
          <a:xfrm>
            <a:off x="307909" y="286603"/>
            <a:ext cx="11812555" cy="1450757"/>
          </a:xfrm>
        </p:spPr>
        <p:txBody>
          <a:bodyPr>
            <a:noAutofit/>
          </a:bodyPr>
          <a:lstStyle/>
          <a:p>
            <a:r>
              <a:rPr lang="en-US" sz="5400" b="1" dirty="0"/>
              <a:t>SUBSTITUTING AFRICAN AMERICANS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11968" y="2143117"/>
            <a:ext cx="6428791" cy="3987095"/>
          </a:xfrm>
        </p:spPr>
        <p:txBody>
          <a:bodyPr>
            <a:normAutofit/>
          </a:bodyPr>
          <a:lstStyle/>
          <a:p>
            <a:r>
              <a:rPr lang="en-US" dirty="0"/>
              <a:t>Sunnyside Plantation: cotton plantation in </a:t>
            </a:r>
            <a:r>
              <a:rPr lang="en-US" b="1" dirty="0">
                <a:solidFill>
                  <a:srgbClr val="C00000"/>
                </a:solidFill>
              </a:rPr>
              <a:t>Arkansas</a:t>
            </a:r>
            <a:r>
              <a:rPr lang="en-US" dirty="0"/>
              <a:t>, farmed using the forced labor of African American slaves until the Civil War.</a:t>
            </a:r>
          </a:p>
          <a:p>
            <a:r>
              <a:rPr lang="en-US" dirty="0"/>
              <a:t>1890s-1910s: immigrants from Northern and especially Eastern Italy came and were subject to </a:t>
            </a:r>
            <a:r>
              <a:rPr lang="en-US" b="1" dirty="0">
                <a:solidFill>
                  <a:srgbClr val="C00000"/>
                </a:solidFill>
              </a:rPr>
              <a:t>peonage</a:t>
            </a:r>
            <a:r>
              <a:rPr lang="en-US" dirty="0"/>
              <a:t>,</a:t>
            </a:r>
            <a:r>
              <a:rPr lang="en-US" b="1" dirty="0"/>
              <a:t> </a:t>
            </a:r>
            <a:r>
              <a:rPr lang="en-US" dirty="0"/>
              <a:t>to be later replaced by black sharecroppers.</a:t>
            </a:r>
          </a:p>
          <a:p>
            <a:r>
              <a:rPr lang="en-US" dirty="0"/>
              <a:t>Prince </a:t>
            </a:r>
            <a:r>
              <a:rPr lang="en-US" b="1" dirty="0">
                <a:solidFill>
                  <a:srgbClr val="C00000"/>
                </a:solidFill>
              </a:rPr>
              <a:t>Emanuele </a:t>
            </a:r>
            <a:r>
              <a:rPr lang="en-US" b="1" dirty="0" err="1">
                <a:solidFill>
                  <a:srgbClr val="C00000"/>
                </a:solidFill>
              </a:rPr>
              <a:t>Ruspoli</a:t>
            </a:r>
            <a:r>
              <a:rPr lang="en-US" b="1" dirty="0">
                <a:solidFill>
                  <a:srgbClr val="C00000"/>
                </a:solidFill>
              </a:rPr>
              <a:t> </a:t>
            </a:r>
            <a:r>
              <a:rPr lang="en-US" b="1" dirty="0"/>
              <a:t>(</a:t>
            </a:r>
            <a:r>
              <a:rPr lang="en-US" dirty="0"/>
              <a:t>Mayor of Rome, 1892-1899) sent many peasants from his own plantations in the Marche to Sunnyside, promising them they would soon own the land, but they had to pay back for twenty years.</a:t>
            </a:r>
          </a:p>
          <a:p>
            <a:r>
              <a:rPr lang="en-US" dirty="0"/>
              <a:t>At the end of the century, a federal prosecution for peonage in Sunnyside was stopped in its tracks.</a:t>
            </a:r>
          </a:p>
        </p:txBody>
      </p:sp>
      <p:sp>
        <p:nvSpPr>
          <p:cNvPr id="3" name="Titolo 2"/>
          <p:cNvSpPr>
            <a:spLocks noGrp="1"/>
          </p:cNvSpPr>
          <p:nvPr>
            <p:ph type="title"/>
          </p:nvPr>
        </p:nvSpPr>
        <p:spPr>
          <a:xfrm>
            <a:off x="186611" y="286603"/>
            <a:ext cx="12157789" cy="1450757"/>
          </a:xfrm>
        </p:spPr>
        <p:txBody>
          <a:bodyPr>
            <a:normAutofit/>
          </a:bodyPr>
          <a:lstStyle/>
          <a:p>
            <a:r>
              <a:rPr lang="en-US" sz="6000" b="1" dirty="0"/>
              <a:t>SUNNYSIDE PLANTATION</a:t>
            </a:r>
          </a:p>
        </p:txBody>
      </p:sp>
      <p:pic>
        <p:nvPicPr>
          <p:cNvPr id="11266" name="Picture 2" descr="C:\Users\Utente\Downloads\5e5e0b5d6f9e8400891834.jpg"/>
          <p:cNvPicPr>
            <a:picLocks noChangeAspect="1" noChangeArrowheads="1"/>
          </p:cNvPicPr>
          <p:nvPr/>
        </p:nvPicPr>
        <p:blipFill>
          <a:blip r:embed="rId2" cstate="print"/>
          <a:srcRect/>
          <a:stretch>
            <a:fillRect/>
          </a:stretch>
        </p:blipFill>
        <p:spPr bwMode="auto">
          <a:xfrm>
            <a:off x="6710264" y="2643182"/>
            <a:ext cx="3957737" cy="28575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4645" y="2143117"/>
            <a:ext cx="6316823" cy="3865797"/>
          </a:xfrm>
        </p:spPr>
        <p:txBody>
          <a:bodyPr>
            <a:normAutofit fontScale="92500" lnSpcReduction="20000"/>
          </a:bodyPr>
          <a:lstStyle/>
          <a:p>
            <a:r>
              <a:rPr lang="en-US" sz="4400" dirty="0"/>
              <a:t>In 2011, </a:t>
            </a:r>
            <a:r>
              <a:rPr lang="en-US" sz="4400" b="1" dirty="0">
                <a:solidFill>
                  <a:srgbClr val="C00000"/>
                </a:solidFill>
              </a:rPr>
              <a:t>Mary </a:t>
            </a:r>
            <a:r>
              <a:rPr lang="en-US" sz="4400" b="1" dirty="0" err="1">
                <a:solidFill>
                  <a:srgbClr val="C00000"/>
                </a:solidFill>
              </a:rPr>
              <a:t>Bucci</a:t>
            </a:r>
            <a:r>
              <a:rPr lang="en-US" sz="4400" b="1" dirty="0">
                <a:solidFill>
                  <a:srgbClr val="C00000"/>
                </a:solidFill>
              </a:rPr>
              <a:t> Bush</a:t>
            </a:r>
            <a:r>
              <a:rPr lang="en-US" sz="4400" dirty="0">
                <a:solidFill>
                  <a:srgbClr val="C00000"/>
                </a:solidFill>
              </a:rPr>
              <a:t> </a:t>
            </a:r>
            <a:r>
              <a:rPr lang="en-US" sz="4400" dirty="0"/>
              <a:t>published </a:t>
            </a:r>
            <a:r>
              <a:rPr lang="en-US" sz="4400" i="1" dirty="0"/>
              <a:t>Sweet Hope</a:t>
            </a:r>
            <a:r>
              <a:rPr lang="en-US" sz="4400" dirty="0"/>
              <a:t>, a historical novel based on the experiences of Bush’s grandmother (born in </a:t>
            </a:r>
            <a:r>
              <a:rPr lang="en-US" sz="4400" dirty="0" err="1"/>
              <a:t>Senigallia</a:t>
            </a:r>
            <a:r>
              <a:rPr lang="en-US" sz="4400" dirty="0"/>
              <a:t>), who worked on the Sunnyside Plantation as a child.</a:t>
            </a:r>
          </a:p>
          <a:p>
            <a:endParaRPr lang="en-US" dirty="0"/>
          </a:p>
        </p:txBody>
      </p:sp>
      <p:sp>
        <p:nvSpPr>
          <p:cNvPr id="3" name="Titolo 2"/>
          <p:cNvSpPr>
            <a:spLocks noGrp="1"/>
          </p:cNvSpPr>
          <p:nvPr>
            <p:ph type="title"/>
          </p:nvPr>
        </p:nvSpPr>
        <p:spPr>
          <a:xfrm>
            <a:off x="177281" y="286603"/>
            <a:ext cx="11849877" cy="1450757"/>
          </a:xfrm>
        </p:spPr>
        <p:txBody>
          <a:bodyPr>
            <a:normAutofit/>
          </a:bodyPr>
          <a:lstStyle/>
          <a:p>
            <a:r>
              <a:rPr lang="en-US" sz="6600" b="1" i="1" dirty="0"/>
              <a:t>SWEET HOPE</a:t>
            </a:r>
          </a:p>
        </p:txBody>
      </p:sp>
      <p:pic>
        <p:nvPicPr>
          <p:cNvPr id="10243" name="Picture 3"/>
          <p:cNvPicPr>
            <a:picLocks noChangeAspect="1" noChangeArrowheads="1"/>
          </p:cNvPicPr>
          <p:nvPr/>
        </p:nvPicPr>
        <p:blipFill>
          <a:blip r:embed="rId2"/>
          <a:srcRect/>
          <a:stretch>
            <a:fillRect/>
          </a:stretch>
        </p:blipFill>
        <p:spPr bwMode="auto">
          <a:xfrm>
            <a:off x="7381885" y="2000241"/>
            <a:ext cx="2790825" cy="43719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2637" y="2143117"/>
            <a:ext cx="6307493" cy="3921781"/>
          </a:xfrm>
        </p:spPr>
        <p:txBody>
          <a:bodyPr>
            <a:noAutofit/>
          </a:bodyPr>
          <a:lstStyle/>
          <a:p>
            <a:r>
              <a:rPr lang="en-US" sz="2400" dirty="0"/>
              <a:t>Italian migrants had to face the </a:t>
            </a:r>
            <a:r>
              <a:rPr lang="en-US" sz="2400" b="1" dirty="0">
                <a:solidFill>
                  <a:srgbClr val="C00000"/>
                </a:solidFill>
              </a:rPr>
              <a:t>prejudices</a:t>
            </a:r>
            <a:r>
              <a:rPr lang="en-US" sz="2400" dirty="0"/>
              <a:t> of dominant WASP culture, which considered them more or less on the same level (also in racial terms) with African Americans (and up to the end of the 19</a:t>
            </a:r>
            <a:r>
              <a:rPr lang="en-US" sz="2400" baseline="30000" dirty="0"/>
              <a:t>th</a:t>
            </a:r>
            <a:r>
              <a:rPr lang="en-US" sz="2400" dirty="0"/>
              <a:t> century many Italians actually substituted former slaves in the Southern plantations).</a:t>
            </a:r>
          </a:p>
          <a:p>
            <a:r>
              <a:rPr lang="en-US" sz="2400" dirty="0"/>
              <a:t>The flux of migration from Italy gradually waned after World War I, due to the restrictions dictated by the </a:t>
            </a:r>
            <a:r>
              <a:rPr lang="en-US" sz="2400" b="1" i="1" dirty="0">
                <a:solidFill>
                  <a:srgbClr val="C00000"/>
                </a:solidFill>
              </a:rPr>
              <a:t>Immigration Acts</a:t>
            </a:r>
            <a:r>
              <a:rPr lang="en-US" sz="2400" dirty="0">
                <a:solidFill>
                  <a:srgbClr val="C00000"/>
                </a:solidFill>
              </a:rPr>
              <a:t> </a:t>
            </a:r>
            <a:r>
              <a:rPr lang="en-US" sz="2400" dirty="0"/>
              <a:t>of 1920 and 1924.</a:t>
            </a:r>
            <a:endParaRPr lang="it-IT" sz="2400" dirty="0"/>
          </a:p>
          <a:p>
            <a:endParaRPr lang="it-IT" sz="1800" dirty="0"/>
          </a:p>
        </p:txBody>
      </p:sp>
      <p:sp>
        <p:nvSpPr>
          <p:cNvPr id="3" name="Titolo 2"/>
          <p:cNvSpPr>
            <a:spLocks noGrp="1"/>
          </p:cNvSpPr>
          <p:nvPr>
            <p:ph type="title"/>
          </p:nvPr>
        </p:nvSpPr>
        <p:spPr>
          <a:xfrm>
            <a:off x="102637" y="286603"/>
            <a:ext cx="11821885" cy="1450757"/>
          </a:xfrm>
        </p:spPr>
        <p:txBody>
          <a:bodyPr>
            <a:normAutofit/>
          </a:bodyPr>
          <a:lstStyle/>
          <a:p>
            <a:r>
              <a:rPr lang="it-IT" sz="6600" b="1" dirty="0"/>
              <a:t>PREJUDICES</a:t>
            </a:r>
          </a:p>
        </p:txBody>
      </p:sp>
      <p:pic>
        <p:nvPicPr>
          <p:cNvPr id="4" name="Picture 5" descr="zios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080" y="2143117"/>
            <a:ext cx="4912143" cy="368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69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58620" y="1891613"/>
            <a:ext cx="7543441" cy="4229270"/>
          </a:xfrm>
        </p:spPr>
        <p:txBody>
          <a:bodyPr>
            <a:noAutofit/>
          </a:bodyPr>
          <a:lstStyle/>
          <a:p>
            <a:r>
              <a:rPr lang="en-US" sz="2800" b="1" i="1" dirty="0" err="1">
                <a:solidFill>
                  <a:srgbClr val="C00000"/>
                </a:solidFill>
              </a:rPr>
              <a:t>Padrone</a:t>
            </a:r>
            <a:r>
              <a:rPr lang="en-US" sz="2800" dirty="0"/>
              <a:t>: a mediator between workers, </a:t>
            </a:r>
            <a:r>
              <a:rPr lang="en-US" sz="2800" b="1" dirty="0">
                <a:solidFill>
                  <a:srgbClr val="C00000"/>
                </a:solidFill>
              </a:rPr>
              <a:t>trade unions</a:t>
            </a:r>
            <a:r>
              <a:rPr lang="en-US" sz="2800" dirty="0">
                <a:solidFill>
                  <a:srgbClr val="C00000"/>
                </a:solidFill>
              </a:rPr>
              <a:t> </a:t>
            </a:r>
            <a:r>
              <a:rPr lang="en-US" sz="2800" dirty="0"/>
              <a:t>(connected to the </a:t>
            </a:r>
            <a:r>
              <a:rPr lang="en-US" sz="2800" b="1" dirty="0">
                <a:solidFill>
                  <a:srgbClr val="C00000"/>
                </a:solidFill>
              </a:rPr>
              <a:t>Mafia</a:t>
            </a:r>
            <a:r>
              <a:rPr lang="en-US" sz="2800" dirty="0"/>
              <a:t>, which oversaw Sicilian and more generally Southern migrants) and political </a:t>
            </a:r>
            <a:r>
              <a:rPr lang="en-US" sz="2800" b="1" dirty="0">
                <a:solidFill>
                  <a:srgbClr val="C00000"/>
                </a:solidFill>
              </a:rPr>
              <a:t>bosses</a:t>
            </a:r>
            <a:r>
              <a:rPr lang="en-US" sz="2800" dirty="0"/>
              <a:t>.</a:t>
            </a:r>
          </a:p>
          <a:p>
            <a:r>
              <a:rPr lang="en-US" sz="2800" dirty="0"/>
              <a:t>The </a:t>
            </a:r>
            <a:r>
              <a:rPr lang="en-US" sz="2800" i="1" dirty="0" err="1"/>
              <a:t>padrone</a:t>
            </a:r>
            <a:r>
              <a:rPr lang="en-US" sz="2800" dirty="0"/>
              <a:t> negotiated the “indentured servitude” contracts, and was paid by both migrants and bosses. The close links of this system with the Mafia of course rapidly spread the negative cliché of the Italian migrant as </a:t>
            </a:r>
            <a:r>
              <a:rPr lang="en-US" sz="2800" i="1" dirty="0" err="1"/>
              <a:t>mafioso</a:t>
            </a:r>
            <a:r>
              <a:rPr lang="en-US" sz="2800" dirty="0"/>
              <a:t>, embodied above all by </a:t>
            </a:r>
            <a:r>
              <a:rPr lang="en-US" sz="2800" b="1" dirty="0">
                <a:solidFill>
                  <a:srgbClr val="C00000"/>
                </a:solidFill>
              </a:rPr>
              <a:t>Al Capone</a:t>
            </a:r>
            <a:r>
              <a:rPr lang="en-US" sz="2800" dirty="0"/>
              <a:t>.</a:t>
            </a:r>
            <a:endParaRPr lang="it-IT" sz="2800" dirty="0"/>
          </a:p>
        </p:txBody>
      </p:sp>
      <p:sp>
        <p:nvSpPr>
          <p:cNvPr id="3" name="Titolo 2"/>
          <p:cNvSpPr>
            <a:spLocks noGrp="1"/>
          </p:cNvSpPr>
          <p:nvPr>
            <p:ph type="title"/>
          </p:nvPr>
        </p:nvSpPr>
        <p:spPr>
          <a:xfrm>
            <a:off x="158620" y="286603"/>
            <a:ext cx="11784564" cy="1450757"/>
          </a:xfrm>
        </p:spPr>
        <p:txBody>
          <a:bodyPr>
            <a:normAutofit/>
          </a:bodyPr>
          <a:lstStyle/>
          <a:p>
            <a:r>
              <a:rPr lang="it-IT" sz="6000" b="1" dirty="0"/>
              <a:t>THE </a:t>
            </a:r>
            <a:r>
              <a:rPr lang="it-IT" sz="6000" b="1" i="1" dirty="0"/>
              <a:t>PADRONE SYSTEM</a:t>
            </a:r>
            <a:endParaRPr lang="it-IT" sz="6000" b="1" dirty="0"/>
          </a:p>
        </p:txBody>
      </p:sp>
      <p:pic>
        <p:nvPicPr>
          <p:cNvPr id="5" name="Picture 2" descr="C:\Users\HP\Documents\Valerio\UniMC - 2018-19\UniMC - 2018-19 - Letteratura &amp; cultura angloamericana 2M\Immagini\Al Capone (1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227" y="1891612"/>
            <a:ext cx="3574031" cy="422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73224" y="1800809"/>
            <a:ext cx="11448662" cy="991692"/>
          </a:xfrm>
        </p:spPr>
        <p:txBody>
          <a:bodyPr>
            <a:normAutofit/>
          </a:bodyPr>
          <a:lstStyle/>
          <a:p>
            <a:r>
              <a:rPr lang="en-US" dirty="0"/>
              <a:t>March 14, 1891: New Orleans mass lynching (3,000 to 20,000 participating) of 11 Italian migrants, mostly from Sicily (</a:t>
            </a:r>
            <a:r>
              <a:rPr lang="en-US" b="1" dirty="0">
                <a:solidFill>
                  <a:srgbClr val="C00000"/>
                </a:solidFill>
              </a:rPr>
              <a:t>largest mass lynching in US history</a:t>
            </a:r>
            <a:r>
              <a:rPr lang="en-US" dirty="0"/>
              <a:t>), accused of a Mafia killing.</a:t>
            </a:r>
          </a:p>
          <a:p>
            <a:pPr marL="0" indent="0">
              <a:buNone/>
            </a:pPr>
            <a:endParaRPr lang="it-IT" dirty="0"/>
          </a:p>
        </p:txBody>
      </p:sp>
      <p:sp>
        <p:nvSpPr>
          <p:cNvPr id="3" name="Titolo 2"/>
          <p:cNvSpPr>
            <a:spLocks noGrp="1"/>
          </p:cNvSpPr>
          <p:nvPr>
            <p:ph type="title"/>
          </p:nvPr>
        </p:nvSpPr>
        <p:spPr>
          <a:xfrm>
            <a:off x="195943" y="286603"/>
            <a:ext cx="12176449" cy="991691"/>
          </a:xfrm>
        </p:spPr>
        <p:txBody>
          <a:bodyPr>
            <a:normAutofit/>
          </a:bodyPr>
          <a:lstStyle/>
          <a:p>
            <a:r>
              <a:rPr lang="it-IT" sz="5400" b="1" dirty="0"/>
              <a:t>THE ITALIAN AS </a:t>
            </a:r>
            <a:r>
              <a:rPr lang="it-IT" sz="5400" b="1" i="1" dirty="0"/>
              <a:t>MAFIOSO</a:t>
            </a:r>
            <a:endParaRPr lang="it-IT" sz="5400" b="1" dirty="0"/>
          </a:p>
        </p:txBody>
      </p:sp>
      <p:pic>
        <p:nvPicPr>
          <p:cNvPr id="4098" name="Picture 2" descr="C:\Users\HP\Documents\Valerio\UniMC - 2018-19\UniMC - 2018-19 - Letteratura &amp; cultura angloamericana 2M\Immagini\New Orleans Lynching (1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65" y="2792501"/>
            <a:ext cx="4464496" cy="2942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tente\Downloads\Immagine1.jpg"/>
          <p:cNvPicPr>
            <a:picLocks noChangeAspect="1" noChangeArrowheads="1"/>
          </p:cNvPicPr>
          <p:nvPr/>
        </p:nvPicPr>
        <p:blipFill>
          <a:blip r:embed="rId3"/>
          <a:srcRect/>
          <a:stretch>
            <a:fillRect/>
          </a:stretch>
        </p:blipFill>
        <p:spPr bwMode="auto">
          <a:xfrm>
            <a:off x="6284167" y="2792501"/>
            <a:ext cx="4429124" cy="2932798"/>
          </a:xfrm>
          <a:prstGeom prst="rect">
            <a:avLst/>
          </a:prstGeom>
          <a:noFill/>
        </p:spPr>
      </p:pic>
    </p:spTree>
    <p:extLst>
      <p:ext uri="{BB962C8B-B14F-4D97-AF65-F5344CB8AC3E}">
        <p14:creationId xmlns:p14="http://schemas.microsoft.com/office/powerpoint/2010/main" val="423635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923" y="286603"/>
            <a:ext cx="11371385" cy="1014659"/>
          </a:xfrm>
        </p:spPr>
        <p:txBody>
          <a:bodyPr/>
          <a:lstStyle/>
          <a:p>
            <a:r>
              <a:rPr lang="it-IT" b="1" dirty="0"/>
              <a:t>COLUMBUS DAY</a:t>
            </a:r>
          </a:p>
        </p:txBody>
      </p:sp>
      <p:sp>
        <p:nvSpPr>
          <p:cNvPr id="3" name="Segnaposto contenuto 2"/>
          <p:cNvSpPr>
            <a:spLocks noGrp="1"/>
          </p:cNvSpPr>
          <p:nvPr>
            <p:ph idx="1"/>
          </p:nvPr>
        </p:nvSpPr>
        <p:spPr>
          <a:xfrm>
            <a:off x="105508" y="1822288"/>
            <a:ext cx="7877907" cy="4426112"/>
          </a:xfrm>
        </p:spPr>
        <p:txBody>
          <a:bodyPr>
            <a:normAutofit fontScale="92500" lnSpcReduction="20000"/>
          </a:bodyPr>
          <a:lstStyle/>
          <a:p>
            <a:r>
              <a:rPr lang="en-US" dirty="0"/>
              <a:t>The first Columbus Day celebration took place in the USA on October 12, 1792, to commemorate the 300</a:t>
            </a:r>
            <a:r>
              <a:rPr lang="en-US" baseline="30000" dirty="0"/>
              <a:t>th</a:t>
            </a:r>
            <a:r>
              <a:rPr lang="en-US" dirty="0"/>
              <a:t> anniversary of the </a:t>
            </a:r>
            <a:r>
              <a:rPr lang="en-US" b="1" dirty="0">
                <a:solidFill>
                  <a:srgbClr val="C00000"/>
                </a:solidFill>
              </a:rPr>
              <a:t>“discovery” of America by Christopher Columbus</a:t>
            </a:r>
            <a:r>
              <a:rPr lang="en-US" dirty="0"/>
              <a:t>, organized by the Columbian Order of New York (Tammany Hall).</a:t>
            </a:r>
          </a:p>
          <a:p>
            <a:r>
              <a:rPr lang="en-US" dirty="0"/>
              <a:t>The day became gradually a festivity for the Italian American community, to show their “ethnic” pride.</a:t>
            </a:r>
          </a:p>
          <a:p>
            <a:r>
              <a:rPr lang="en-US" dirty="0"/>
              <a:t>For the 400</a:t>
            </a:r>
            <a:r>
              <a:rPr lang="en-US" baseline="30000" dirty="0"/>
              <a:t>th</a:t>
            </a:r>
            <a:r>
              <a:rPr lang="en-US" dirty="0"/>
              <a:t> anniversary of Christopher Columbus's voyage in 1892, but above all as a sort of redress for the 1891 New Orleans lynching , President Benjamin Harrison declared Columbus Day as a one-time national celebration.</a:t>
            </a:r>
          </a:p>
          <a:p>
            <a:r>
              <a:rPr lang="en-US" dirty="0"/>
              <a:t>After various  attempts to turn it into a national holiday, in 1971 Columbus Day became a </a:t>
            </a:r>
            <a:r>
              <a:rPr lang="en-US" b="1" dirty="0">
                <a:solidFill>
                  <a:srgbClr val="C00000"/>
                </a:solidFill>
              </a:rPr>
              <a:t>Federal Holiday</a:t>
            </a:r>
            <a:r>
              <a:rPr lang="en-US" dirty="0"/>
              <a:t>, to be observed on the second Monday in October. </a:t>
            </a:r>
          </a:p>
          <a:p>
            <a:r>
              <a:rPr lang="en-US" dirty="0"/>
              <a:t>Since the festivity basically celebrated the beginning of the European colonization and exploitation of America and the genocide of the Natives, after many </a:t>
            </a:r>
            <a:r>
              <a:rPr lang="en-US" dirty="0">
                <a:solidFill>
                  <a:schemeClr val="tx1">
                    <a:lumMod val="65000"/>
                    <a:lumOff val="35000"/>
                  </a:schemeClr>
                </a:solidFill>
              </a:rPr>
              <a:t>polemical debates and a gradual growth of self-awareness in the Italian American community, in 2021 the </a:t>
            </a:r>
            <a:r>
              <a:rPr lang="en-US" b="1" dirty="0">
                <a:solidFill>
                  <a:srgbClr val="C00000"/>
                </a:solidFill>
              </a:rPr>
              <a:t>Indigenous Peoples’ Day </a:t>
            </a:r>
            <a:r>
              <a:rPr lang="en-US" dirty="0"/>
              <a:t>has been instituted, to be celebrated  on the same day as Columbus Day. </a:t>
            </a:r>
            <a:endParaRPr lang="it-IT" dirty="0"/>
          </a:p>
        </p:txBody>
      </p:sp>
      <p:pic>
        <p:nvPicPr>
          <p:cNvPr id="3074" name="Picture 2" descr="C:\Users\Utente\Downloads\ap_162847727820941-f86b69770efba5c1c684905efe98a131aa1764d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5558" y="3411414"/>
            <a:ext cx="3566257" cy="267469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tente\Downloads\istock-13559168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309" y="691663"/>
            <a:ext cx="3956757" cy="222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5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3976" y="1845734"/>
            <a:ext cx="11803224" cy="4023360"/>
          </a:xfrm>
        </p:spPr>
        <p:txBody>
          <a:bodyPr>
            <a:normAutofit/>
          </a:bodyPr>
          <a:lstStyle/>
          <a:p>
            <a:r>
              <a:rPr lang="en-US" sz="2400" b="1" i="1" dirty="0">
                <a:solidFill>
                  <a:srgbClr val="C00000"/>
                </a:solidFill>
              </a:rPr>
              <a:t>Dago</a:t>
            </a:r>
            <a:r>
              <a:rPr lang="en-US" sz="2400" dirty="0"/>
              <a:t> (prob. from “Diego,” confusing Italians with Spaniards)</a:t>
            </a:r>
          </a:p>
          <a:p>
            <a:r>
              <a:rPr lang="en-US" sz="2400" b="1" i="1" dirty="0" err="1">
                <a:solidFill>
                  <a:srgbClr val="C00000"/>
                </a:solidFill>
              </a:rPr>
              <a:t>Gumbah</a:t>
            </a:r>
            <a:r>
              <a:rPr lang="en-US" sz="2400" dirty="0"/>
              <a:t> (from “</a:t>
            </a:r>
            <a:r>
              <a:rPr lang="en-US" sz="2400" dirty="0" err="1"/>
              <a:t>cumpa</a:t>
            </a:r>
            <a:r>
              <a:rPr lang="en-US" sz="2400" dirty="0"/>
              <a:t>’”)</a:t>
            </a:r>
          </a:p>
          <a:p>
            <a:r>
              <a:rPr lang="en-US" sz="2400" b="1" i="1" dirty="0" err="1">
                <a:solidFill>
                  <a:srgbClr val="C00000"/>
                </a:solidFill>
              </a:rPr>
              <a:t>Greaseball</a:t>
            </a:r>
            <a:r>
              <a:rPr lang="en-US" sz="2400" dirty="0"/>
              <a:t> or </a:t>
            </a:r>
            <a:r>
              <a:rPr lang="en-US" sz="2400" b="1" i="1" dirty="0">
                <a:solidFill>
                  <a:srgbClr val="C00000"/>
                </a:solidFill>
              </a:rPr>
              <a:t>greaser</a:t>
            </a:r>
            <a:r>
              <a:rPr lang="en-US" sz="2400" b="1" dirty="0"/>
              <a:t> </a:t>
            </a:r>
            <a:r>
              <a:rPr lang="en-US" sz="2400" dirty="0"/>
              <a:t>(used also and above all for Mexicans, employed for Italians because also some of them worked as “greasers” of wagon axles)</a:t>
            </a:r>
          </a:p>
          <a:p>
            <a:r>
              <a:rPr lang="en-US" sz="2400" b="1" i="1" dirty="0">
                <a:solidFill>
                  <a:srgbClr val="C00000"/>
                </a:solidFill>
              </a:rPr>
              <a:t>Guinea</a:t>
            </a:r>
            <a:r>
              <a:rPr lang="en-US" sz="2400" dirty="0"/>
              <a:t> (from the African area many African slaves had come from, thus equating Italians with Blacks)</a:t>
            </a:r>
          </a:p>
          <a:p>
            <a:r>
              <a:rPr lang="en-US" sz="2400" b="1" i="1" dirty="0" err="1">
                <a:solidFill>
                  <a:srgbClr val="C00000"/>
                </a:solidFill>
              </a:rPr>
              <a:t>Terrone</a:t>
            </a:r>
            <a:r>
              <a:rPr lang="en-US" sz="2400" b="1" i="1" dirty="0"/>
              <a:t> </a:t>
            </a:r>
            <a:r>
              <a:rPr lang="en-US" sz="2400" dirty="0"/>
              <a:t>or</a:t>
            </a:r>
            <a:r>
              <a:rPr lang="en-US" sz="2400" b="1" dirty="0"/>
              <a:t> </a:t>
            </a:r>
            <a:r>
              <a:rPr lang="en-US" sz="2400" b="1" i="1" dirty="0" err="1">
                <a:solidFill>
                  <a:srgbClr val="C00000"/>
                </a:solidFill>
              </a:rPr>
              <a:t>cafone</a:t>
            </a:r>
            <a:endParaRPr lang="en-US" sz="2400" b="1" i="1" dirty="0">
              <a:solidFill>
                <a:srgbClr val="C00000"/>
              </a:solidFill>
            </a:endParaRPr>
          </a:p>
          <a:p>
            <a:r>
              <a:rPr lang="en-US" sz="2400" b="1" i="1" dirty="0">
                <a:solidFill>
                  <a:srgbClr val="C00000"/>
                </a:solidFill>
              </a:rPr>
              <a:t>Wop</a:t>
            </a:r>
            <a:r>
              <a:rPr lang="en-US" sz="2400" dirty="0"/>
              <a:t> (from “</a:t>
            </a:r>
            <a:r>
              <a:rPr lang="en-US" sz="2400" dirty="0" err="1"/>
              <a:t>guappo</a:t>
            </a:r>
            <a:r>
              <a:rPr lang="en-US" sz="2400" dirty="0"/>
              <a:t>,” or, according to a popular and probably inaccurate etymology, from the acronym for “with out papers” or “working on pavement”)</a:t>
            </a:r>
          </a:p>
        </p:txBody>
      </p:sp>
      <p:sp>
        <p:nvSpPr>
          <p:cNvPr id="3" name="Titolo 2"/>
          <p:cNvSpPr>
            <a:spLocks noGrp="1"/>
          </p:cNvSpPr>
          <p:nvPr>
            <p:ph type="title"/>
          </p:nvPr>
        </p:nvSpPr>
        <p:spPr>
          <a:xfrm>
            <a:off x="233265" y="286604"/>
            <a:ext cx="11803225" cy="1318262"/>
          </a:xfrm>
        </p:spPr>
        <p:txBody>
          <a:bodyPr>
            <a:normAutofit/>
          </a:bodyPr>
          <a:lstStyle/>
          <a:p>
            <a:r>
              <a:rPr lang="it-IT" sz="6600" b="1" dirty="0"/>
              <a:t>ETHNIC SLURS</a:t>
            </a:r>
          </a:p>
        </p:txBody>
      </p:sp>
    </p:spTree>
    <p:extLst>
      <p:ext uri="{BB962C8B-B14F-4D97-AF65-F5344CB8AC3E}">
        <p14:creationId xmlns:p14="http://schemas.microsoft.com/office/powerpoint/2010/main" val="201706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865077" y="571480"/>
            <a:ext cx="6858000" cy="770612"/>
          </a:xfrm>
        </p:spPr>
        <p:txBody>
          <a:bodyPr>
            <a:noAutofit/>
          </a:bodyPr>
          <a:lstStyle/>
          <a:p>
            <a:pPr eaLnBrk="1" hangingPunct="1"/>
            <a:r>
              <a:rPr lang="en-US" altLang="it-IT" b="1" dirty="0"/>
              <a:t>SACCO AND VANZETTI</a:t>
            </a:r>
            <a:endParaRPr lang="it-IT" altLang="it-IT" b="1" dirty="0"/>
          </a:p>
        </p:txBody>
      </p:sp>
      <p:sp>
        <p:nvSpPr>
          <p:cNvPr id="4" name="Segnaposto contenuto 3"/>
          <p:cNvSpPr>
            <a:spLocks noGrp="1"/>
          </p:cNvSpPr>
          <p:nvPr>
            <p:ph sz="half" idx="4294967295"/>
          </p:nvPr>
        </p:nvSpPr>
        <p:spPr>
          <a:xfrm>
            <a:off x="5767754" y="1857364"/>
            <a:ext cx="6424246" cy="4355867"/>
          </a:xfrm>
          <a:prstGeom prst="rect">
            <a:avLst/>
          </a:prstGeom>
        </p:spPr>
        <p:txBody>
          <a:bodyPr rtlCol="0">
            <a:normAutofit fontScale="62500" lnSpcReduction="20000"/>
          </a:bodyPr>
          <a:lstStyle/>
          <a:p>
            <a:pPr>
              <a:buNone/>
              <a:defRPr/>
            </a:pPr>
            <a:r>
              <a:rPr lang="en-US" sz="3200" dirty="0">
                <a:latin typeface="Book Antiqua" pitchFamily="18" charset="0"/>
              </a:rPr>
              <a:t>Anarchists </a:t>
            </a:r>
            <a:r>
              <a:rPr lang="en-US" sz="3200" b="1" dirty="0">
                <a:solidFill>
                  <a:srgbClr val="C00000"/>
                </a:solidFill>
                <a:latin typeface="Book Antiqua" pitchFamily="18" charset="0"/>
              </a:rPr>
              <a:t>Nicola Sacco </a:t>
            </a:r>
            <a:r>
              <a:rPr lang="en-US" sz="3200" dirty="0">
                <a:latin typeface="Book Antiqua" pitchFamily="18" charset="0"/>
              </a:rPr>
              <a:t>and </a:t>
            </a:r>
            <a:r>
              <a:rPr lang="en-US" sz="3200" b="1" dirty="0" err="1">
                <a:solidFill>
                  <a:srgbClr val="C00000"/>
                </a:solidFill>
                <a:latin typeface="Book Antiqua" pitchFamily="18" charset="0"/>
              </a:rPr>
              <a:t>Bartolomeo</a:t>
            </a:r>
            <a:r>
              <a:rPr lang="en-US" sz="3200" b="1" dirty="0">
                <a:solidFill>
                  <a:srgbClr val="C00000"/>
                </a:solidFill>
                <a:latin typeface="Book Antiqua" pitchFamily="18" charset="0"/>
              </a:rPr>
              <a:t> Vanzetti</a:t>
            </a:r>
            <a:r>
              <a:rPr lang="en-US" sz="3200" dirty="0">
                <a:solidFill>
                  <a:srgbClr val="C00000"/>
                </a:solidFill>
                <a:latin typeface="Book Antiqua" pitchFamily="18" charset="0"/>
              </a:rPr>
              <a:t> </a:t>
            </a:r>
            <a:r>
              <a:rPr lang="en-US" sz="3200" dirty="0">
                <a:latin typeface="Book Antiqua" pitchFamily="18" charset="0"/>
              </a:rPr>
              <a:t>were arrested in 1920. After a long trial, they were judged guilty of the murder of an accountant and a guard, and executed in 1927, in Boston.</a:t>
            </a:r>
          </a:p>
          <a:p>
            <a:pPr>
              <a:buNone/>
              <a:defRPr/>
            </a:pPr>
            <a:r>
              <a:rPr lang="en-US" sz="3200" dirty="0">
                <a:latin typeface="Book Antiqua" pitchFamily="18" charset="0"/>
              </a:rPr>
              <a:t>Many famous intellectuals and writers (George Bernard Shaw, Bertrand Russell, Albert Einstein, Dorothy Parker, Edna St. Vincent Millay, John Dewey, John Dos </a:t>
            </a:r>
            <a:r>
              <a:rPr lang="en-US" sz="3200" dirty="0" err="1">
                <a:latin typeface="Book Antiqua" pitchFamily="18" charset="0"/>
              </a:rPr>
              <a:t>Passos</a:t>
            </a:r>
            <a:r>
              <a:rPr lang="en-US" sz="3200" dirty="0">
                <a:latin typeface="Book Antiqua" pitchFamily="18" charset="0"/>
              </a:rPr>
              <a:t>, Upton Sinclair, H.G. Wells, Anatole France e Arturo </a:t>
            </a:r>
            <a:r>
              <a:rPr lang="en-US" sz="3200" dirty="0" err="1">
                <a:latin typeface="Book Antiqua" pitchFamily="18" charset="0"/>
              </a:rPr>
              <a:t>Giovannitti</a:t>
            </a:r>
            <a:r>
              <a:rPr lang="en-US" sz="3200" dirty="0">
                <a:latin typeface="Book Antiqua" pitchFamily="18" charset="0"/>
              </a:rPr>
              <a:t>) campaigned for a revision of the trial. </a:t>
            </a:r>
          </a:p>
          <a:p>
            <a:pPr>
              <a:buNone/>
              <a:defRPr/>
            </a:pPr>
            <a:r>
              <a:rPr lang="en-US" sz="3200" dirty="0">
                <a:latin typeface="Book Antiqua" pitchFamily="18" charset="0"/>
              </a:rPr>
              <a:t>In 1971 </a:t>
            </a:r>
            <a:r>
              <a:rPr lang="en-US" sz="3200" dirty="0" err="1">
                <a:latin typeface="Book Antiqua" pitchFamily="18" charset="0"/>
              </a:rPr>
              <a:t>Giuliano</a:t>
            </a:r>
            <a:r>
              <a:rPr lang="en-US" sz="3200" dirty="0">
                <a:latin typeface="Book Antiqua" pitchFamily="18" charset="0"/>
              </a:rPr>
              <a:t> </a:t>
            </a:r>
            <a:r>
              <a:rPr lang="en-US" sz="3200" dirty="0" err="1">
                <a:latin typeface="Book Antiqua" pitchFamily="18" charset="0"/>
              </a:rPr>
              <a:t>Montaldo’s</a:t>
            </a:r>
            <a:r>
              <a:rPr lang="en-US" sz="3200" dirty="0">
                <a:latin typeface="Book Antiqua" pitchFamily="18" charset="0"/>
              </a:rPr>
              <a:t> movie </a:t>
            </a:r>
            <a:r>
              <a:rPr lang="en-US" sz="3200" i="1" dirty="0">
                <a:latin typeface="Book Antiqua" pitchFamily="18" charset="0"/>
              </a:rPr>
              <a:t> Sacco and Vanzetti </a:t>
            </a:r>
            <a:r>
              <a:rPr lang="en-US" sz="3200" dirty="0">
                <a:latin typeface="Book Antiqua" pitchFamily="18" charset="0"/>
              </a:rPr>
              <a:t> was a huge success, like the song “Here’s to You” by </a:t>
            </a:r>
            <a:r>
              <a:rPr lang="en-US" sz="3200" dirty="0" err="1">
                <a:latin typeface="Book Antiqua" pitchFamily="18" charset="0"/>
              </a:rPr>
              <a:t>Ennio</a:t>
            </a:r>
            <a:r>
              <a:rPr lang="en-US" sz="3200" dirty="0">
                <a:latin typeface="Book Antiqua" pitchFamily="18" charset="0"/>
              </a:rPr>
              <a:t> </a:t>
            </a:r>
            <a:r>
              <a:rPr lang="en-US" sz="3200" dirty="0" err="1">
                <a:latin typeface="Book Antiqua" pitchFamily="18" charset="0"/>
              </a:rPr>
              <a:t>Morricone</a:t>
            </a:r>
            <a:r>
              <a:rPr lang="en-US" sz="3200" dirty="0">
                <a:latin typeface="Book Antiqua" pitchFamily="18" charset="0"/>
              </a:rPr>
              <a:t>, sung by Joan Baez.</a:t>
            </a:r>
            <a:endParaRPr lang="en-US" sz="3200" i="1" dirty="0">
              <a:latin typeface="Book Antiqua" pitchFamily="18" charset="0"/>
            </a:endParaRPr>
          </a:p>
          <a:p>
            <a:pPr>
              <a:buNone/>
              <a:defRPr/>
            </a:pPr>
            <a:r>
              <a:rPr lang="en-US" sz="3200" dirty="0">
                <a:latin typeface="Book Antiqua" pitchFamily="18" charset="0"/>
              </a:rPr>
              <a:t>In 1977 Michael Dukakis, Governor of Massachusetts, recognized the errors of the trial and officially rehabilitated the memory of Sacco e Vanzetti.</a:t>
            </a:r>
          </a:p>
          <a:p>
            <a:pPr>
              <a:buNone/>
              <a:defRPr/>
            </a:pPr>
            <a:endParaRPr lang="it-IT" dirty="0"/>
          </a:p>
        </p:txBody>
      </p:sp>
      <p:pic>
        <p:nvPicPr>
          <p:cNvPr id="18436"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1411" y="257529"/>
            <a:ext cx="4572032" cy="3338333"/>
          </a:xfrm>
          <a:prstGeom prst="rect">
            <a:avLst/>
          </a:prstGeom>
        </p:spPr>
      </p:pic>
      <p:pic>
        <p:nvPicPr>
          <p:cNvPr id="5122" name="Picture 2" descr="C:\Users\Utente\Downloads\Immagine2.jpg"/>
          <p:cNvPicPr>
            <a:picLocks noChangeAspect="1" noChangeArrowheads="1"/>
          </p:cNvPicPr>
          <p:nvPr/>
        </p:nvPicPr>
        <p:blipFill>
          <a:blip r:embed="rId3"/>
          <a:srcRect/>
          <a:stretch>
            <a:fillRect/>
          </a:stretch>
        </p:blipFill>
        <p:spPr bwMode="auto">
          <a:xfrm>
            <a:off x="2281580" y="2768507"/>
            <a:ext cx="3157927" cy="3304047"/>
          </a:xfrm>
          <a:prstGeom prst="rect">
            <a:avLst/>
          </a:prstGeom>
          <a:noFill/>
        </p:spPr>
      </p:pic>
    </p:spTree>
    <p:extLst>
      <p:ext uri="{BB962C8B-B14F-4D97-AF65-F5344CB8AC3E}">
        <p14:creationId xmlns:p14="http://schemas.microsoft.com/office/powerpoint/2010/main" val="340166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952" y="2248348"/>
            <a:ext cx="11756570" cy="3583285"/>
          </a:xfrm>
        </p:spPr>
        <p:txBody>
          <a:bodyPr>
            <a:normAutofit/>
          </a:bodyPr>
          <a:lstStyle/>
          <a:p>
            <a:r>
              <a:rPr lang="en-GB" sz="3200" dirty="0"/>
              <a:t>Italian diaspora: </a:t>
            </a:r>
            <a:r>
              <a:rPr lang="en-GB" sz="3200" b="1" dirty="0">
                <a:solidFill>
                  <a:srgbClr val="C00000"/>
                </a:solidFill>
              </a:rPr>
              <a:t>largest in documented history </a:t>
            </a:r>
            <a:r>
              <a:rPr lang="en-GB" sz="3200" dirty="0">
                <a:solidFill>
                  <a:schemeClr val="tx1"/>
                </a:solidFill>
              </a:rPr>
              <a:t>up to the 20</a:t>
            </a:r>
            <a:r>
              <a:rPr lang="en-GB" sz="3200" baseline="30000" dirty="0">
                <a:solidFill>
                  <a:schemeClr val="tx1"/>
                </a:solidFill>
              </a:rPr>
              <a:t>th</a:t>
            </a:r>
            <a:r>
              <a:rPr lang="en-GB" sz="3200" dirty="0">
                <a:solidFill>
                  <a:schemeClr val="tx1"/>
                </a:solidFill>
              </a:rPr>
              <a:t> century </a:t>
            </a:r>
            <a:r>
              <a:rPr lang="en-GB" sz="3200" dirty="0"/>
              <a:t>(about 30 million migrants).</a:t>
            </a:r>
          </a:p>
          <a:p>
            <a:r>
              <a:rPr lang="en-GB" sz="3200" dirty="0"/>
              <a:t>2000: More than </a:t>
            </a:r>
            <a:r>
              <a:rPr lang="en-US" sz="3200" dirty="0"/>
              <a:t>15 million people in the United States identified themselves as Italian Americans – 6% of the US population, and the nation’s fourth largest European ancestry group.</a:t>
            </a:r>
          </a:p>
          <a:p>
            <a:r>
              <a:rPr lang="en-US" sz="3200" dirty="0"/>
              <a:t>1990 to 2000: a rise of 1 million in US citizens who claimed Italian ancestry.</a:t>
            </a:r>
          </a:p>
          <a:p>
            <a:endParaRPr lang="it-IT" dirty="0"/>
          </a:p>
        </p:txBody>
      </p:sp>
      <p:sp>
        <p:nvSpPr>
          <p:cNvPr id="3" name="Titolo 2"/>
          <p:cNvSpPr>
            <a:spLocks noGrp="1"/>
          </p:cNvSpPr>
          <p:nvPr>
            <p:ph type="title"/>
          </p:nvPr>
        </p:nvSpPr>
        <p:spPr>
          <a:xfrm>
            <a:off x="289249" y="286603"/>
            <a:ext cx="11756571" cy="1084997"/>
          </a:xfrm>
        </p:spPr>
        <p:txBody>
          <a:bodyPr>
            <a:noAutofit/>
          </a:bodyPr>
          <a:lstStyle/>
          <a:p>
            <a:r>
              <a:rPr lang="it-IT" sz="5400" b="1" dirty="0"/>
              <a:t>ITALIAN AMERICAN MIGRATIONS</a:t>
            </a:r>
          </a:p>
        </p:txBody>
      </p:sp>
    </p:spTree>
    <p:extLst>
      <p:ext uri="{BB962C8B-B14F-4D97-AF65-F5344CB8AC3E}">
        <p14:creationId xmlns:p14="http://schemas.microsoft.com/office/powerpoint/2010/main" val="399590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7126" y="1924947"/>
            <a:ext cx="4870188" cy="4233258"/>
          </a:xfrm>
        </p:spPr>
        <p:txBody>
          <a:bodyPr>
            <a:normAutofit/>
          </a:bodyPr>
          <a:lstStyle/>
          <a:p>
            <a:pPr marL="0" indent="0">
              <a:buNone/>
            </a:pPr>
            <a:r>
              <a:rPr lang="en-US" sz="3200" dirty="0"/>
              <a:t>The first movies about Italian Americans were often about </a:t>
            </a:r>
            <a:r>
              <a:rPr lang="en-US" sz="3200" i="1" dirty="0" err="1"/>
              <a:t>mafiosi</a:t>
            </a:r>
            <a:r>
              <a:rPr lang="en-US" sz="3200" dirty="0"/>
              <a:t>, like the silent movies </a:t>
            </a:r>
            <a:r>
              <a:rPr lang="en-US" sz="3200" b="1" i="1" dirty="0">
                <a:solidFill>
                  <a:srgbClr val="C00000"/>
                </a:solidFill>
              </a:rPr>
              <a:t>The Black Hand</a:t>
            </a:r>
            <a:r>
              <a:rPr lang="en-US" sz="3200" dirty="0"/>
              <a:t> (1906), </a:t>
            </a:r>
            <a:r>
              <a:rPr lang="en-US" sz="3200" b="1" i="1" dirty="0">
                <a:solidFill>
                  <a:srgbClr val="C00000"/>
                </a:solidFill>
              </a:rPr>
              <a:t>The Italian Blood</a:t>
            </a:r>
            <a:r>
              <a:rPr lang="en-US" sz="3200" dirty="0">
                <a:solidFill>
                  <a:srgbClr val="C00000"/>
                </a:solidFill>
              </a:rPr>
              <a:t> </a:t>
            </a:r>
            <a:r>
              <a:rPr lang="en-US" sz="3200" dirty="0"/>
              <a:t>(1911) and </a:t>
            </a:r>
            <a:r>
              <a:rPr lang="en-US" sz="3200" b="1" i="1" dirty="0">
                <a:solidFill>
                  <a:srgbClr val="C00000"/>
                </a:solidFill>
              </a:rPr>
              <a:t>The Last of the Mafia</a:t>
            </a:r>
            <a:r>
              <a:rPr lang="en-US" sz="3200" dirty="0">
                <a:solidFill>
                  <a:srgbClr val="C00000"/>
                </a:solidFill>
              </a:rPr>
              <a:t> </a:t>
            </a:r>
            <a:r>
              <a:rPr lang="en-US" sz="3200" dirty="0"/>
              <a:t>(1915), and the talking pictures </a:t>
            </a:r>
            <a:r>
              <a:rPr lang="en-US" sz="3200" b="1" i="1" dirty="0">
                <a:solidFill>
                  <a:srgbClr val="C00000"/>
                </a:solidFill>
              </a:rPr>
              <a:t>Little Caesar </a:t>
            </a:r>
            <a:r>
              <a:rPr lang="en-US" sz="3200" dirty="0"/>
              <a:t>(1931) and </a:t>
            </a:r>
            <a:r>
              <a:rPr lang="en-US" sz="3200" b="1" i="1" dirty="0">
                <a:solidFill>
                  <a:srgbClr val="C00000"/>
                </a:solidFill>
              </a:rPr>
              <a:t>Scarface</a:t>
            </a:r>
            <a:r>
              <a:rPr lang="en-US" sz="3200" dirty="0"/>
              <a:t> (1932).</a:t>
            </a:r>
            <a:endParaRPr lang="it-IT" sz="3200" dirty="0"/>
          </a:p>
          <a:p>
            <a:endParaRPr lang="it-IT" dirty="0"/>
          </a:p>
        </p:txBody>
      </p:sp>
      <p:sp>
        <p:nvSpPr>
          <p:cNvPr id="3" name="Titolo 2"/>
          <p:cNvSpPr>
            <a:spLocks noGrp="1"/>
          </p:cNvSpPr>
          <p:nvPr>
            <p:ph type="title"/>
          </p:nvPr>
        </p:nvSpPr>
        <p:spPr>
          <a:xfrm>
            <a:off x="130629" y="1"/>
            <a:ext cx="12061371" cy="1737360"/>
          </a:xfrm>
        </p:spPr>
        <p:txBody>
          <a:bodyPr>
            <a:normAutofit/>
          </a:bodyPr>
          <a:lstStyle/>
          <a:p>
            <a:r>
              <a:rPr lang="it-IT" sz="6600" b="1" dirty="0"/>
              <a:t>AT THE MOVIES</a:t>
            </a:r>
          </a:p>
        </p:txBody>
      </p:sp>
      <p:pic>
        <p:nvPicPr>
          <p:cNvPr id="5122" name="Picture 2" descr="C:\Users\HP\Documents\Valerio\UniMC - 2018-19\UniMC - 2018-19 - Letteratura &amp; cultura angloamericana 2M\Immagini\The Black Hand (1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277" y="1886462"/>
            <a:ext cx="2478021" cy="18585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ocuments\Valerio\UniMC - 2018-19\UniMC - 2018-19 - Letteratura &amp; cultura angloamericana 2M\Immagini\Scarface (1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643" y="3894079"/>
            <a:ext cx="2846090" cy="21345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ocuments\Valerio\UniMC - 2018-19\UniMC - 2018-19 - Letteratura &amp; cultura angloamericana 2M\Immagini\Little Caesar (1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781" y="2218328"/>
            <a:ext cx="1962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1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1886" y="2143116"/>
            <a:ext cx="5775553" cy="3875129"/>
          </a:xfrm>
        </p:spPr>
        <p:txBody>
          <a:bodyPr>
            <a:noAutofit/>
          </a:bodyPr>
          <a:lstStyle/>
          <a:p>
            <a:r>
              <a:rPr lang="en-US" sz="2800" dirty="0"/>
              <a:t>For some reasons, US cinema represented Italians or Italian Americans through “impersonators” (the Jewish-American Edward G. Robinson, the Austrian-Hungarian Paul Muni), and used Italian or Italian-American actors to play as European (but-non Italian) noblemen or even Middle-Eastern characters – see </a:t>
            </a:r>
            <a:r>
              <a:rPr lang="en-US" sz="2800" b="1" dirty="0">
                <a:solidFill>
                  <a:srgbClr val="C00000"/>
                </a:solidFill>
              </a:rPr>
              <a:t>Rodolfo Valentino</a:t>
            </a:r>
            <a:r>
              <a:rPr lang="en-US" sz="2800" dirty="0"/>
              <a:t>’s “sheikh.”</a:t>
            </a:r>
          </a:p>
        </p:txBody>
      </p:sp>
      <p:sp>
        <p:nvSpPr>
          <p:cNvPr id="3" name="Titolo 2"/>
          <p:cNvSpPr>
            <a:spLocks noGrp="1"/>
          </p:cNvSpPr>
          <p:nvPr>
            <p:ph type="title"/>
          </p:nvPr>
        </p:nvSpPr>
        <p:spPr>
          <a:xfrm>
            <a:off x="138404" y="274729"/>
            <a:ext cx="11915191" cy="1450757"/>
          </a:xfrm>
        </p:spPr>
        <p:txBody>
          <a:bodyPr>
            <a:normAutofit/>
          </a:bodyPr>
          <a:lstStyle/>
          <a:p>
            <a:r>
              <a:rPr lang="en-US" sz="6000" b="1" dirty="0"/>
              <a:t>ITALIAN IMPERSONATORS</a:t>
            </a:r>
          </a:p>
        </p:txBody>
      </p:sp>
      <p:pic>
        <p:nvPicPr>
          <p:cNvPr id="2050" name="Picture 2" descr="C:\Users\Utente\Downloads\Valentino_Ayres.jpg"/>
          <p:cNvPicPr>
            <a:picLocks noChangeAspect="1" noChangeArrowheads="1"/>
          </p:cNvPicPr>
          <p:nvPr/>
        </p:nvPicPr>
        <p:blipFill>
          <a:blip r:embed="rId2"/>
          <a:srcRect/>
          <a:stretch>
            <a:fillRect/>
          </a:stretch>
        </p:blipFill>
        <p:spPr bwMode="auto">
          <a:xfrm>
            <a:off x="6736315" y="2143116"/>
            <a:ext cx="4055602" cy="350046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959" y="286603"/>
            <a:ext cx="11560629" cy="1450757"/>
          </a:xfrm>
        </p:spPr>
        <p:txBody>
          <a:bodyPr>
            <a:noAutofit/>
          </a:bodyPr>
          <a:lstStyle/>
          <a:p>
            <a:r>
              <a:rPr lang="en-US" sz="6000" b="1" dirty="0"/>
              <a:t>THE GREAT DEPRESSION</a:t>
            </a:r>
            <a:br>
              <a:rPr lang="en-US" sz="6000" b="1" dirty="0"/>
            </a:br>
            <a:r>
              <a:rPr lang="en-US" sz="6000" b="1" dirty="0"/>
              <a:t>AND THE NEW DEAL</a:t>
            </a:r>
          </a:p>
        </p:txBody>
      </p:sp>
      <p:sp>
        <p:nvSpPr>
          <p:cNvPr id="3" name="Segnaposto contenuto 2"/>
          <p:cNvSpPr>
            <a:spLocks noGrp="1"/>
          </p:cNvSpPr>
          <p:nvPr>
            <p:ph sz="quarter" idx="13"/>
          </p:nvPr>
        </p:nvSpPr>
        <p:spPr>
          <a:xfrm>
            <a:off x="139960" y="2240280"/>
            <a:ext cx="11224726" cy="3877056"/>
          </a:xfrm>
        </p:spPr>
        <p:txBody>
          <a:bodyPr/>
          <a:lstStyle/>
          <a:p>
            <a:pPr>
              <a:buNone/>
            </a:pPr>
            <a:r>
              <a:rPr lang="en-US" sz="3200" dirty="0"/>
              <a:t>During the Great Depression, inaugurated in 1929 by the Wall Street stock market crash, many Italian migrants lost their jobs, and also many of the limited conquests they had gained.</a:t>
            </a:r>
          </a:p>
          <a:p>
            <a:pPr>
              <a:buNone/>
            </a:pPr>
            <a:r>
              <a:rPr lang="en-US" sz="3200" dirty="0"/>
              <a:t>With </a:t>
            </a:r>
            <a:r>
              <a:rPr lang="en-US" sz="3200" b="1" dirty="0">
                <a:solidFill>
                  <a:srgbClr val="C00000"/>
                </a:solidFill>
              </a:rPr>
              <a:t>Franklin Delano Roosevelt</a:t>
            </a:r>
            <a:r>
              <a:rPr lang="en-US" sz="3200" dirty="0"/>
              <a:t>’s New Deal, many Italian Americans (who had massively voted for Roosevelt) were given </a:t>
            </a:r>
            <a:r>
              <a:rPr lang="en-US" sz="3200" b="1" dirty="0">
                <a:solidFill>
                  <a:srgbClr val="C00000"/>
                </a:solidFill>
              </a:rPr>
              <a:t>federal jobs </a:t>
            </a:r>
            <a:r>
              <a:rPr lang="en-US" sz="3200" dirty="0"/>
              <a:t>(especially thanks to the Works Progress Administration and the Civilian Conservation Corp.). They became a leading force in the </a:t>
            </a:r>
            <a:r>
              <a:rPr lang="en-US" sz="3200" b="1" dirty="0">
                <a:solidFill>
                  <a:srgbClr val="C00000"/>
                </a:solidFill>
              </a:rPr>
              <a:t>Democratic Party</a:t>
            </a:r>
            <a:r>
              <a:rPr lang="en-US" sz="3200" dirty="0"/>
              <a:t>.</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967" y="286603"/>
            <a:ext cx="11961845" cy="1284289"/>
          </a:xfrm>
        </p:spPr>
        <p:txBody>
          <a:bodyPr>
            <a:normAutofit/>
          </a:bodyPr>
          <a:lstStyle/>
          <a:p>
            <a:r>
              <a:rPr lang="en-US" sz="6600" b="1" dirty="0"/>
              <a:t>REBUILDING AMERICA</a:t>
            </a:r>
          </a:p>
        </p:txBody>
      </p:sp>
      <p:sp>
        <p:nvSpPr>
          <p:cNvPr id="4" name="Segnaposto contenuto 3"/>
          <p:cNvSpPr>
            <a:spLocks noGrp="1"/>
          </p:cNvSpPr>
          <p:nvPr>
            <p:ph sz="quarter" idx="14"/>
          </p:nvPr>
        </p:nvSpPr>
        <p:spPr>
          <a:xfrm>
            <a:off x="4599992" y="2214578"/>
            <a:ext cx="7287208" cy="3962287"/>
          </a:xfrm>
        </p:spPr>
        <p:txBody>
          <a:bodyPr>
            <a:normAutofit lnSpcReduction="10000"/>
          </a:bodyPr>
          <a:lstStyle/>
          <a:p>
            <a:r>
              <a:rPr lang="en-US" sz="2400" dirty="0"/>
              <a:t>Italian Americans played a major role in </a:t>
            </a:r>
            <a:r>
              <a:rPr lang="en-US" sz="2400" i="1" dirty="0"/>
              <a:t>literally </a:t>
            </a:r>
            <a:r>
              <a:rPr lang="en-US" sz="2400" dirty="0"/>
              <a:t>rebuilding America in the 1930s as </a:t>
            </a:r>
            <a:r>
              <a:rPr lang="en-US" sz="2400" b="1" dirty="0">
                <a:solidFill>
                  <a:srgbClr val="C00000"/>
                </a:solidFill>
              </a:rPr>
              <a:t>bricklayers and construction workers</a:t>
            </a:r>
            <a:r>
              <a:rPr lang="en-US" sz="2400" dirty="0"/>
              <a:t>.</a:t>
            </a:r>
          </a:p>
          <a:p>
            <a:r>
              <a:rPr lang="en-US" sz="2400" dirty="0"/>
              <a:t>The famous photo  </a:t>
            </a:r>
            <a:r>
              <a:rPr lang="en-US" sz="2400" b="1" dirty="0">
                <a:solidFill>
                  <a:srgbClr val="C00000"/>
                </a:solidFill>
              </a:rPr>
              <a:t>“</a:t>
            </a:r>
            <a:r>
              <a:rPr lang="it-IT" sz="2400" b="1" dirty="0">
                <a:solidFill>
                  <a:srgbClr val="C00000"/>
                </a:solidFill>
              </a:rPr>
              <a:t>Lunch </a:t>
            </a:r>
            <a:r>
              <a:rPr lang="it-IT" sz="2400" b="1" dirty="0" err="1">
                <a:solidFill>
                  <a:srgbClr val="C00000"/>
                </a:solidFill>
              </a:rPr>
              <a:t>Atop</a:t>
            </a:r>
            <a:r>
              <a:rPr lang="it-IT" sz="2400" b="1" dirty="0">
                <a:solidFill>
                  <a:srgbClr val="C00000"/>
                </a:solidFill>
              </a:rPr>
              <a:t> a </a:t>
            </a:r>
            <a:r>
              <a:rPr lang="it-IT" sz="2400" b="1" dirty="0" err="1">
                <a:solidFill>
                  <a:srgbClr val="C00000"/>
                </a:solidFill>
              </a:rPr>
              <a:t>Skyscraper</a:t>
            </a:r>
            <a:r>
              <a:rPr lang="it-IT" sz="2400" b="1" dirty="0">
                <a:solidFill>
                  <a:srgbClr val="C00000"/>
                </a:solidFill>
              </a:rPr>
              <a:t>” </a:t>
            </a:r>
            <a:r>
              <a:rPr lang="it-IT" sz="2400" dirty="0"/>
              <a:t>(1932) </a:t>
            </a:r>
            <a:r>
              <a:rPr lang="en-US" sz="2400" dirty="0"/>
              <a:t>by Charles </a:t>
            </a:r>
            <a:r>
              <a:rPr lang="en-US" sz="2400" dirty="0" err="1"/>
              <a:t>Ebbets</a:t>
            </a:r>
            <a:r>
              <a:rPr lang="en-US" sz="2400" dirty="0"/>
              <a:t> has long been believed to show Italian workers, but almost certainly they are mostly Irish, and maybe there is also a Mohawk.</a:t>
            </a:r>
          </a:p>
          <a:p>
            <a:r>
              <a:rPr lang="en-US" sz="2400" dirty="0"/>
              <a:t>The fact that this photo could be easily be thought to reproduce Italians suggests how intertwined (and confused, and confusing) the various immigrant (but also Native) identities were…</a:t>
            </a:r>
          </a:p>
        </p:txBody>
      </p:sp>
      <p:pic>
        <p:nvPicPr>
          <p:cNvPr id="12290" name="Picture 2" descr="C:\Users\Utente\Downloads\Lunch Atop a Skyscraper.jpg"/>
          <p:cNvPicPr>
            <a:picLocks noGrp="1" noChangeAspect="1" noChangeArrowheads="1"/>
          </p:cNvPicPr>
          <p:nvPr>
            <p:ph sz="quarter" idx="13"/>
          </p:nvPr>
        </p:nvPicPr>
        <p:blipFill>
          <a:blip r:embed="rId2"/>
          <a:srcRect/>
          <a:stretch>
            <a:fillRect/>
          </a:stretch>
        </p:blipFill>
        <p:spPr bwMode="auto">
          <a:xfrm>
            <a:off x="279132" y="2356338"/>
            <a:ext cx="4275621" cy="3352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4603" y="1931438"/>
            <a:ext cx="11784563" cy="4180113"/>
          </a:xfrm>
        </p:spPr>
        <p:txBody>
          <a:bodyPr>
            <a:normAutofit lnSpcReduction="10000"/>
          </a:bodyPr>
          <a:lstStyle/>
          <a:p>
            <a:r>
              <a:rPr lang="en-US" sz="2400" dirty="0"/>
              <a:t>First “official” Italian American work of literature: </a:t>
            </a:r>
            <a:r>
              <a:rPr lang="en-US" sz="2400" b="1" i="1" dirty="0" err="1">
                <a:solidFill>
                  <a:srgbClr val="C00000"/>
                </a:solidFill>
              </a:rPr>
              <a:t>Peppino</a:t>
            </a:r>
            <a:r>
              <a:rPr lang="en-US" sz="2400" dirty="0"/>
              <a:t> (1885) by </a:t>
            </a:r>
            <a:r>
              <a:rPr lang="en-US" sz="2400" b="1" dirty="0">
                <a:solidFill>
                  <a:srgbClr val="C00000"/>
                </a:solidFill>
              </a:rPr>
              <a:t>Luigi Ventura </a:t>
            </a:r>
            <a:r>
              <a:rPr lang="en-US" sz="2400" dirty="0"/>
              <a:t>– an example of self-translation, first published in French (Ventura was a teacher of foreign languages) and then in English, but there is also a version written in Italian: Italian American literature starts with an experiment in </a:t>
            </a:r>
            <a:r>
              <a:rPr lang="en-US" sz="2400" b="1" dirty="0">
                <a:solidFill>
                  <a:srgbClr val="C00000"/>
                </a:solidFill>
              </a:rPr>
              <a:t>multiple self-translation</a:t>
            </a:r>
            <a:r>
              <a:rPr lang="en-US" sz="2400" dirty="0"/>
              <a:t>…</a:t>
            </a:r>
            <a:endParaRPr lang="en-US" sz="2400" dirty="0">
              <a:latin typeface="Book Antiqua" pitchFamily="18" charset="0"/>
            </a:endParaRPr>
          </a:p>
          <a:p>
            <a:r>
              <a:rPr lang="en-US" sz="2400" dirty="0"/>
              <a:t>1890s: </a:t>
            </a:r>
            <a:r>
              <a:rPr lang="en-US" sz="2400" b="1" dirty="0">
                <a:solidFill>
                  <a:srgbClr val="C00000"/>
                </a:solidFill>
              </a:rPr>
              <a:t>Bernardino </a:t>
            </a:r>
            <a:r>
              <a:rPr lang="en-US" sz="2400" b="1" dirty="0" err="1">
                <a:solidFill>
                  <a:srgbClr val="C00000"/>
                </a:solidFill>
              </a:rPr>
              <a:t>Ciambelli</a:t>
            </a:r>
            <a:r>
              <a:rPr lang="en-US" sz="2400" dirty="0" err="1"/>
              <a:t>’s</a:t>
            </a:r>
            <a:r>
              <a:rPr lang="en-US" sz="2400" dirty="0"/>
              <a:t> collections of melodramatic tales (</a:t>
            </a:r>
            <a:r>
              <a:rPr lang="en-US" sz="2400" b="1" i="1" dirty="0">
                <a:solidFill>
                  <a:srgbClr val="C00000"/>
                </a:solidFill>
              </a:rPr>
              <a:t>I </a:t>
            </a:r>
            <a:r>
              <a:rPr lang="en-US" sz="2400" b="1" i="1" dirty="0" err="1">
                <a:solidFill>
                  <a:srgbClr val="C00000"/>
                </a:solidFill>
              </a:rPr>
              <a:t>misteri</a:t>
            </a:r>
            <a:r>
              <a:rPr lang="en-US" sz="2400" b="1" i="1" dirty="0">
                <a:solidFill>
                  <a:srgbClr val="C00000"/>
                </a:solidFill>
              </a:rPr>
              <a:t> di Mulberr</a:t>
            </a:r>
            <a:r>
              <a:rPr lang="en-US" sz="2400" i="1" dirty="0">
                <a:solidFill>
                  <a:srgbClr val="C00000"/>
                </a:solidFill>
              </a:rPr>
              <a:t>y</a:t>
            </a:r>
            <a:r>
              <a:rPr lang="en-US" sz="2400" dirty="0"/>
              <a:t>).</a:t>
            </a:r>
          </a:p>
          <a:p>
            <a:r>
              <a:rPr lang="en-US" sz="2400" dirty="0"/>
              <a:t>1920s:  </a:t>
            </a:r>
            <a:r>
              <a:rPr lang="en-US" sz="2400" b="1" dirty="0">
                <a:solidFill>
                  <a:srgbClr val="C00000"/>
                </a:solidFill>
              </a:rPr>
              <a:t>Memoirs and autobiographical fiction</a:t>
            </a:r>
            <a:r>
              <a:rPr lang="en-US" sz="2400" dirty="0">
                <a:solidFill>
                  <a:srgbClr val="C00000"/>
                </a:solidFill>
              </a:rPr>
              <a:t> </a:t>
            </a:r>
            <a:r>
              <a:rPr lang="en-US" sz="2400" dirty="0"/>
              <a:t>(most authors were actually second-generation migrants, who had already made the “</a:t>
            </a:r>
            <a:r>
              <a:rPr lang="en-US" sz="2400" b="1" dirty="0">
                <a:solidFill>
                  <a:srgbClr val="C00000"/>
                </a:solidFill>
              </a:rPr>
              <a:t>ethnic passage</a:t>
            </a:r>
            <a:r>
              <a:rPr lang="en-US" sz="2400" dirty="0"/>
              <a:t>” from the Italian working class to a national or even international </a:t>
            </a:r>
            <a:r>
              <a:rPr lang="en-US" sz="2400" i="1" dirty="0" err="1"/>
              <a:t>intelligencija</a:t>
            </a:r>
            <a:r>
              <a:rPr lang="en-US" sz="2400" i="1" dirty="0"/>
              <a:t>)</a:t>
            </a:r>
            <a:r>
              <a:rPr lang="en-US" sz="2400" dirty="0"/>
              <a:t>.</a:t>
            </a:r>
          </a:p>
          <a:p>
            <a:r>
              <a:rPr lang="en-US" sz="2400" dirty="0"/>
              <a:t>“Real” </a:t>
            </a:r>
            <a:r>
              <a:rPr lang="en-US" sz="2400" b="1" dirty="0">
                <a:solidFill>
                  <a:srgbClr val="C00000"/>
                </a:solidFill>
              </a:rPr>
              <a:t>working-class writers</a:t>
            </a:r>
            <a:r>
              <a:rPr lang="en-US" sz="2400" dirty="0"/>
              <a:t>: outcasts from their old neighborhoods who still had to gain permanent admittance to the mainstream literary world → “caught in the middle,” located in a precarious in-between state.</a:t>
            </a:r>
            <a:endParaRPr lang="it-IT" sz="2400" dirty="0"/>
          </a:p>
          <a:p>
            <a:endParaRPr lang="it-IT" dirty="0"/>
          </a:p>
        </p:txBody>
      </p:sp>
      <p:sp>
        <p:nvSpPr>
          <p:cNvPr id="3" name="Titolo 2"/>
          <p:cNvSpPr>
            <a:spLocks noGrp="1"/>
          </p:cNvSpPr>
          <p:nvPr>
            <p:ph type="title"/>
          </p:nvPr>
        </p:nvSpPr>
        <p:spPr>
          <a:xfrm>
            <a:off x="214603" y="65315"/>
            <a:ext cx="12111135" cy="1672046"/>
          </a:xfrm>
        </p:spPr>
        <p:txBody>
          <a:bodyPr>
            <a:noAutofit/>
          </a:bodyPr>
          <a:lstStyle/>
          <a:p>
            <a:r>
              <a:rPr lang="it-IT" sz="6000" b="1" dirty="0"/>
              <a:t>THE BIRTH OF</a:t>
            </a:r>
            <a:br>
              <a:rPr lang="it-IT" sz="6000" b="1" dirty="0"/>
            </a:br>
            <a:r>
              <a:rPr lang="it-IT" sz="6000" b="1" dirty="0"/>
              <a:t>ITALIAN AMERICAN LITERATURE</a:t>
            </a:r>
          </a:p>
        </p:txBody>
      </p:sp>
    </p:spTree>
    <p:extLst>
      <p:ext uri="{BB962C8B-B14F-4D97-AF65-F5344CB8AC3E}">
        <p14:creationId xmlns:p14="http://schemas.microsoft.com/office/powerpoint/2010/main" val="151016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281" y="1845734"/>
            <a:ext cx="11663265" cy="4023360"/>
          </a:xfrm>
        </p:spPr>
        <p:txBody>
          <a:bodyPr>
            <a:noAutofit/>
          </a:bodyPr>
          <a:lstStyle/>
          <a:p>
            <a:r>
              <a:rPr lang="en-US" sz="3200" dirty="0"/>
              <a:t>The first “accepted” and recognized literary autobiographies were those written by “from alien to citizen” writers, as in the cases of sociologist </a:t>
            </a:r>
            <a:r>
              <a:rPr lang="en-US" sz="3200" b="1" dirty="0">
                <a:solidFill>
                  <a:srgbClr val="C00000"/>
                </a:solidFill>
              </a:rPr>
              <a:t>Constantine </a:t>
            </a:r>
            <a:r>
              <a:rPr lang="en-US" sz="3200" b="1" dirty="0" err="1">
                <a:solidFill>
                  <a:srgbClr val="C00000"/>
                </a:solidFill>
              </a:rPr>
              <a:t>Panunzio</a:t>
            </a:r>
            <a:r>
              <a:rPr lang="en-US" sz="3200" dirty="0" err="1"/>
              <a:t>’s</a:t>
            </a:r>
            <a:r>
              <a:rPr lang="en-US" sz="3200" dirty="0"/>
              <a:t> </a:t>
            </a:r>
            <a:r>
              <a:rPr lang="en-US" sz="3200" b="1" i="1" dirty="0">
                <a:solidFill>
                  <a:srgbClr val="C00000"/>
                </a:solidFill>
              </a:rPr>
              <a:t>The Soul of an Immigrant</a:t>
            </a:r>
            <a:r>
              <a:rPr lang="en-US" sz="3200" dirty="0">
                <a:solidFill>
                  <a:srgbClr val="C00000"/>
                </a:solidFill>
              </a:rPr>
              <a:t> </a:t>
            </a:r>
            <a:r>
              <a:rPr lang="en-US" sz="3200" dirty="0"/>
              <a:t>(1921) and poet </a:t>
            </a:r>
            <a:r>
              <a:rPr lang="en-US" sz="3200" b="1" dirty="0">
                <a:solidFill>
                  <a:srgbClr val="C00000"/>
                </a:solidFill>
              </a:rPr>
              <a:t>Pascal </a:t>
            </a:r>
            <a:r>
              <a:rPr lang="en-US" sz="3200" b="1" dirty="0" err="1">
                <a:solidFill>
                  <a:srgbClr val="C00000"/>
                </a:solidFill>
              </a:rPr>
              <a:t>D’Angelo</a:t>
            </a:r>
            <a:r>
              <a:rPr lang="en-US" sz="3200" dirty="0" err="1"/>
              <a:t>’s</a:t>
            </a:r>
            <a:r>
              <a:rPr lang="en-US" sz="3200" dirty="0"/>
              <a:t> </a:t>
            </a:r>
            <a:r>
              <a:rPr lang="en-US" sz="3200" b="1" i="1" dirty="0">
                <a:solidFill>
                  <a:srgbClr val="C00000"/>
                </a:solidFill>
              </a:rPr>
              <a:t>Pascal </a:t>
            </a:r>
            <a:r>
              <a:rPr lang="en-US" sz="3200" b="1" i="1" dirty="0" err="1">
                <a:solidFill>
                  <a:srgbClr val="C00000"/>
                </a:solidFill>
              </a:rPr>
              <a:t>D’Angelo</a:t>
            </a:r>
            <a:r>
              <a:rPr lang="en-US" sz="3200" b="1" i="1" dirty="0">
                <a:solidFill>
                  <a:srgbClr val="C00000"/>
                </a:solidFill>
              </a:rPr>
              <a:t>, Son of Italy</a:t>
            </a:r>
            <a:r>
              <a:rPr lang="en-US" sz="3200" dirty="0">
                <a:solidFill>
                  <a:srgbClr val="C00000"/>
                </a:solidFill>
              </a:rPr>
              <a:t> </a:t>
            </a:r>
            <a:r>
              <a:rPr lang="en-US" sz="3200" dirty="0"/>
              <a:t>(1924). But worth mentioning is also </a:t>
            </a:r>
            <a:r>
              <a:rPr lang="en-US" sz="3200" b="1" dirty="0">
                <a:solidFill>
                  <a:srgbClr val="C00000"/>
                </a:solidFill>
              </a:rPr>
              <a:t>Louis </a:t>
            </a:r>
            <a:r>
              <a:rPr lang="en-US" sz="3200" b="1" dirty="0" err="1">
                <a:solidFill>
                  <a:srgbClr val="C00000"/>
                </a:solidFill>
              </a:rPr>
              <a:t>Forgione</a:t>
            </a:r>
            <a:r>
              <a:rPr lang="en-US" sz="3200" dirty="0" err="1"/>
              <a:t>’s</a:t>
            </a:r>
            <a:r>
              <a:rPr lang="en-US" sz="3200" dirty="0"/>
              <a:t> </a:t>
            </a:r>
            <a:r>
              <a:rPr lang="en-US" sz="3200" b="1" i="1" dirty="0">
                <a:solidFill>
                  <a:srgbClr val="C00000"/>
                </a:solidFill>
              </a:rPr>
              <a:t>Men of Silence</a:t>
            </a:r>
            <a:r>
              <a:rPr lang="en-US" sz="3200" dirty="0">
                <a:solidFill>
                  <a:srgbClr val="C00000"/>
                </a:solidFill>
              </a:rPr>
              <a:t> </a:t>
            </a:r>
            <a:r>
              <a:rPr lang="en-US" sz="3200" dirty="0"/>
              <a:t>(1928), a novelization of the famous </a:t>
            </a:r>
            <a:r>
              <a:rPr lang="en-US" sz="3200" dirty="0" err="1"/>
              <a:t>Cuocolo</a:t>
            </a:r>
            <a:r>
              <a:rPr lang="en-US" sz="3200" dirty="0"/>
              <a:t> murders featuring Joe </a:t>
            </a:r>
            <a:r>
              <a:rPr lang="en-US" sz="3200" dirty="0" err="1"/>
              <a:t>Petrosino</a:t>
            </a:r>
            <a:r>
              <a:rPr lang="en-US" sz="3200" dirty="0"/>
              <a:t>, a forebear of the </a:t>
            </a:r>
            <a:r>
              <a:rPr lang="en-US" sz="3200" b="1" dirty="0">
                <a:solidFill>
                  <a:srgbClr val="C00000"/>
                </a:solidFill>
              </a:rPr>
              <a:t>true crime</a:t>
            </a:r>
            <a:r>
              <a:rPr lang="en-US" sz="3200" dirty="0">
                <a:solidFill>
                  <a:srgbClr val="C00000"/>
                </a:solidFill>
              </a:rPr>
              <a:t> </a:t>
            </a:r>
            <a:r>
              <a:rPr lang="en-US" sz="3200" dirty="0"/>
              <a:t>tradition, and also of the </a:t>
            </a:r>
            <a:r>
              <a:rPr lang="en-US" sz="3200" b="1" dirty="0">
                <a:solidFill>
                  <a:srgbClr val="C00000"/>
                </a:solidFill>
              </a:rPr>
              <a:t>hard-boiled </a:t>
            </a:r>
            <a:r>
              <a:rPr lang="en-US" sz="3200" dirty="0"/>
              <a:t>genre, whose invention is usually ascribed to Dashiell Hammett with </a:t>
            </a:r>
            <a:r>
              <a:rPr lang="en-US" sz="3200" i="1" dirty="0"/>
              <a:t>Red Harvest</a:t>
            </a:r>
            <a:r>
              <a:rPr lang="en-US" sz="3200" dirty="0"/>
              <a:t> (1929).</a:t>
            </a:r>
            <a:endParaRPr lang="it-IT" sz="3200" dirty="0"/>
          </a:p>
        </p:txBody>
      </p:sp>
      <p:sp>
        <p:nvSpPr>
          <p:cNvPr id="3" name="Titolo 2"/>
          <p:cNvSpPr>
            <a:spLocks noGrp="1"/>
          </p:cNvSpPr>
          <p:nvPr>
            <p:ph type="title"/>
          </p:nvPr>
        </p:nvSpPr>
        <p:spPr>
          <a:xfrm>
            <a:off x="177282" y="286603"/>
            <a:ext cx="11924522" cy="1450757"/>
          </a:xfrm>
        </p:spPr>
        <p:txBody>
          <a:bodyPr>
            <a:normAutofit/>
          </a:bodyPr>
          <a:lstStyle/>
          <a:p>
            <a:r>
              <a:rPr lang="it-IT" sz="5400" b="1" dirty="0"/>
              <a:t>LITERARY AUTOBIOGRAPHIES</a:t>
            </a:r>
          </a:p>
        </p:txBody>
      </p:sp>
    </p:spTree>
    <p:extLst>
      <p:ext uri="{BB962C8B-B14F-4D97-AF65-F5344CB8AC3E}">
        <p14:creationId xmlns:p14="http://schemas.microsoft.com/office/powerpoint/2010/main" val="36176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93305" y="1828799"/>
            <a:ext cx="11840548" cy="4348065"/>
          </a:xfrm>
        </p:spPr>
        <p:txBody>
          <a:bodyPr>
            <a:noAutofit/>
          </a:bodyPr>
          <a:lstStyle/>
          <a:p>
            <a:r>
              <a:rPr lang="en-US" sz="2400" dirty="0"/>
              <a:t>The first Italian-American literary work to win both critical applause and a national audience was </a:t>
            </a:r>
            <a:r>
              <a:rPr lang="en-US" sz="2400" b="1" dirty="0">
                <a:solidFill>
                  <a:srgbClr val="C00000"/>
                </a:solidFill>
              </a:rPr>
              <a:t>Pietro di </a:t>
            </a:r>
            <a:r>
              <a:rPr lang="en-US" sz="2400" b="1" dirty="0" err="1">
                <a:solidFill>
                  <a:srgbClr val="C00000"/>
                </a:solidFill>
              </a:rPr>
              <a:t>Donato</a:t>
            </a:r>
            <a:r>
              <a:rPr lang="en-US" sz="2400" dirty="0" err="1"/>
              <a:t>’s</a:t>
            </a:r>
            <a:r>
              <a:rPr lang="en-US" sz="2400" dirty="0"/>
              <a:t> </a:t>
            </a:r>
            <a:r>
              <a:rPr lang="en-US" sz="2400" b="1" i="1" dirty="0">
                <a:solidFill>
                  <a:srgbClr val="C00000"/>
                </a:solidFill>
              </a:rPr>
              <a:t>Christ in Concrete</a:t>
            </a:r>
            <a:r>
              <a:rPr lang="en-US" sz="2400" dirty="0"/>
              <a:t> (1939), which was chosen by the Book-of-the-Month Club over John Steinbeck’s </a:t>
            </a:r>
            <a:r>
              <a:rPr lang="en-US" sz="2400" i="1" dirty="0"/>
              <a:t>The Grapes of Wrath</a:t>
            </a:r>
            <a:r>
              <a:rPr lang="en-US" sz="2400" dirty="0"/>
              <a:t>. This epic of the working-class Italian American community, made of bricklayers who physically build the “American Dream” but are excluded from it, subjugated as they are by the raw logic of capitalism, somewhat set the tone for much later Italian American fiction, but not for </a:t>
            </a:r>
            <a:r>
              <a:rPr lang="en-US" sz="2400" b="1" dirty="0" err="1">
                <a:solidFill>
                  <a:srgbClr val="C00000"/>
                </a:solidFill>
              </a:rPr>
              <a:t>Jerre</a:t>
            </a:r>
            <a:r>
              <a:rPr lang="en-US" sz="2400" b="1" dirty="0">
                <a:solidFill>
                  <a:srgbClr val="C00000"/>
                </a:solidFill>
              </a:rPr>
              <a:t> </a:t>
            </a:r>
            <a:r>
              <a:rPr lang="en-US" sz="2400" b="1" dirty="0" err="1">
                <a:solidFill>
                  <a:srgbClr val="C00000"/>
                </a:solidFill>
              </a:rPr>
              <a:t>Mangione</a:t>
            </a:r>
            <a:r>
              <a:rPr lang="en-US" sz="2400" dirty="0" err="1"/>
              <a:t>’s</a:t>
            </a:r>
            <a:r>
              <a:rPr lang="en-US" sz="2400" dirty="0"/>
              <a:t> set of autobiographical sketches, </a:t>
            </a:r>
            <a:r>
              <a:rPr lang="en-US" sz="2400" b="1" i="1" dirty="0">
                <a:solidFill>
                  <a:srgbClr val="C00000"/>
                </a:solidFill>
              </a:rPr>
              <a:t>Mount Allegro</a:t>
            </a:r>
            <a:r>
              <a:rPr lang="en-US" sz="2400" dirty="0">
                <a:solidFill>
                  <a:srgbClr val="C00000"/>
                </a:solidFill>
              </a:rPr>
              <a:t> </a:t>
            </a:r>
            <a:r>
              <a:rPr lang="en-US" sz="2400" dirty="0"/>
              <a:t>(1942), focused on the conviviality of his extended family, on the mystique of the dinner table, and on the art of storytelling while eating. </a:t>
            </a:r>
            <a:r>
              <a:rPr lang="en-US" sz="2400" b="1" dirty="0">
                <a:solidFill>
                  <a:srgbClr val="C00000"/>
                </a:solidFill>
              </a:rPr>
              <a:t>John </a:t>
            </a:r>
            <a:r>
              <a:rPr lang="en-US" sz="2400" b="1" dirty="0" err="1">
                <a:solidFill>
                  <a:srgbClr val="C00000"/>
                </a:solidFill>
              </a:rPr>
              <a:t>Fante</a:t>
            </a:r>
            <a:r>
              <a:rPr lang="en-US" sz="2400" dirty="0">
                <a:solidFill>
                  <a:srgbClr val="C00000"/>
                </a:solidFill>
              </a:rPr>
              <a:t> </a:t>
            </a:r>
            <a:r>
              <a:rPr lang="en-US" sz="2400" dirty="0"/>
              <a:t>went a step further by juxtaposing, in </a:t>
            </a:r>
            <a:r>
              <a:rPr lang="en-US" sz="2400" b="1" i="1" dirty="0">
                <a:solidFill>
                  <a:srgbClr val="C00000"/>
                </a:solidFill>
              </a:rPr>
              <a:t>Wait until Spring, Bandini</a:t>
            </a:r>
            <a:r>
              <a:rPr lang="en-US" sz="2400" b="1" dirty="0">
                <a:solidFill>
                  <a:srgbClr val="C00000"/>
                </a:solidFill>
              </a:rPr>
              <a:t> </a:t>
            </a:r>
            <a:r>
              <a:rPr lang="en-US" sz="2400" dirty="0"/>
              <a:t>(1938) and </a:t>
            </a:r>
            <a:r>
              <a:rPr lang="en-US" sz="2400" b="1" i="1" dirty="0">
                <a:solidFill>
                  <a:srgbClr val="C00000"/>
                </a:solidFill>
              </a:rPr>
              <a:t>Ask the Dust </a:t>
            </a:r>
            <a:r>
              <a:rPr lang="en-US" sz="2400" dirty="0"/>
              <a:t>(1939), the backdrop of labor, poverty, and prejudice ailing the Italian American community with the individualist drive toward self-affirmation as a “worker of the pen” (or better, of the typewriter) of its protagonist. The most important Italian American poet of the period was the modernist/anarchist </a:t>
            </a:r>
            <a:r>
              <a:rPr lang="en-US" sz="2400" b="1" dirty="0">
                <a:solidFill>
                  <a:srgbClr val="C00000"/>
                </a:solidFill>
              </a:rPr>
              <a:t>Arturo </a:t>
            </a:r>
            <a:r>
              <a:rPr lang="en-US" sz="2400" b="1" dirty="0" err="1">
                <a:solidFill>
                  <a:srgbClr val="C00000"/>
                </a:solidFill>
              </a:rPr>
              <a:t>Giovannitti</a:t>
            </a:r>
            <a:r>
              <a:rPr lang="en-US" sz="2400" dirty="0"/>
              <a:t>, author of </a:t>
            </a:r>
            <a:r>
              <a:rPr lang="it-IT" sz="2400" b="1" i="1" dirty="0">
                <a:solidFill>
                  <a:srgbClr val="C00000"/>
                </a:solidFill>
              </a:rPr>
              <a:t>Parole e sangue</a:t>
            </a:r>
            <a:r>
              <a:rPr lang="it-IT" sz="2400" b="1" dirty="0"/>
              <a:t> </a:t>
            </a:r>
            <a:r>
              <a:rPr lang="it-IT" sz="2400" dirty="0"/>
              <a:t>(1938)</a:t>
            </a:r>
            <a:r>
              <a:rPr lang="en-US" sz="2400" dirty="0"/>
              <a:t>.</a:t>
            </a:r>
            <a:endParaRPr lang="it-IT" sz="2400" dirty="0"/>
          </a:p>
          <a:p>
            <a:endParaRPr lang="it-IT" sz="1800" dirty="0"/>
          </a:p>
        </p:txBody>
      </p:sp>
      <p:sp>
        <p:nvSpPr>
          <p:cNvPr id="3" name="Titolo 2"/>
          <p:cNvSpPr>
            <a:spLocks noGrp="1"/>
          </p:cNvSpPr>
          <p:nvPr>
            <p:ph type="title"/>
          </p:nvPr>
        </p:nvSpPr>
        <p:spPr>
          <a:xfrm>
            <a:off x="93305" y="286603"/>
            <a:ext cx="11989837" cy="1450757"/>
          </a:xfrm>
        </p:spPr>
        <p:txBody>
          <a:bodyPr>
            <a:normAutofit/>
          </a:bodyPr>
          <a:lstStyle/>
          <a:p>
            <a:r>
              <a:rPr lang="it-IT" b="1" dirty="0"/>
              <a:t>THE COMING OF AGE OF ITALIAN AMERICAN LITERATURE</a:t>
            </a:r>
          </a:p>
        </p:txBody>
      </p:sp>
    </p:spTree>
    <p:extLst>
      <p:ext uri="{BB962C8B-B14F-4D97-AF65-F5344CB8AC3E}">
        <p14:creationId xmlns:p14="http://schemas.microsoft.com/office/powerpoint/2010/main" val="385531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6611" y="1845734"/>
            <a:ext cx="11392679" cy="4023360"/>
          </a:xfrm>
        </p:spPr>
        <p:txBody>
          <a:bodyPr>
            <a:normAutofit fontScale="85000" lnSpcReduction="20000"/>
          </a:bodyPr>
          <a:lstStyle/>
          <a:p>
            <a:r>
              <a:rPr lang="en-US" sz="3200" b="1" dirty="0">
                <a:solidFill>
                  <a:srgbClr val="C00000"/>
                </a:solidFill>
              </a:rPr>
              <a:t>Christopher Columbus</a:t>
            </a:r>
            <a:r>
              <a:rPr lang="en-US" sz="3200" dirty="0">
                <a:solidFill>
                  <a:srgbClr val="C00000"/>
                </a:solidFill>
              </a:rPr>
              <a:t> </a:t>
            </a:r>
            <a:r>
              <a:rPr lang="en-US" sz="3200" dirty="0"/>
              <a:t>(probably Genoese), </a:t>
            </a:r>
            <a:r>
              <a:rPr lang="en-US" sz="3200" b="1" dirty="0">
                <a:solidFill>
                  <a:srgbClr val="C00000"/>
                </a:solidFill>
              </a:rPr>
              <a:t>Giovanni </a:t>
            </a:r>
            <a:r>
              <a:rPr lang="en-US" sz="3200" b="1" dirty="0" err="1">
                <a:solidFill>
                  <a:srgbClr val="C00000"/>
                </a:solidFill>
              </a:rPr>
              <a:t>Caboto</a:t>
            </a:r>
            <a:r>
              <a:rPr lang="en-US" sz="3200" dirty="0">
                <a:solidFill>
                  <a:srgbClr val="C00000"/>
                </a:solidFill>
              </a:rPr>
              <a:t>, </a:t>
            </a:r>
            <a:r>
              <a:rPr lang="en-US" sz="3200" b="1" dirty="0">
                <a:solidFill>
                  <a:srgbClr val="C00000"/>
                </a:solidFill>
              </a:rPr>
              <a:t>Giovanni da </a:t>
            </a:r>
            <a:r>
              <a:rPr lang="en-US" sz="3200" b="1" dirty="0" err="1">
                <a:solidFill>
                  <a:srgbClr val="C00000"/>
                </a:solidFill>
              </a:rPr>
              <a:t>Verrazzano</a:t>
            </a:r>
            <a:r>
              <a:rPr lang="en-US" sz="3200" dirty="0">
                <a:solidFill>
                  <a:srgbClr val="C00000"/>
                </a:solidFill>
              </a:rPr>
              <a:t>, </a:t>
            </a:r>
            <a:r>
              <a:rPr lang="en-US" sz="3200" b="1" dirty="0" err="1">
                <a:solidFill>
                  <a:srgbClr val="C00000"/>
                </a:solidFill>
              </a:rPr>
              <a:t>Amerigo</a:t>
            </a:r>
            <a:r>
              <a:rPr lang="en-US" sz="3200" b="1" dirty="0">
                <a:solidFill>
                  <a:srgbClr val="C00000"/>
                </a:solidFill>
              </a:rPr>
              <a:t> Vespucci</a:t>
            </a:r>
            <a:r>
              <a:rPr lang="en-US" sz="3200" dirty="0"/>
              <a:t>.</a:t>
            </a:r>
          </a:p>
          <a:p>
            <a:r>
              <a:rPr lang="en-US" sz="3200" dirty="0"/>
              <a:t>After the American Revolution, skilled artisans, painters, sculptors, musicians, mainly from Northern Italy.</a:t>
            </a:r>
          </a:p>
          <a:p>
            <a:r>
              <a:rPr lang="en-US" sz="3200" dirty="0"/>
              <a:t>Failure of Italian revolutions until 1860 → small flow of political refugees (</a:t>
            </a:r>
            <a:r>
              <a:rPr lang="en-US" sz="3200" b="1" dirty="0">
                <a:solidFill>
                  <a:srgbClr val="C00000"/>
                </a:solidFill>
              </a:rPr>
              <a:t>Giuseppe Garibaldi</a:t>
            </a:r>
            <a:r>
              <a:rPr lang="en-US" sz="3200" dirty="0"/>
              <a:t>).</a:t>
            </a:r>
          </a:p>
          <a:p>
            <a:r>
              <a:rPr lang="en-US" sz="3200" dirty="0"/>
              <a:t>Second third of the century: entertainers, tradesmen, shopkeepers, artisans, and peasants.</a:t>
            </a:r>
          </a:p>
          <a:p>
            <a:r>
              <a:rPr lang="en-US" sz="3200" dirty="0"/>
              <a:t>Up to the last quarter of the century: majority of Italian migrants from </a:t>
            </a:r>
            <a:r>
              <a:rPr lang="en-US" sz="3200" b="1" dirty="0">
                <a:solidFill>
                  <a:srgbClr val="C00000"/>
                </a:solidFill>
              </a:rPr>
              <a:t>Northern Italy</a:t>
            </a:r>
            <a:r>
              <a:rPr lang="en-US" sz="3200" dirty="0">
                <a:solidFill>
                  <a:srgbClr val="C00000"/>
                </a:solidFill>
              </a:rPr>
              <a:t> </a:t>
            </a:r>
            <a:r>
              <a:rPr lang="en-US" sz="3200" dirty="0"/>
              <a:t>(Venetia, Friuli, Lombardy and Piedmont).</a:t>
            </a:r>
            <a:endParaRPr lang="it-IT" sz="3200" dirty="0"/>
          </a:p>
          <a:p>
            <a:endParaRPr lang="it-IT" dirty="0"/>
          </a:p>
        </p:txBody>
      </p:sp>
      <p:sp>
        <p:nvSpPr>
          <p:cNvPr id="3" name="Titolo 2"/>
          <p:cNvSpPr>
            <a:spLocks noGrp="1"/>
          </p:cNvSpPr>
          <p:nvPr>
            <p:ph type="title"/>
          </p:nvPr>
        </p:nvSpPr>
        <p:spPr>
          <a:xfrm>
            <a:off x="186611" y="286604"/>
            <a:ext cx="11831217" cy="1010352"/>
          </a:xfrm>
        </p:spPr>
        <p:txBody>
          <a:bodyPr>
            <a:normAutofit/>
          </a:bodyPr>
          <a:lstStyle/>
          <a:p>
            <a:r>
              <a:rPr lang="it-IT" sz="6000" b="1" dirty="0"/>
              <a:t>THE FIRST MIGRATIONS</a:t>
            </a:r>
          </a:p>
        </p:txBody>
      </p:sp>
    </p:spTree>
    <p:extLst>
      <p:ext uri="{BB962C8B-B14F-4D97-AF65-F5344CB8AC3E}">
        <p14:creationId xmlns:p14="http://schemas.microsoft.com/office/powerpoint/2010/main" val="387972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rrowheads="1"/>
          </p:cNvSpPr>
          <p:nvPr>
            <p:ph type="title"/>
          </p:nvPr>
        </p:nvSpPr>
        <p:spPr>
          <a:xfrm>
            <a:off x="0" y="0"/>
            <a:ext cx="12192000" cy="990600"/>
          </a:xfrm>
        </p:spPr>
        <p:txBody>
          <a:bodyPr>
            <a:normAutofit/>
          </a:bodyPr>
          <a:lstStyle/>
          <a:p>
            <a:r>
              <a:rPr lang="it-IT" altLang="it-IT" sz="3600" b="1" dirty="0">
                <a:solidFill>
                  <a:schemeClr val="tx1"/>
                </a:solidFill>
              </a:rPr>
              <a:t>ITALIAN TOTAL EMIGRATION TO THE USA, 1876-1900</a:t>
            </a:r>
          </a:p>
        </p:txBody>
      </p:sp>
      <p:sp>
        <p:nvSpPr>
          <p:cNvPr id="401411" name="Rectangle 3"/>
          <p:cNvSpPr>
            <a:spLocks noGrp="1" noRot="1" noChangeArrowheads="1"/>
          </p:cNvSpPr>
          <p:nvPr>
            <p:ph type="body" idx="1"/>
          </p:nvPr>
        </p:nvSpPr>
        <p:spPr/>
        <p:txBody>
          <a:bodyPr/>
          <a:lstStyle/>
          <a:p>
            <a:endParaRPr lang="it-IT" altLang="it-IT"/>
          </a:p>
        </p:txBody>
      </p:sp>
      <p:pic>
        <p:nvPicPr>
          <p:cNvPr id="401413" name="Picture 5" descr="emig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49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a:xfrm>
            <a:off x="0" y="0"/>
            <a:ext cx="12192000" cy="914400"/>
          </a:xfrm>
        </p:spPr>
        <p:txBody>
          <a:bodyPr/>
          <a:lstStyle/>
          <a:p>
            <a:r>
              <a:rPr lang="it-IT" altLang="it-IT" sz="3600" b="1" dirty="0">
                <a:solidFill>
                  <a:schemeClr val="tx1"/>
                </a:solidFill>
              </a:rPr>
              <a:t>ITALIAN TOTAL EMIGRATION TO THE USA, 1901-1915</a:t>
            </a:r>
            <a:endParaRPr lang="it-IT" altLang="it-IT" sz="3600" b="1" dirty="0">
              <a:solidFill>
                <a:schemeClr val="accent2">
                  <a:lumMod val="50000"/>
                </a:schemeClr>
              </a:solidFill>
            </a:endParaRPr>
          </a:p>
        </p:txBody>
      </p:sp>
      <p:sp>
        <p:nvSpPr>
          <p:cNvPr id="402435" name="Rectangle 3"/>
          <p:cNvSpPr>
            <a:spLocks noGrp="1" noRot="1" noChangeArrowheads="1"/>
          </p:cNvSpPr>
          <p:nvPr>
            <p:ph type="body" idx="1"/>
          </p:nvPr>
        </p:nvSpPr>
        <p:spPr/>
        <p:txBody>
          <a:bodyPr/>
          <a:lstStyle/>
          <a:p>
            <a:endParaRPr lang="it-IT" altLang="it-IT"/>
          </a:p>
        </p:txBody>
      </p:sp>
      <p:pic>
        <p:nvPicPr>
          <p:cNvPr id="402437" name="Picture 5" descr="emig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2192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45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type="body" idx="1"/>
            <p:extLst>
              <p:ext uri="{D42A27DB-BD31-4B8C-83A1-F6EECF244321}">
                <p14:modId xmlns:p14="http://schemas.microsoft.com/office/powerpoint/2010/main" val="1535592203"/>
              </p:ext>
            </p:extLst>
          </p:nvPr>
        </p:nvGraphicFramePr>
        <p:xfrm>
          <a:off x="1945095" y="468837"/>
          <a:ext cx="8535335" cy="5551085"/>
        </p:xfrm>
        <a:graphic>
          <a:graphicData uri="http://schemas.openxmlformats.org/presentationml/2006/ole">
            <mc:AlternateContent xmlns:mc="http://schemas.openxmlformats.org/markup-compatibility/2006">
              <mc:Choice xmlns:v="urn:schemas-microsoft-com:vml" Requires="v">
                <p:oleObj spid="_x0000_s2055" name="Chart" r:id="rId3" imgW="7497000" imgH="8122680" progId="Excel.Sheet.8">
                  <p:embed/>
                </p:oleObj>
              </mc:Choice>
              <mc:Fallback>
                <p:oleObj name="Chart" r:id="rId3" imgW="7497000" imgH="81226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095" y="468837"/>
                        <a:ext cx="8535335" cy="5551085"/>
                      </a:xfrm>
                      <a:prstGeom prst="rect">
                        <a:avLst/>
                      </a:prstGeom>
                      <a:noFill/>
                    </p:spPr>
                  </p:pic>
                </p:oleObj>
              </mc:Fallback>
            </mc:AlternateContent>
          </a:graphicData>
        </a:graphic>
      </p:graphicFrame>
    </p:spTree>
    <p:extLst>
      <p:ext uri="{BB962C8B-B14F-4D97-AF65-F5344CB8AC3E}">
        <p14:creationId xmlns:p14="http://schemas.microsoft.com/office/powerpoint/2010/main" val="13319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2637" y="2132857"/>
            <a:ext cx="11896529" cy="3792082"/>
          </a:xfrm>
        </p:spPr>
        <p:txBody>
          <a:bodyPr>
            <a:normAutofit/>
          </a:bodyPr>
          <a:lstStyle/>
          <a:p>
            <a:r>
              <a:rPr lang="en-US" sz="2800" dirty="0"/>
              <a:t>1880-1915: about four/five million Italians migrated to the United States (almost 70% from the </a:t>
            </a:r>
            <a:r>
              <a:rPr lang="en-US" sz="2800" b="1" dirty="0">
                <a:solidFill>
                  <a:srgbClr val="C00000"/>
                </a:solidFill>
              </a:rPr>
              <a:t>South</a:t>
            </a:r>
            <a:r>
              <a:rPr lang="en-US" sz="2800" dirty="0"/>
              <a:t>) – 10% of the total of foreign migrants to the USA. </a:t>
            </a:r>
          </a:p>
          <a:p>
            <a:r>
              <a:rPr lang="en-US" sz="2800" dirty="0"/>
              <a:t>Often temporary migrants (“</a:t>
            </a:r>
            <a:r>
              <a:rPr lang="en-US" sz="2800" b="1" dirty="0">
                <a:solidFill>
                  <a:srgbClr val="C00000"/>
                </a:solidFill>
              </a:rPr>
              <a:t>sojourners</a:t>
            </a:r>
            <a:r>
              <a:rPr lang="en-US" sz="2800" dirty="0"/>
              <a:t>”) in search of immediate employment, maximum savings, and quick repatriation.</a:t>
            </a:r>
          </a:p>
          <a:p>
            <a:r>
              <a:rPr lang="en-US" sz="2800" dirty="0"/>
              <a:t>Mostly young, single men who settled in the urban centers. </a:t>
            </a:r>
          </a:p>
          <a:p>
            <a:r>
              <a:rPr lang="en-US" sz="2800" dirty="0"/>
              <a:t>Within five years, about half of them returned to Italy (“</a:t>
            </a:r>
            <a:r>
              <a:rPr lang="en-US" sz="2800" dirty="0" err="1"/>
              <a:t>ritornati</a:t>
            </a:r>
            <a:r>
              <a:rPr lang="en-US" sz="2800" dirty="0"/>
              <a:t>,” or </a:t>
            </a:r>
            <a:r>
              <a:rPr lang="en-US" sz="2800" b="1" dirty="0"/>
              <a:t>“</a:t>
            </a:r>
            <a:r>
              <a:rPr lang="en-US" sz="2800" b="1" dirty="0">
                <a:solidFill>
                  <a:srgbClr val="C00000"/>
                </a:solidFill>
              </a:rPr>
              <a:t>birds of passage</a:t>
            </a:r>
            <a:r>
              <a:rPr lang="en-US" sz="2800" b="1" dirty="0"/>
              <a:t>”</a:t>
            </a:r>
            <a:r>
              <a:rPr lang="en-US" sz="2800" dirty="0"/>
              <a:t>).</a:t>
            </a:r>
            <a:endParaRPr lang="it-IT" sz="2800" dirty="0"/>
          </a:p>
          <a:p>
            <a:endParaRPr lang="it-IT" dirty="0"/>
          </a:p>
        </p:txBody>
      </p:sp>
      <p:sp>
        <p:nvSpPr>
          <p:cNvPr id="3" name="Titolo 2"/>
          <p:cNvSpPr>
            <a:spLocks noGrp="1"/>
          </p:cNvSpPr>
          <p:nvPr>
            <p:ph type="title"/>
          </p:nvPr>
        </p:nvSpPr>
        <p:spPr>
          <a:xfrm>
            <a:off x="102637" y="286603"/>
            <a:ext cx="11831216" cy="1450757"/>
          </a:xfrm>
        </p:spPr>
        <p:txBody>
          <a:bodyPr>
            <a:normAutofit/>
          </a:bodyPr>
          <a:lstStyle/>
          <a:p>
            <a:r>
              <a:rPr lang="it-IT" sz="6000" b="1" dirty="0"/>
              <a:t>THE MASS MIGRATION</a:t>
            </a:r>
          </a:p>
        </p:txBody>
      </p:sp>
    </p:spTree>
    <p:extLst>
      <p:ext uri="{BB962C8B-B14F-4D97-AF65-F5344CB8AC3E}">
        <p14:creationId xmlns:p14="http://schemas.microsoft.com/office/powerpoint/2010/main" val="388377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7242" y="1838131"/>
            <a:ext cx="11607280" cy="4096137"/>
          </a:xfrm>
        </p:spPr>
        <p:txBody>
          <a:bodyPr>
            <a:noAutofit/>
          </a:bodyPr>
          <a:lstStyle/>
          <a:p>
            <a:r>
              <a:rPr lang="en-US" sz="3600" dirty="0"/>
              <a:t>Up to well into the 20</a:t>
            </a:r>
            <a:r>
              <a:rPr lang="en-US" sz="3600" baseline="30000" dirty="0"/>
              <a:t>th</a:t>
            </a:r>
            <a:r>
              <a:rPr lang="en-US" sz="3600" dirty="0"/>
              <a:t> century, most Italian migrants identified much more with their </a:t>
            </a:r>
            <a:r>
              <a:rPr lang="en-US" sz="3600" b="1" dirty="0">
                <a:solidFill>
                  <a:srgbClr val="C00000"/>
                </a:solidFill>
              </a:rPr>
              <a:t>local origins </a:t>
            </a:r>
            <a:r>
              <a:rPr lang="en-US" sz="3600" dirty="0"/>
              <a:t>than with their nationality, spoke </a:t>
            </a:r>
            <a:r>
              <a:rPr lang="en-US" sz="3600" b="1" dirty="0">
                <a:solidFill>
                  <a:srgbClr val="C00000"/>
                </a:solidFill>
              </a:rPr>
              <a:t>dialects</a:t>
            </a:r>
            <a:r>
              <a:rPr lang="en-US" sz="3600" dirty="0"/>
              <a:t> instead of the standard Italian language, and often organized their communities on the basis of the villages or regions they came from.</a:t>
            </a:r>
          </a:p>
          <a:p>
            <a:r>
              <a:rPr lang="en-US" sz="3600" dirty="0"/>
              <a:t>The </a:t>
            </a:r>
            <a:r>
              <a:rPr lang="en-US" sz="3600" b="1" dirty="0">
                <a:solidFill>
                  <a:srgbClr val="C00000"/>
                </a:solidFill>
              </a:rPr>
              <a:t>national identity</a:t>
            </a:r>
            <a:r>
              <a:rPr lang="en-US" sz="3600" dirty="0">
                <a:solidFill>
                  <a:srgbClr val="C00000"/>
                </a:solidFill>
              </a:rPr>
              <a:t> </a:t>
            </a:r>
            <a:r>
              <a:rPr lang="en-US" sz="3600" dirty="0"/>
              <a:t>of Italian migrants finally came to the fore because they were identified</a:t>
            </a:r>
            <a:r>
              <a:rPr lang="en-US" sz="3600" i="1" dirty="0"/>
              <a:t> by the Americans</a:t>
            </a:r>
            <a:r>
              <a:rPr lang="en-US" sz="3600" dirty="0"/>
              <a:t> as “</a:t>
            </a:r>
            <a:r>
              <a:rPr lang="en-US" sz="3600" b="1" dirty="0" err="1">
                <a:solidFill>
                  <a:srgbClr val="C00000"/>
                </a:solidFill>
              </a:rPr>
              <a:t>Eyetalians</a:t>
            </a:r>
            <a:r>
              <a:rPr lang="en-US" sz="3600" dirty="0"/>
              <a:t>.”</a:t>
            </a:r>
            <a:endParaRPr lang="it-IT" sz="3600" dirty="0"/>
          </a:p>
        </p:txBody>
      </p:sp>
      <p:sp>
        <p:nvSpPr>
          <p:cNvPr id="3" name="Titolo 2"/>
          <p:cNvSpPr>
            <a:spLocks noGrp="1"/>
          </p:cNvSpPr>
          <p:nvPr>
            <p:ph type="title"/>
          </p:nvPr>
        </p:nvSpPr>
        <p:spPr>
          <a:xfrm>
            <a:off x="317241" y="286603"/>
            <a:ext cx="11728579" cy="1450757"/>
          </a:xfrm>
        </p:spPr>
        <p:txBody>
          <a:bodyPr>
            <a:normAutofit/>
          </a:bodyPr>
          <a:lstStyle/>
          <a:p>
            <a:r>
              <a:rPr lang="it-IT" sz="5400" b="1" dirty="0"/>
              <a:t>LOCAL VS NATIONAL IDENTITY</a:t>
            </a:r>
          </a:p>
        </p:txBody>
      </p:sp>
    </p:spTree>
    <p:extLst>
      <p:ext uri="{BB962C8B-B14F-4D97-AF65-F5344CB8AC3E}">
        <p14:creationId xmlns:p14="http://schemas.microsoft.com/office/powerpoint/2010/main" val="67498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33266" y="2024744"/>
            <a:ext cx="5804120" cy="4101420"/>
          </a:xfrm>
        </p:spPr>
        <p:txBody>
          <a:bodyPr>
            <a:normAutofit fontScale="92500"/>
          </a:bodyPr>
          <a:lstStyle/>
          <a:p>
            <a:r>
              <a:rPr lang="en-US" sz="3600" dirty="0"/>
              <a:t>Italian migrants were required to immediately integrate into the American “Melting Pot.”</a:t>
            </a:r>
          </a:p>
          <a:p>
            <a:r>
              <a:rPr lang="en-US" sz="3600" dirty="0"/>
              <a:t>Italian migrants’ </a:t>
            </a:r>
            <a:r>
              <a:rPr lang="en-US" sz="3600" b="1" dirty="0">
                <a:solidFill>
                  <a:srgbClr val="C00000"/>
                </a:solidFill>
              </a:rPr>
              <a:t>“resistance” to assimilation </a:t>
            </a:r>
            <a:r>
              <a:rPr lang="en-US" sz="3600" dirty="0"/>
              <a:t>(religion, centrality of the family, musical tradition, food,) vs. xenophobic reaction of the </a:t>
            </a:r>
            <a:r>
              <a:rPr lang="en-US" sz="3600" b="1" dirty="0">
                <a:solidFill>
                  <a:srgbClr val="C00000"/>
                </a:solidFill>
              </a:rPr>
              <a:t>“Nativist” movement</a:t>
            </a:r>
            <a:r>
              <a:rPr lang="en-US" dirty="0"/>
              <a:t>.</a:t>
            </a:r>
            <a:endParaRPr lang="en-US" b="1" dirty="0">
              <a:solidFill>
                <a:srgbClr val="C00000"/>
              </a:solidFill>
            </a:endParaRPr>
          </a:p>
        </p:txBody>
      </p:sp>
      <p:sp>
        <p:nvSpPr>
          <p:cNvPr id="3" name="Titolo 2"/>
          <p:cNvSpPr>
            <a:spLocks noGrp="1"/>
          </p:cNvSpPr>
          <p:nvPr>
            <p:ph type="title"/>
          </p:nvPr>
        </p:nvSpPr>
        <p:spPr>
          <a:xfrm>
            <a:off x="233265" y="158620"/>
            <a:ext cx="11532637" cy="1465786"/>
          </a:xfrm>
        </p:spPr>
        <p:txBody>
          <a:bodyPr>
            <a:normAutofit/>
          </a:bodyPr>
          <a:lstStyle/>
          <a:p>
            <a:r>
              <a:rPr lang="en-US" sz="6000" b="1" dirty="0"/>
              <a:t>INTO THE MELTING POT</a:t>
            </a:r>
          </a:p>
        </p:txBody>
      </p:sp>
      <p:pic>
        <p:nvPicPr>
          <p:cNvPr id="1028" name="Picture 4" descr="C:\Users\Utente\Downloads\800px-ItalianPopulationMascott1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760" y="1969477"/>
            <a:ext cx="5748440" cy="4117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ttivo">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mbreggiatura massi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152</TotalTime>
  <Words>2150</Words>
  <Application>Microsoft Office PowerPoint</Application>
  <PresentationFormat>Widescreen</PresentationFormat>
  <Paragraphs>85</Paragraphs>
  <Slides>26</Slides>
  <Notes>0</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1</vt:i4>
      </vt:variant>
      <vt:variant>
        <vt:lpstr>Titoli diapositive</vt:lpstr>
      </vt:variant>
      <vt:variant>
        <vt:i4>26</vt:i4>
      </vt:variant>
    </vt:vector>
  </HeadingPairs>
  <TitlesOfParts>
    <vt:vector size="36" baseType="lpstr">
      <vt:lpstr>Arial</vt:lpstr>
      <vt:lpstr>Book Antiqua</vt:lpstr>
      <vt:lpstr>Calibri</vt:lpstr>
      <vt:lpstr>Calibri Light</vt:lpstr>
      <vt:lpstr>Cambria</vt:lpstr>
      <vt:lpstr>Wingdings</vt:lpstr>
      <vt:lpstr>Wingdings 2</vt:lpstr>
      <vt:lpstr>Tema di Office</vt:lpstr>
      <vt:lpstr>Retrospettivo</vt:lpstr>
      <vt:lpstr>Chart</vt:lpstr>
      <vt:lpstr>ITALIAN AMERICAN CULTURE AND LITERATURE</vt:lpstr>
      <vt:lpstr>ITALIAN AMERICAN MIGRATIONS</vt:lpstr>
      <vt:lpstr>THE FIRST MIGRATIONS</vt:lpstr>
      <vt:lpstr>ITALIAN TOTAL EMIGRATION TO THE USA, 1876-1900</vt:lpstr>
      <vt:lpstr>ITALIAN TOTAL EMIGRATION TO THE USA, 1901-1915</vt:lpstr>
      <vt:lpstr>Presentazione standard di PowerPoint</vt:lpstr>
      <vt:lpstr>THE MASS MIGRATION</vt:lpstr>
      <vt:lpstr>LOCAL VS NATIONAL IDENTITY</vt:lpstr>
      <vt:lpstr>INTO THE MELTING POT</vt:lpstr>
      <vt:lpstr>LIVING IN THE “LITTLE ITALYS”</vt:lpstr>
      <vt:lpstr>SUBSTITUTING AFRICAN AMERICANS</vt:lpstr>
      <vt:lpstr>SUNNYSIDE PLANTATION</vt:lpstr>
      <vt:lpstr>SWEET HOPE</vt:lpstr>
      <vt:lpstr>PREJUDICES</vt:lpstr>
      <vt:lpstr>THE PADRONE SYSTEM</vt:lpstr>
      <vt:lpstr>THE ITALIAN AS MAFIOSO</vt:lpstr>
      <vt:lpstr>COLUMBUS DAY</vt:lpstr>
      <vt:lpstr>ETHNIC SLURS</vt:lpstr>
      <vt:lpstr>SACCO AND VANZETTI</vt:lpstr>
      <vt:lpstr>AT THE MOVIES</vt:lpstr>
      <vt:lpstr>ITALIAN IMPERSONATORS</vt:lpstr>
      <vt:lpstr>THE GREAT DEPRESSION AND THE NEW DEAL</vt:lpstr>
      <vt:lpstr>REBUILDING AMERICA</vt:lpstr>
      <vt:lpstr>THE BIRTH OF ITALIAN AMERICAN LITERATURE</vt:lpstr>
      <vt:lpstr>LITERARY AUTOBIOGRAPHIES</vt:lpstr>
      <vt:lpstr>THE COMING OF AGE OF ITALIAN AMERICAN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14</cp:revision>
  <dcterms:created xsi:type="dcterms:W3CDTF">2023-02-26T22:06:23Z</dcterms:created>
  <dcterms:modified xsi:type="dcterms:W3CDTF">2023-11-20T14:48:25Z</dcterms:modified>
</cp:coreProperties>
</file>