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929" r:id="rId1"/>
  </p:sldMasterIdLst>
  <p:sldIdLst>
    <p:sldId id="256" r:id="rId2"/>
    <p:sldId id="257" r:id="rId3"/>
    <p:sldId id="258" r:id="rId4"/>
    <p:sldId id="263" r:id="rId5"/>
    <p:sldId id="264" r:id="rId6"/>
    <p:sldId id="259" r:id="rId7"/>
    <p:sldId id="260" r:id="rId8"/>
    <p:sldId id="261" r:id="rId9"/>
    <p:sldId id="262" r:id="rId10"/>
    <p:sldId id="265" r:id="rId11"/>
    <p:sldId id="266" r:id="rId12"/>
    <p:sldId id="267" r:id="rId13"/>
    <p:sldId id="268" r:id="rId14"/>
    <p:sldId id="269" r:id="rId1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8959" autoAdjust="0"/>
    <p:restoredTop sz="94660"/>
  </p:normalViewPr>
  <p:slideViewPr>
    <p:cSldViewPr snapToGrid="0">
      <p:cViewPr varScale="1">
        <p:scale>
          <a:sx n="77" d="100"/>
          <a:sy n="77" d="100"/>
        </p:scale>
        <p:origin x="-90" y="-79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titolo">
    <p:bg>
      <p:bgRef idx="1001">
        <a:schemeClr val="bg2"/>
      </p:bgRef>
    </p:bg>
    <p:spTree>
      <p:nvGrpSpPr>
        <p:cNvPr id="1" name=""/>
        <p:cNvGrpSpPr/>
        <p:nvPr/>
      </p:nvGrpSpPr>
      <p:grpSpPr>
        <a:xfrm>
          <a:off x="0" y="0"/>
          <a:ext cx="0" cy="0"/>
          <a:chOff x="0" y="0"/>
          <a:chExt cx="0" cy="0"/>
        </a:xfrm>
      </p:grpSpPr>
      <p:sp>
        <p:nvSpPr>
          <p:cNvPr id="15" name="Rettangolo 14"/>
          <p:cNvSpPr>
            <a:spLocks noChangeArrowheads="1"/>
          </p:cNvSpPr>
          <p:nvPr/>
        </p:nvSpPr>
        <p:spPr bwMode="white">
          <a:xfrm>
            <a:off x="0" y="6705600"/>
            <a:ext cx="12192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ttangolo 18"/>
          <p:cNvSpPr>
            <a:spLocks noChangeArrowheads="1"/>
          </p:cNvSpPr>
          <p:nvPr/>
        </p:nvSpPr>
        <p:spPr bwMode="white">
          <a:xfrm>
            <a:off x="11988800" y="3048"/>
            <a:ext cx="2032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ttangolo 17"/>
          <p:cNvSpPr>
            <a:spLocks noChangeArrowheads="1"/>
          </p:cNvSpPr>
          <p:nvPr/>
        </p:nvSpPr>
        <p:spPr bwMode="white">
          <a:xfrm>
            <a:off x="0" y="0"/>
            <a:ext cx="2032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ttangolo 15"/>
          <p:cNvSpPr>
            <a:spLocks noChangeArrowheads="1"/>
          </p:cNvSpPr>
          <p:nvPr/>
        </p:nvSpPr>
        <p:spPr bwMode="white">
          <a:xfrm>
            <a:off x="0" y="0"/>
            <a:ext cx="12192000" cy="25146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ttangolo 11"/>
          <p:cNvSpPr>
            <a:spLocks noChangeArrowheads="1"/>
          </p:cNvSpPr>
          <p:nvPr/>
        </p:nvSpPr>
        <p:spPr bwMode="auto">
          <a:xfrm>
            <a:off x="195072" y="6391657"/>
            <a:ext cx="11777472"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Sottotitolo 8"/>
          <p:cNvSpPr>
            <a:spLocks noGrp="1"/>
          </p:cNvSpPr>
          <p:nvPr>
            <p:ph type="subTitle" idx="1"/>
          </p:nvPr>
        </p:nvSpPr>
        <p:spPr>
          <a:xfrm>
            <a:off x="1828800" y="2819400"/>
            <a:ext cx="85344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it-IT" smtClean="0"/>
              <a:t>Fare clic per modificare lo stile del sottotitolo dello schema</a:t>
            </a:r>
            <a:endParaRPr kumimoji="0" lang="en-US"/>
          </a:p>
        </p:txBody>
      </p:sp>
      <p:sp>
        <p:nvSpPr>
          <p:cNvPr id="28" name="Segnaposto data 27"/>
          <p:cNvSpPr>
            <a:spLocks noGrp="1"/>
          </p:cNvSpPr>
          <p:nvPr>
            <p:ph type="dt" sz="half" idx="10"/>
          </p:nvPr>
        </p:nvSpPr>
        <p:spPr/>
        <p:txBody>
          <a:bodyPr/>
          <a:lstStyle/>
          <a:p>
            <a:fld id="{83284890-85D2-4D7B-8EF5-15A9C1DB8F42}" type="datetimeFigureOut">
              <a:rPr lang="en-US" smtClean="0"/>
              <a:pPr/>
              <a:t>11/20/2023</a:t>
            </a:fld>
            <a:endParaRPr lang="en-US" dirty="0"/>
          </a:p>
        </p:txBody>
      </p:sp>
      <p:sp>
        <p:nvSpPr>
          <p:cNvPr id="17" name="Segnaposto piè di pagina 16"/>
          <p:cNvSpPr>
            <a:spLocks noGrp="1"/>
          </p:cNvSpPr>
          <p:nvPr>
            <p:ph type="ftr" sz="quarter" idx="11"/>
          </p:nvPr>
        </p:nvSpPr>
        <p:spPr/>
        <p:txBody>
          <a:bodyPr/>
          <a:lstStyle/>
          <a:p>
            <a:endParaRPr lang="en-US" dirty="0"/>
          </a:p>
        </p:txBody>
      </p:sp>
      <p:sp>
        <p:nvSpPr>
          <p:cNvPr id="7" name="Connettore 1 6"/>
          <p:cNvSpPr>
            <a:spLocks noChangeShapeType="1"/>
          </p:cNvSpPr>
          <p:nvPr/>
        </p:nvSpPr>
        <p:spPr bwMode="auto">
          <a:xfrm>
            <a:off x="207264" y="2420112"/>
            <a:ext cx="11777472"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Rettangolo 9"/>
          <p:cNvSpPr>
            <a:spLocks noChangeArrowheads="1"/>
          </p:cNvSpPr>
          <p:nvPr/>
        </p:nvSpPr>
        <p:spPr bwMode="auto">
          <a:xfrm>
            <a:off x="203200" y="152400"/>
            <a:ext cx="11777472"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Ovale 12"/>
          <p:cNvSpPr/>
          <p:nvPr/>
        </p:nvSpPr>
        <p:spPr>
          <a:xfrm>
            <a:off x="5689600" y="2115312"/>
            <a:ext cx="8128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Ovale 13"/>
          <p:cNvSpPr/>
          <p:nvPr/>
        </p:nvSpPr>
        <p:spPr>
          <a:xfrm>
            <a:off x="5815584" y="2209800"/>
            <a:ext cx="560832"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Segnaposto numero diapositiva 28"/>
          <p:cNvSpPr>
            <a:spLocks noGrp="1"/>
          </p:cNvSpPr>
          <p:nvPr>
            <p:ph type="sldNum" sz="quarter" idx="12"/>
          </p:nvPr>
        </p:nvSpPr>
        <p:spPr>
          <a:xfrm>
            <a:off x="5791200" y="2199451"/>
            <a:ext cx="609600" cy="441325"/>
          </a:xfrm>
        </p:spPr>
        <p:txBody>
          <a:bodyPr/>
          <a:lstStyle>
            <a:lvl1pPr>
              <a:defRPr>
                <a:solidFill>
                  <a:schemeClr val="accent3">
                    <a:shade val="75000"/>
                  </a:schemeClr>
                </a:solidFill>
              </a:defRPr>
            </a:lvl1pPr>
          </a:lstStyle>
          <a:p>
            <a:fld id="{4FAB73BC-B049-4115-A692-8D63A059BFB8}" type="slidenum">
              <a:rPr lang="en-US" smtClean="0"/>
              <a:pPr/>
              <a:t>‹N›</a:t>
            </a:fld>
            <a:endParaRPr lang="en-US" dirty="0"/>
          </a:p>
        </p:txBody>
      </p:sp>
      <p:sp>
        <p:nvSpPr>
          <p:cNvPr id="8" name="Titolo 7"/>
          <p:cNvSpPr>
            <a:spLocks noGrp="1"/>
          </p:cNvSpPr>
          <p:nvPr>
            <p:ph type="ctrTitle"/>
          </p:nvPr>
        </p:nvSpPr>
        <p:spPr>
          <a:xfrm>
            <a:off x="914400" y="381000"/>
            <a:ext cx="10363200" cy="1752600"/>
          </a:xfrm>
        </p:spPr>
        <p:txBody>
          <a:bodyPr anchor="b"/>
          <a:lstStyle>
            <a:lvl1pPr>
              <a:defRPr sz="4200">
                <a:solidFill>
                  <a:schemeClr val="accent1"/>
                </a:solidFill>
              </a:defRPr>
            </a:lvl1pPr>
          </a:lstStyle>
          <a:p>
            <a:r>
              <a:rPr kumimoji="0" lang="it-IT" smtClean="0"/>
              <a:t>Fare clic per modificare lo stile del titolo</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bg>
      <p:bgRef idx="1001">
        <a:schemeClr val="bg2"/>
      </p:bgRef>
    </p:bg>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kumimoji="0" lang="it-IT" smtClean="0"/>
              <a:t>Fare clic per modificare lo stile del titolo</a:t>
            </a:r>
            <a:endParaRPr kumimoji="0" lang="en-US"/>
          </a:p>
        </p:txBody>
      </p:sp>
      <p:sp>
        <p:nvSpPr>
          <p:cNvPr id="3" name="Segnaposto testo verticale 2"/>
          <p:cNvSpPr>
            <a:spLocks noGrp="1"/>
          </p:cNvSpPr>
          <p:nvPr>
            <p:ph type="body" orient="vert" idx="1"/>
          </p:nvPr>
        </p:nvSpPr>
        <p:spPr/>
        <p:txBody>
          <a:bodyPr vert="eaVert"/>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
        <p:nvSpPr>
          <p:cNvPr id="4" name="Segnaposto data 3"/>
          <p:cNvSpPr>
            <a:spLocks noGrp="1"/>
          </p:cNvSpPr>
          <p:nvPr>
            <p:ph type="dt" sz="half" idx="10"/>
          </p:nvPr>
        </p:nvSpPr>
        <p:spPr/>
        <p:txBody>
          <a:bodyPr/>
          <a:lstStyle/>
          <a:p>
            <a:fld id="{87157CC2-0FC8-4686-B024-99790E0F5162}" type="datetimeFigureOut">
              <a:rPr lang="en-US" smtClean="0"/>
              <a:pPr/>
              <a:t>11/20/2023</a:t>
            </a:fld>
            <a:endParaRPr lang="en-US" dirty="0"/>
          </a:p>
        </p:txBody>
      </p:sp>
      <p:sp>
        <p:nvSpPr>
          <p:cNvPr id="5" name="Segnaposto piè di pagina 4"/>
          <p:cNvSpPr>
            <a:spLocks noGrp="1"/>
          </p:cNvSpPr>
          <p:nvPr>
            <p:ph type="ftr" sz="quarter" idx="11"/>
          </p:nvPr>
        </p:nvSpPr>
        <p:spPr/>
        <p:txBody>
          <a:bodyPr/>
          <a:lstStyle/>
          <a:p>
            <a:endParaRPr lang="en-US" dirty="0"/>
          </a:p>
        </p:txBody>
      </p:sp>
      <p:sp>
        <p:nvSpPr>
          <p:cNvPr id="6" name="Segnaposto numero diapositiva 5"/>
          <p:cNvSpPr>
            <a:spLocks noGrp="1"/>
          </p:cNvSpPr>
          <p:nvPr>
            <p:ph type="sldNum" sz="quarter" idx="12"/>
          </p:nvPr>
        </p:nvSpPr>
        <p:spPr/>
        <p:txBody>
          <a:bodyPr/>
          <a:lstStyle/>
          <a:p>
            <a:fld id="{4FAB73BC-B049-4115-A692-8D63A059BFB8}" type="slidenum">
              <a:rPr lang="en-US" smtClean="0"/>
              <a:pPr/>
              <a:t>‹N›</a:t>
            </a:fld>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1_Titolo e testo verticale">
    <p:bg>
      <p:bgRef idx="1001">
        <a:schemeClr val="bg2"/>
      </p:bgRef>
    </p:bg>
    <p:spTree>
      <p:nvGrpSpPr>
        <p:cNvPr id="1" name=""/>
        <p:cNvGrpSpPr/>
        <p:nvPr/>
      </p:nvGrpSpPr>
      <p:grpSpPr>
        <a:xfrm>
          <a:off x="0" y="0"/>
          <a:ext cx="0" cy="0"/>
          <a:chOff x="0" y="0"/>
          <a:chExt cx="0" cy="0"/>
        </a:xfrm>
      </p:grpSpPr>
      <p:sp>
        <p:nvSpPr>
          <p:cNvPr id="7" name="Rettangolo 6"/>
          <p:cNvSpPr>
            <a:spLocks noChangeArrowheads="1"/>
          </p:cNvSpPr>
          <p:nvPr/>
        </p:nvSpPr>
        <p:spPr bwMode="white">
          <a:xfrm>
            <a:off x="0" y="6705600"/>
            <a:ext cx="12192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ttangolo 7"/>
          <p:cNvSpPr>
            <a:spLocks noChangeArrowheads="1"/>
          </p:cNvSpPr>
          <p:nvPr/>
        </p:nvSpPr>
        <p:spPr bwMode="white">
          <a:xfrm>
            <a:off x="9347200" y="0"/>
            <a:ext cx="28448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ttangolo 8"/>
          <p:cNvSpPr>
            <a:spLocks noChangeArrowheads="1"/>
          </p:cNvSpPr>
          <p:nvPr/>
        </p:nvSpPr>
        <p:spPr bwMode="white">
          <a:xfrm>
            <a:off x="0" y="0"/>
            <a:ext cx="12192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ttangolo 9"/>
          <p:cNvSpPr>
            <a:spLocks noChangeArrowheads="1"/>
          </p:cNvSpPr>
          <p:nvPr/>
        </p:nvSpPr>
        <p:spPr bwMode="white">
          <a:xfrm>
            <a:off x="0" y="0"/>
            <a:ext cx="2032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ttangolo 10"/>
          <p:cNvSpPr>
            <a:spLocks noChangeArrowheads="1"/>
          </p:cNvSpPr>
          <p:nvPr/>
        </p:nvSpPr>
        <p:spPr bwMode="auto">
          <a:xfrm>
            <a:off x="195072" y="6391657"/>
            <a:ext cx="11777472"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ttangolo 11"/>
          <p:cNvSpPr>
            <a:spLocks noChangeArrowheads="1"/>
          </p:cNvSpPr>
          <p:nvPr/>
        </p:nvSpPr>
        <p:spPr bwMode="auto">
          <a:xfrm>
            <a:off x="203200" y="155448"/>
            <a:ext cx="11777472"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Connettore 1 12"/>
          <p:cNvSpPr>
            <a:spLocks noChangeShapeType="1"/>
          </p:cNvSpPr>
          <p:nvPr/>
        </p:nvSpPr>
        <p:spPr bwMode="auto">
          <a:xfrm rot="5400000">
            <a:off x="6403340" y="3278124"/>
            <a:ext cx="6245352"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4" name="Ovale 13"/>
          <p:cNvSpPr/>
          <p:nvPr/>
        </p:nvSpPr>
        <p:spPr>
          <a:xfrm>
            <a:off x="9119616" y="2925763"/>
            <a:ext cx="8128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e 14"/>
          <p:cNvSpPr/>
          <p:nvPr/>
        </p:nvSpPr>
        <p:spPr>
          <a:xfrm>
            <a:off x="9245600" y="3020251"/>
            <a:ext cx="560832"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egnaposto numero diapositiva 5"/>
          <p:cNvSpPr>
            <a:spLocks noGrp="1"/>
          </p:cNvSpPr>
          <p:nvPr>
            <p:ph type="sldNum" sz="quarter" idx="12"/>
          </p:nvPr>
        </p:nvSpPr>
        <p:spPr>
          <a:xfrm>
            <a:off x="9221216" y="3009902"/>
            <a:ext cx="609600" cy="441325"/>
          </a:xfrm>
        </p:spPr>
        <p:txBody>
          <a:bodyPr/>
          <a:lstStyle/>
          <a:p>
            <a:fld id="{4FAB73BC-B049-4115-A692-8D63A059BFB8}" type="slidenum">
              <a:rPr lang="en-US" smtClean="0"/>
              <a:pPr/>
              <a:t>‹N›</a:t>
            </a:fld>
            <a:endParaRPr lang="en-US" dirty="0"/>
          </a:p>
        </p:txBody>
      </p:sp>
      <p:sp>
        <p:nvSpPr>
          <p:cNvPr id="3" name="Segnaposto testo verticale 2"/>
          <p:cNvSpPr>
            <a:spLocks noGrp="1"/>
          </p:cNvSpPr>
          <p:nvPr>
            <p:ph type="body" orient="vert" idx="1"/>
          </p:nvPr>
        </p:nvSpPr>
        <p:spPr>
          <a:xfrm>
            <a:off x="406400" y="304800"/>
            <a:ext cx="8737600" cy="5821366"/>
          </a:xfrm>
        </p:spPr>
        <p:txBody>
          <a:bodyPr vert="eaVert"/>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
        <p:nvSpPr>
          <p:cNvPr id="4" name="Segnaposto data 3"/>
          <p:cNvSpPr>
            <a:spLocks noGrp="1"/>
          </p:cNvSpPr>
          <p:nvPr>
            <p:ph type="dt" sz="half" idx="10"/>
          </p:nvPr>
        </p:nvSpPr>
        <p:spPr/>
        <p:txBody>
          <a:bodyPr/>
          <a:lstStyle/>
          <a:p>
            <a:fld id="{8664C608-40B1-4030-A28D-5B74BC98ADCE}" type="datetimeFigureOut">
              <a:rPr lang="en-US" smtClean="0"/>
              <a:pPr/>
              <a:t>11/20/2023</a:t>
            </a:fld>
            <a:endParaRPr lang="en-US" dirty="0"/>
          </a:p>
        </p:txBody>
      </p:sp>
      <p:sp>
        <p:nvSpPr>
          <p:cNvPr id="5" name="Segnaposto piè di pagina 4"/>
          <p:cNvSpPr>
            <a:spLocks noGrp="1"/>
          </p:cNvSpPr>
          <p:nvPr>
            <p:ph type="ftr" sz="quarter" idx="11"/>
          </p:nvPr>
        </p:nvSpPr>
        <p:spPr/>
        <p:txBody>
          <a:bodyPr/>
          <a:lstStyle/>
          <a:p>
            <a:endParaRPr lang="en-US" dirty="0"/>
          </a:p>
        </p:txBody>
      </p:sp>
      <p:sp>
        <p:nvSpPr>
          <p:cNvPr id="2" name="Titolo verticale 1"/>
          <p:cNvSpPr>
            <a:spLocks noGrp="1"/>
          </p:cNvSpPr>
          <p:nvPr>
            <p:ph type="title" orient="vert"/>
          </p:nvPr>
        </p:nvSpPr>
        <p:spPr>
          <a:xfrm>
            <a:off x="9855200" y="304802"/>
            <a:ext cx="1930400" cy="5851525"/>
          </a:xfrm>
        </p:spPr>
        <p:txBody>
          <a:bodyPr vert="eaVert"/>
          <a:lstStyle/>
          <a:p>
            <a:r>
              <a:rPr kumimoji="0" lang="it-IT" smtClean="0"/>
              <a:t>Fare clic per modificare lo stile del titolo</a:t>
            </a:r>
            <a:endParaRPr kumimoji="0" lang="en-US"/>
          </a:p>
        </p:txBody>
      </p:sp>
    </p:spTree>
  </p:cSld>
  <p:clrMapOvr>
    <a:overrideClrMapping bg1="lt1" tx1="dk1" bg2="lt2" tx2="dk2" accent1="accent1" accent2="accent2" accent3="accent3" accent4="accent4" accent5="accent5" accent6="accent6" hlink="hlink" folHlink="folHlink"/>
  </p:clrMapOvr>
  <p:hf sldNum="0"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bg>
      <p:bgRef idx="1001">
        <a:schemeClr val="bg2"/>
      </p:bgRef>
    </p:bg>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lvl1pPr>
              <a:defRPr>
                <a:solidFill>
                  <a:schemeClr val="accent3">
                    <a:shade val="75000"/>
                  </a:schemeClr>
                </a:solidFill>
              </a:defRPr>
            </a:lvl1pPr>
          </a:lstStyle>
          <a:p>
            <a:r>
              <a:rPr kumimoji="0" lang="it-IT" smtClean="0"/>
              <a:t>Fare clic per modificare lo stile del titolo</a:t>
            </a:r>
            <a:endParaRPr kumimoji="0" lang="en-US"/>
          </a:p>
        </p:txBody>
      </p:sp>
      <p:sp>
        <p:nvSpPr>
          <p:cNvPr id="4" name="Segnaposto data 3"/>
          <p:cNvSpPr>
            <a:spLocks noGrp="1"/>
          </p:cNvSpPr>
          <p:nvPr>
            <p:ph type="dt" sz="half" idx="10"/>
          </p:nvPr>
        </p:nvSpPr>
        <p:spPr/>
        <p:txBody>
          <a:bodyPr/>
          <a:lstStyle/>
          <a:p>
            <a:fld id="{82F5661D-6934-4B32-B92C-470368BF1EC6}" type="datetimeFigureOut">
              <a:rPr lang="en-US" smtClean="0"/>
              <a:pPr/>
              <a:t>11/20/2023</a:t>
            </a:fld>
            <a:endParaRPr lang="en-US" dirty="0"/>
          </a:p>
        </p:txBody>
      </p:sp>
      <p:sp>
        <p:nvSpPr>
          <p:cNvPr id="5" name="Segnaposto piè di pagina 4"/>
          <p:cNvSpPr>
            <a:spLocks noGrp="1"/>
          </p:cNvSpPr>
          <p:nvPr>
            <p:ph type="ftr" sz="quarter" idx="11"/>
          </p:nvPr>
        </p:nvSpPr>
        <p:spPr/>
        <p:txBody>
          <a:bodyPr/>
          <a:lstStyle/>
          <a:p>
            <a:endParaRPr lang="en-US" dirty="0"/>
          </a:p>
        </p:txBody>
      </p:sp>
      <p:sp>
        <p:nvSpPr>
          <p:cNvPr id="6" name="Segnaposto numero diapositiva 5"/>
          <p:cNvSpPr>
            <a:spLocks noGrp="1"/>
          </p:cNvSpPr>
          <p:nvPr>
            <p:ph type="sldNum" sz="quarter" idx="12"/>
          </p:nvPr>
        </p:nvSpPr>
        <p:spPr>
          <a:xfrm>
            <a:off x="5815584" y="1026373"/>
            <a:ext cx="609600" cy="441325"/>
          </a:xfrm>
        </p:spPr>
        <p:txBody>
          <a:bodyPr/>
          <a:lstStyle/>
          <a:p>
            <a:fld id="{4FAB73BC-B049-4115-A692-8D63A059BFB8}" type="slidenum">
              <a:rPr lang="en-US" smtClean="0"/>
              <a:pPr/>
              <a:t>‹N›</a:t>
            </a:fld>
            <a:endParaRPr lang="en-US" dirty="0"/>
          </a:p>
        </p:txBody>
      </p:sp>
      <p:sp>
        <p:nvSpPr>
          <p:cNvPr id="8" name="Segnaposto contenuto 7"/>
          <p:cNvSpPr>
            <a:spLocks noGrp="1"/>
          </p:cNvSpPr>
          <p:nvPr>
            <p:ph sz="quarter" idx="1"/>
          </p:nvPr>
        </p:nvSpPr>
        <p:spPr>
          <a:xfrm>
            <a:off x="402336" y="1527048"/>
            <a:ext cx="11338560" cy="4572000"/>
          </a:xfrm>
        </p:spPr>
        <p:txBody>
          <a:bodyPr/>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Intestazione sezione">
    <p:bg>
      <p:bgRef idx="1001">
        <a:schemeClr val="bg1"/>
      </p:bgRef>
    </p:bg>
    <p:spTree>
      <p:nvGrpSpPr>
        <p:cNvPr id="1" name=""/>
        <p:cNvGrpSpPr/>
        <p:nvPr/>
      </p:nvGrpSpPr>
      <p:grpSpPr>
        <a:xfrm>
          <a:off x="0" y="0"/>
          <a:ext cx="0" cy="0"/>
          <a:chOff x="0" y="0"/>
          <a:chExt cx="0" cy="0"/>
        </a:xfrm>
      </p:grpSpPr>
      <p:sp>
        <p:nvSpPr>
          <p:cNvPr id="17" name="Rettangolo 16"/>
          <p:cNvSpPr>
            <a:spLocks noChangeArrowheads="1"/>
          </p:cNvSpPr>
          <p:nvPr/>
        </p:nvSpPr>
        <p:spPr bwMode="white">
          <a:xfrm>
            <a:off x="0" y="0"/>
            <a:ext cx="2032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ttangolo 14"/>
          <p:cNvSpPr>
            <a:spLocks noChangeArrowheads="1"/>
          </p:cNvSpPr>
          <p:nvPr/>
        </p:nvSpPr>
        <p:spPr bwMode="white">
          <a:xfrm>
            <a:off x="0" y="6705600"/>
            <a:ext cx="12192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ttangolo 15"/>
          <p:cNvSpPr>
            <a:spLocks noChangeArrowheads="1"/>
          </p:cNvSpPr>
          <p:nvPr/>
        </p:nvSpPr>
        <p:spPr bwMode="white">
          <a:xfrm>
            <a:off x="0" y="0"/>
            <a:ext cx="12192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ttangolo 17"/>
          <p:cNvSpPr>
            <a:spLocks noChangeArrowheads="1"/>
          </p:cNvSpPr>
          <p:nvPr/>
        </p:nvSpPr>
        <p:spPr bwMode="white">
          <a:xfrm>
            <a:off x="11988800" y="19050"/>
            <a:ext cx="2032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ttangolo 18"/>
          <p:cNvSpPr>
            <a:spLocks noChangeArrowheads="1"/>
          </p:cNvSpPr>
          <p:nvPr/>
        </p:nvSpPr>
        <p:spPr bwMode="white">
          <a:xfrm>
            <a:off x="203200" y="2286000"/>
            <a:ext cx="11777472" cy="304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ttangolo 11"/>
          <p:cNvSpPr>
            <a:spLocks noChangeArrowheads="1"/>
          </p:cNvSpPr>
          <p:nvPr/>
        </p:nvSpPr>
        <p:spPr bwMode="auto">
          <a:xfrm>
            <a:off x="207264" y="142352"/>
            <a:ext cx="11777472" cy="2139696"/>
          </a:xfrm>
          <a:prstGeom prst="rect">
            <a:avLst/>
          </a:prstGeom>
          <a:solidFill>
            <a:schemeClr val="accent1"/>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Segnaposto testo 2"/>
          <p:cNvSpPr>
            <a:spLocks noGrp="1"/>
          </p:cNvSpPr>
          <p:nvPr>
            <p:ph type="body" idx="1"/>
          </p:nvPr>
        </p:nvSpPr>
        <p:spPr>
          <a:xfrm>
            <a:off x="1824568" y="2743200"/>
            <a:ext cx="8640232" cy="1673225"/>
          </a:xfrm>
        </p:spPr>
        <p:txBody>
          <a:bodyPr anchor="t"/>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it-IT" smtClean="0"/>
              <a:t>Fare clic per modificare stili del testo dello schema</a:t>
            </a:r>
          </a:p>
        </p:txBody>
      </p:sp>
      <p:sp>
        <p:nvSpPr>
          <p:cNvPr id="13" name="Rettangolo 12"/>
          <p:cNvSpPr>
            <a:spLocks noChangeArrowheads="1"/>
          </p:cNvSpPr>
          <p:nvPr/>
        </p:nvSpPr>
        <p:spPr bwMode="auto">
          <a:xfrm>
            <a:off x="195072" y="6391657"/>
            <a:ext cx="11777472"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Rettangolo 13"/>
          <p:cNvSpPr>
            <a:spLocks noChangeArrowheads="1"/>
          </p:cNvSpPr>
          <p:nvPr/>
        </p:nvSpPr>
        <p:spPr bwMode="auto">
          <a:xfrm>
            <a:off x="203200" y="152400"/>
            <a:ext cx="11777472"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Segnaposto piè di pagina 4"/>
          <p:cNvSpPr>
            <a:spLocks noGrp="1"/>
          </p:cNvSpPr>
          <p:nvPr>
            <p:ph type="ftr" sz="quarter" idx="11"/>
          </p:nvPr>
        </p:nvSpPr>
        <p:spPr/>
        <p:txBody>
          <a:bodyPr/>
          <a:lstStyle/>
          <a:p>
            <a:endParaRPr lang="en-US" dirty="0"/>
          </a:p>
        </p:txBody>
      </p:sp>
      <p:sp>
        <p:nvSpPr>
          <p:cNvPr id="4" name="Segnaposto data 3"/>
          <p:cNvSpPr>
            <a:spLocks noGrp="1"/>
          </p:cNvSpPr>
          <p:nvPr>
            <p:ph type="dt" sz="half" idx="10"/>
          </p:nvPr>
        </p:nvSpPr>
        <p:spPr/>
        <p:txBody>
          <a:bodyPr/>
          <a:lstStyle/>
          <a:p>
            <a:fld id="{C6F822A4-8DA6-4447-9B1F-C5DB58435268}" type="datetimeFigureOut">
              <a:rPr lang="en-US" smtClean="0"/>
              <a:pPr/>
              <a:t>11/20/2023</a:t>
            </a:fld>
            <a:endParaRPr lang="en-US" dirty="0"/>
          </a:p>
        </p:txBody>
      </p:sp>
      <p:sp>
        <p:nvSpPr>
          <p:cNvPr id="8" name="Connettore 1 7"/>
          <p:cNvSpPr>
            <a:spLocks noChangeShapeType="1"/>
          </p:cNvSpPr>
          <p:nvPr/>
        </p:nvSpPr>
        <p:spPr bwMode="auto">
          <a:xfrm>
            <a:off x="203200" y="2438400"/>
            <a:ext cx="11777472"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Ovale 9"/>
          <p:cNvSpPr/>
          <p:nvPr/>
        </p:nvSpPr>
        <p:spPr>
          <a:xfrm>
            <a:off x="5689600" y="2115312"/>
            <a:ext cx="8128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e 10"/>
          <p:cNvSpPr/>
          <p:nvPr/>
        </p:nvSpPr>
        <p:spPr>
          <a:xfrm>
            <a:off x="5815584" y="2209800"/>
            <a:ext cx="560832"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egnaposto numero diapositiva 5"/>
          <p:cNvSpPr>
            <a:spLocks noGrp="1"/>
          </p:cNvSpPr>
          <p:nvPr>
            <p:ph type="sldNum" sz="quarter" idx="12"/>
          </p:nvPr>
        </p:nvSpPr>
        <p:spPr>
          <a:xfrm>
            <a:off x="5791200" y="2199451"/>
            <a:ext cx="609600" cy="441325"/>
          </a:xfrm>
        </p:spPr>
        <p:txBody>
          <a:bodyPr/>
          <a:lstStyle>
            <a:lvl1pPr>
              <a:defRPr>
                <a:solidFill>
                  <a:schemeClr val="accent3">
                    <a:shade val="75000"/>
                  </a:schemeClr>
                </a:solidFill>
              </a:defRPr>
            </a:lvl1pPr>
          </a:lstStyle>
          <a:p>
            <a:fld id="{4FAB73BC-B049-4115-A692-8D63A059BFB8}" type="slidenum">
              <a:rPr lang="en-US" smtClean="0"/>
              <a:pPr/>
              <a:t>‹N›</a:t>
            </a:fld>
            <a:endParaRPr lang="en-US" dirty="0"/>
          </a:p>
        </p:txBody>
      </p:sp>
      <p:sp>
        <p:nvSpPr>
          <p:cNvPr id="2" name="Titolo 1"/>
          <p:cNvSpPr>
            <a:spLocks noGrp="1"/>
          </p:cNvSpPr>
          <p:nvPr>
            <p:ph type="title"/>
          </p:nvPr>
        </p:nvSpPr>
        <p:spPr>
          <a:xfrm>
            <a:off x="963084" y="533400"/>
            <a:ext cx="10363200" cy="1524000"/>
          </a:xfrm>
        </p:spPr>
        <p:txBody>
          <a:bodyPr anchor="b"/>
          <a:lstStyle>
            <a:lvl1pPr algn="ctr">
              <a:buNone/>
              <a:defRPr sz="4200" b="0" cap="none" baseline="0">
                <a:solidFill>
                  <a:srgbClr val="FFFFFF"/>
                </a:solidFill>
              </a:defRPr>
            </a:lvl1pPr>
          </a:lstStyle>
          <a:p>
            <a:r>
              <a:rPr kumimoji="0" lang="it-IT" smtClean="0"/>
              <a:t>Fare clic per modificare lo stile del titolo</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bg>
      <p:bgRef idx="1001">
        <a:schemeClr val="bg2"/>
      </p:bgRef>
    </p:bg>
    <p:spTree>
      <p:nvGrpSpPr>
        <p:cNvPr id="1" name=""/>
        <p:cNvGrpSpPr/>
        <p:nvPr/>
      </p:nvGrpSpPr>
      <p:grpSpPr>
        <a:xfrm>
          <a:off x="0" y="0"/>
          <a:ext cx="0" cy="0"/>
          <a:chOff x="0" y="0"/>
          <a:chExt cx="0" cy="0"/>
        </a:xfrm>
      </p:grpSpPr>
      <p:sp>
        <p:nvSpPr>
          <p:cNvPr id="2" name="Titolo 1"/>
          <p:cNvSpPr>
            <a:spLocks noGrp="1"/>
          </p:cNvSpPr>
          <p:nvPr>
            <p:ph type="title"/>
          </p:nvPr>
        </p:nvSpPr>
        <p:spPr>
          <a:xfrm>
            <a:off x="402336" y="228600"/>
            <a:ext cx="11379200" cy="758952"/>
          </a:xfrm>
        </p:spPr>
        <p:txBody>
          <a:bodyPr/>
          <a:lstStyle/>
          <a:p>
            <a:r>
              <a:rPr kumimoji="0" lang="it-IT" smtClean="0"/>
              <a:t>Fare clic per modificare lo stile del titolo</a:t>
            </a:r>
            <a:endParaRPr kumimoji="0" lang="en-US"/>
          </a:p>
        </p:txBody>
      </p:sp>
      <p:sp>
        <p:nvSpPr>
          <p:cNvPr id="5" name="Segnaposto data 4"/>
          <p:cNvSpPr>
            <a:spLocks noGrp="1"/>
          </p:cNvSpPr>
          <p:nvPr>
            <p:ph type="dt" sz="half" idx="10"/>
          </p:nvPr>
        </p:nvSpPr>
        <p:spPr>
          <a:xfrm>
            <a:off x="7721600" y="6409944"/>
            <a:ext cx="4059936" cy="365760"/>
          </a:xfrm>
        </p:spPr>
        <p:txBody>
          <a:bodyPr/>
          <a:lstStyle/>
          <a:p>
            <a:fld id="{E548D31E-DCDA-41A7-9C67-C4B11B94D21D}" type="datetimeFigureOut">
              <a:rPr lang="en-US" smtClean="0"/>
              <a:pPr/>
              <a:t>11/20/2023</a:t>
            </a:fld>
            <a:endParaRPr lang="en-US" dirty="0"/>
          </a:p>
        </p:txBody>
      </p:sp>
      <p:sp>
        <p:nvSpPr>
          <p:cNvPr id="6" name="Segnaposto piè di pagina 5"/>
          <p:cNvSpPr>
            <a:spLocks noGrp="1"/>
          </p:cNvSpPr>
          <p:nvPr>
            <p:ph type="ftr" sz="quarter" idx="11"/>
          </p:nvPr>
        </p:nvSpPr>
        <p:spPr/>
        <p:txBody>
          <a:bodyPr/>
          <a:lstStyle/>
          <a:p>
            <a:endParaRPr lang="en-US" dirty="0"/>
          </a:p>
        </p:txBody>
      </p:sp>
      <p:sp>
        <p:nvSpPr>
          <p:cNvPr id="7" name="Segnaposto numero diapositiva 6"/>
          <p:cNvSpPr>
            <a:spLocks noGrp="1"/>
          </p:cNvSpPr>
          <p:nvPr>
            <p:ph type="sldNum" sz="quarter" idx="12"/>
          </p:nvPr>
        </p:nvSpPr>
        <p:spPr/>
        <p:txBody>
          <a:bodyPr/>
          <a:lstStyle/>
          <a:p>
            <a:fld id="{4FAB73BC-B049-4115-A692-8D63A059BFB8}" type="slidenum">
              <a:rPr lang="en-US" smtClean="0"/>
              <a:pPr/>
              <a:t>‹N›</a:t>
            </a:fld>
            <a:endParaRPr lang="en-US" dirty="0"/>
          </a:p>
        </p:txBody>
      </p:sp>
      <p:sp>
        <p:nvSpPr>
          <p:cNvPr id="8" name="Connettore 1 7"/>
          <p:cNvSpPr>
            <a:spLocks noChangeShapeType="1"/>
          </p:cNvSpPr>
          <p:nvPr/>
        </p:nvSpPr>
        <p:spPr bwMode="auto">
          <a:xfrm flipV="1">
            <a:off x="6084107" y="1575653"/>
            <a:ext cx="11895" cy="4819557"/>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Segnaposto contenuto 9"/>
          <p:cNvSpPr>
            <a:spLocks noGrp="1"/>
          </p:cNvSpPr>
          <p:nvPr>
            <p:ph sz="half" idx="1"/>
          </p:nvPr>
        </p:nvSpPr>
        <p:spPr>
          <a:xfrm>
            <a:off x="402336" y="1371600"/>
            <a:ext cx="5384800" cy="4681728"/>
          </a:xfrm>
        </p:spPr>
        <p:txBody>
          <a:bodyPr/>
          <a:lstStyle>
            <a:lvl1pPr>
              <a:defRPr sz="2500"/>
            </a:lvl1pPr>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
        <p:nvSpPr>
          <p:cNvPr id="12" name="Segnaposto contenuto 11"/>
          <p:cNvSpPr>
            <a:spLocks noGrp="1"/>
          </p:cNvSpPr>
          <p:nvPr>
            <p:ph sz="half" idx="2"/>
          </p:nvPr>
        </p:nvSpPr>
        <p:spPr>
          <a:xfrm>
            <a:off x="6400800" y="1371600"/>
            <a:ext cx="5384800" cy="4681728"/>
          </a:xfrm>
        </p:spPr>
        <p:txBody>
          <a:bodyPr/>
          <a:lstStyle>
            <a:lvl1pPr>
              <a:defRPr sz="2500"/>
            </a:lvl1pPr>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nfronto">
    <p:bg>
      <p:bgRef idx="1001">
        <a:schemeClr val="bg2"/>
      </p:bgRef>
    </p:bg>
    <p:spTree>
      <p:nvGrpSpPr>
        <p:cNvPr id="1" name=""/>
        <p:cNvGrpSpPr/>
        <p:nvPr/>
      </p:nvGrpSpPr>
      <p:grpSpPr>
        <a:xfrm>
          <a:off x="0" y="0"/>
          <a:ext cx="0" cy="0"/>
          <a:chOff x="0" y="0"/>
          <a:chExt cx="0" cy="0"/>
        </a:xfrm>
      </p:grpSpPr>
      <p:sp>
        <p:nvSpPr>
          <p:cNvPr id="10" name="Connettore 1 9"/>
          <p:cNvSpPr>
            <a:spLocks noChangeShapeType="1"/>
          </p:cNvSpPr>
          <p:nvPr/>
        </p:nvSpPr>
        <p:spPr bwMode="auto">
          <a:xfrm flipV="1">
            <a:off x="6096000" y="2200275"/>
            <a:ext cx="0" cy="4187952"/>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Rettangolo 19"/>
          <p:cNvSpPr>
            <a:spLocks noChangeArrowheads="1"/>
          </p:cNvSpPr>
          <p:nvPr/>
        </p:nvSpPr>
        <p:spPr bwMode="white">
          <a:xfrm>
            <a:off x="0" y="0"/>
            <a:ext cx="12192000" cy="1447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ttangolo 18"/>
          <p:cNvSpPr>
            <a:spLocks noChangeArrowheads="1"/>
          </p:cNvSpPr>
          <p:nvPr/>
        </p:nvSpPr>
        <p:spPr bwMode="white">
          <a:xfrm>
            <a:off x="0" y="6705600"/>
            <a:ext cx="12192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1" name="Rettangolo 20"/>
          <p:cNvSpPr>
            <a:spLocks noChangeArrowheads="1"/>
          </p:cNvSpPr>
          <p:nvPr/>
        </p:nvSpPr>
        <p:spPr bwMode="white">
          <a:xfrm>
            <a:off x="0" y="0"/>
            <a:ext cx="2032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2" name="Rettangolo 21"/>
          <p:cNvSpPr>
            <a:spLocks noChangeArrowheads="1"/>
          </p:cNvSpPr>
          <p:nvPr/>
        </p:nvSpPr>
        <p:spPr bwMode="white">
          <a:xfrm>
            <a:off x="11988800" y="0"/>
            <a:ext cx="2032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ttangolo 10"/>
          <p:cNvSpPr/>
          <p:nvPr/>
        </p:nvSpPr>
        <p:spPr>
          <a:xfrm>
            <a:off x="203200" y="1371600"/>
            <a:ext cx="11777472"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ttangolo 12"/>
          <p:cNvSpPr>
            <a:spLocks noChangeArrowheads="1"/>
          </p:cNvSpPr>
          <p:nvPr/>
        </p:nvSpPr>
        <p:spPr bwMode="auto">
          <a:xfrm>
            <a:off x="194564" y="6391656"/>
            <a:ext cx="11777472" cy="310896"/>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Segnaposto testo 2"/>
          <p:cNvSpPr>
            <a:spLocks noGrp="1"/>
          </p:cNvSpPr>
          <p:nvPr>
            <p:ph type="body" idx="1"/>
          </p:nvPr>
        </p:nvSpPr>
        <p:spPr>
          <a:xfrm>
            <a:off x="402336" y="1524000"/>
            <a:ext cx="5386917"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it-IT" smtClean="0"/>
              <a:t>Fare clic per modificare stili del testo dello schema</a:t>
            </a:r>
          </a:p>
        </p:txBody>
      </p:sp>
      <p:sp>
        <p:nvSpPr>
          <p:cNvPr id="4" name="Segnaposto testo 3"/>
          <p:cNvSpPr>
            <a:spLocks noGrp="1"/>
          </p:cNvSpPr>
          <p:nvPr>
            <p:ph type="body" sz="half" idx="3"/>
          </p:nvPr>
        </p:nvSpPr>
        <p:spPr>
          <a:xfrm>
            <a:off x="6388441" y="1524000"/>
            <a:ext cx="5389033"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eaLnBrk="1" latinLnBrk="0" hangingPunct="1"/>
            <a:r>
              <a:rPr kumimoji="0" lang="it-IT" smtClean="0"/>
              <a:t>Fare clic per modificare stili del testo dello schema</a:t>
            </a:r>
          </a:p>
        </p:txBody>
      </p:sp>
      <p:sp>
        <p:nvSpPr>
          <p:cNvPr id="7" name="Segnaposto data 6"/>
          <p:cNvSpPr>
            <a:spLocks noGrp="1"/>
          </p:cNvSpPr>
          <p:nvPr>
            <p:ph type="dt" sz="half" idx="10"/>
          </p:nvPr>
        </p:nvSpPr>
        <p:spPr/>
        <p:txBody>
          <a:bodyPr/>
          <a:lstStyle/>
          <a:p>
            <a:fld id="{9B3762C0-B258-48F1-ADE6-176B4174CCDD}" type="datetimeFigureOut">
              <a:rPr lang="en-US" smtClean="0"/>
              <a:pPr/>
              <a:t>11/20/2023</a:t>
            </a:fld>
            <a:endParaRPr lang="en-US" dirty="0"/>
          </a:p>
        </p:txBody>
      </p:sp>
      <p:sp>
        <p:nvSpPr>
          <p:cNvPr id="8" name="Segnaposto piè di pagina 7"/>
          <p:cNvSpPr>
            <a:spLocks noGrp="1"/>
          </p:cNvSpPr>
          <p:nvPr>
            <p:ph type="ftr" sz="quarter" idx="11"/>
          </p:nvPr>
        </p:nvSpPr>
        <p:spPr>
          <a:xfrm>
            <a:off x="406400" y="6409944"/>
            <a:ext cx="4775200" cy="365760"/>
          </a:xfrm>
        </p:spPr>
        <p:txBody>
          <a:bodyPr/>
          <a:lstStyle/>
          <a:p>
            <a:endParaRPr lang="en-US" dirty="0"/>
          </a:p>
        </p:txBody>
      </p:sp>
      <p:sp>
        <p:nvSpPr>
          <p:cNvPr id="15" name="Connettore 1 14"/>
          <p:cNvSpPr>
            <a:spLocks noChangeShapeType="1"/>
          </p:cNvSpPr>
          <p:nvPr/>
        </p:nvSpPr>
        <p:spPr bwMode="auto">
          <a:xfrm>
            <a:off x="203200" y="1280160"/>
            <a:ext cx="11777472"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8" name="Rettangolo 17"/>
          <p:cNvSpPr>
            <a:spLocks noChangeArrowheads="1"/>
          </p:cNvSpPr>
          <p:nvPr/>
        </p:nvSpPr>
        <p:spPr bwMode="auto">
          <a:xfrm>
            <a:off x="203200" y="155448"/>
            <a:ext cx="11777472"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4" name="Segnaposto contenuto 23"/>
          <p:cNvSpPr>
            <a:spLocks noGrp="1"/>
          </p:cNvSpPr>
          <p:nvPr>
            <p:ph sz="quarter" idx="2"/>
          </p:nvPr>
        </p:nvSpPr>
        <p:spPr>
          <a:xfrm>
            <a:off x="402336" y="2471383"/>
            <a:ext cx="5388864" cy="3818404"/>
          </a:xfrm>
        </p:spPr>
        <p:txBody>
          <a:bodyPr/>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
        <p:nvSpPr>
          <p:cNvPr id="26" name="Segnaposto contenuto 25"/>
          <p:cNvSpPr>
            <a:spLocks noGrp="1"/>
          </p:cNvSpPr>
          <p:nvPr>
            <p:ph sz="quarter" idx="4"/>
          </p:nvPr>
        </p:nvSpPr>
        <p:spPr>
          <a:xfrm>
            <a:off x="6400800" y="2471383"/>
            <a:ext cx="5384800" cy="3822192"/>
          </a:xfrm>
        </p:spPr>
        <p:txBody>
          <a:bodyPr/>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
        <p:nvSpPr>
          <p:cNvPr id="25" name="Ovale 24"/>
          <p:cNvSpPr/>
          <p:nvPr/>
        </p:nvSpPr>
        <p:spPr>
          <a:xfrm>
            <a:off x="5689600" y="956036"/>
            <a:ext cx="8128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Ovale 26"/>
          <p:cNvSpPr/>
          <p:nvPr/>
        </p:nvSpPr>
        <p:spPr>
          <a:xfrm>
            <a:off x="5815584" y="1050524"/>
            <a:ext cx="560832"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Segnaposto numero diapositiva 8"/>
          <p:cNvSpPr>
            <a:spLocks noGrp="1"/>
          </p:cNvSpPr>
          <p:nvPr>
            <p:ph type="sldNum" sz="quarter" idx="12"/>
          </p:nvPr>
        </p:nvSpPr>
        <p:spPr>
          <a:xfrm>
            <a:off x="5791200" y="1042417"/>
            <a:ext cx="609600" cy="441325"/>
          </a:xfrm>
        </p:spPr>
        <p:txBody>
          <a:bodyPr/>
          <a:lstStyle>
            <a:lvl1pPr algn="ctr">
              <a:defRPr/>
            </a:lvl1pPr>
          </a:lstStyle>
          <a:p>
            <a:fld id="{4FAB73BC-B049-4115-A692-8D63A059BFB8}" type="slidenum">
              <a:rPr lang="en-US" smtClean="0"/>
              <a:pPr/>
              <a:t>‹N›</a:t>
            </a:fld>
            <a:endParaRPr lang="en-US" dirty="0"/>
          </a:p>
        </p:txBody>
      </p:sp>
      <p:sp>
        <p:nvSpPr>
          <p:cNvPr id="23" name="Titolo 22"/>
          <p:cNvSpPr>
            <a:spLocks noGrp="1"/>
          </p:cNvSpPr>
          <p:nvPr>
            <p:ph type="title"/>
          </p:nvPr>
        </p:nvSpPr>
        <p:spPr/>
        <p:txBody>
          <a:bodyPr rtlCol="0" anchor="b" anchorCtr="0"/>
          <a:lstStyle/>
          <a:p>
            <a:r>
              <a:rPr kumimoji="0" lang="it-IT" smtClean="0"/>
              <a:t>Fare clic per modificare lo stile del titolo</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kumimoji="0" lang="it-IT" smtClean="0"/>
              <a:t>Fare clic per modificare lo stile del titolo</a:t>
            </a:r>
            <a:endParaRPr kumimoji="0" lang="en-US"/>
          </a:p>
        </p:txBody>
      </p:sp>
      <p:sp>
        <p:nvSpPr>
          <p:cNvPr id="3" name="Segnaposto data 2"/>
          <p:cNvSpPr>
            <a:spLocks noGrp="1"/>
          </p:cNvSpPr>
          <p:nvPr>
            <p:ph type="dt" sz="half" idx="10"/>
          </p:nvPr>
        </p:nvSpPr>
        <p:spPr/>
        <p:txBody>
          <a:bodyPr/>
          <a:lstStyle/>
          <a:p>
            <a:fld id="{677919A6-33EB-49BD-A62F-1FA56B9F9712}" type="datetimeFigureOut">
              <a:rPr lang="en-US" smtClean="0"/>
              <a:pPr/>
              <a:t>11/20/2023</a:t>
            </a:fld>
            <a:endParaRPr lang="en-US" dirty="0"/>
          </a:p>
        </p:txBody>
      </p:sp>
      <p:sp>
        <p:nvSpPr>
          <p:cNvPr id="4" name="Segnaposto piè di pagina 3"/>
          <p:cNvSpPr>
            <a:spLocks noGrp="1"/>
          </p:cNvSpPr>
          <p:nvPr>
            <p:ph type="ftr" sz="quarter" idx="11"/>
          </p:nvPr>
        </p:nvSpPr>
        <p:spPr/>
        <p:txBody>
          <a:bodyPr/>
          <a:lstStyle/>
          <a:p>
            <a:endParaRPr lang="en-US" dirty="0"/>
          </a:p>
        </p:txBody>
      </p:sp>
      <p:sp>
        <p:nvSpPr>
          <p:cNvPr id="5" name="Segnaposto numero diapositiva 4"/>
          <p:cNvSpPr>
            <a:spLocks noGrp="1"/>
          </p:cNvSpPr>
          <p:nvPr>
            <p:ph type="sldNum" sz="quarter" idx="12"/>
          </p:nvPr>
        </p:nvSpPr>
        <p:spPr>
          <a:xfrm>
            <a:off x="5791200" y="1036021"/>
            <a:ext cx="609600" cy="441325"/>
          </a:xfrm>
        </p:spPr>
        <p:txBody>
          <a:bodyPr/>
          <a:lstStyle/>
          <a:p>
            <a:fld id="{4FAB73BC-B049-4115-A692-8D63A059BFB8}" type="slidenum">
              <a:rPr lang="en-US" smtClean="0"/>
              <a:pPr/>
              <a:t>‹N›</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Vuota">
    <p:spTree>
      <p:nvGrpSpPr>
        <p:cNvPr id="1" name=""/>
        <p:cNvGrpSpPr/>
        <p:nvPr/>
      </p:nvGrpSpPr>
      <p:grpSpPr>
        <a:xfrm>
          <a:off x="0" y="0"/>
          <a:ext cx="0" cy="0"/>
          <a:chOff x="0" y="0"/>
          <a:chExt cx="0" cy="0"/>
        </a:xfrm>
      </p:grpSpPr>
      <p:sp>
        <p:nvSpPr>
          <p:cNvPr id="7" name="Rettangolo 6"/>
          <p:cNvSpPr>
            <a:spLocks noChangeArrowheads="1"/>
          </p:cNvSpPr>
          <p:nvPr/>
        </p:nvSpPr>
        <p:spPr bwMode="white">
          <a:xfrm>
            <a:off x="0" y="6705600"/>
            <a:ext cx="12192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ttangolo 7"/>
          <p:cNvSpPr>
            <a:spLocks noChangeArrowheads="1"/>
          </p:cNvSpPr>
          <p:nvPr/>
        </p:nvSpPr>
        <p:spPr bwMode="white">
          <a:xfrm>
            <a:off x="0" y="0"/>
            <a:ext cx="12192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ttangolo 9"/>
          <p:cNvSpPr>
            <a:spLocks noChangeArrowheads="1"/>
          </p:cNvSpPr>
          <p:nvPr/>
        </p:nvSpPr>
        <p:spPr bwMode="white">
          <a:xfrm>
            <a:off x="11988800" y="0"/>
            <a:ext cx="2032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ttangolo 8"/>
          <p:cNvSpPr>
            <a:spLocks noChangeArrowheads="1"/>
          </p:cNvSpPr>
          <p:nvPr/>
        </p:nvSpPr>
        <p:spPr bwMode="white">
          <a:xfrm>
            <a:off x="0" y="0"/>
            <a:ext cx="2032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Rettangolo 4"/>
          <p:cNvSpPr>
            <a:spLocks noChangeArrowheads="1"/>
          </p:cNvSpPr>
          <p:nvPr/>
        </p:nvSpPr>
        <p:spPr bwMode="auto">
          <a:xfrm>
            <a:off x="195072" y="6391657"/>
            <a:ext cx="11777472"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6" name="Rettangolo 5"/>
          <p:cNvSpPr>
            <a:spLocks noChangeArrowheads="1"/>
          </p:cNvSpPr>
          <p:nvPr/>
        </p:nvSpPr>
        <p:spPr bwMode="auto">
          <a:xfrm>
            <a:off x="203200" y="158496"/>
            <a:ext cx="11777472"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 name="Segnaposto data 1"/>
          <p:cNvSpPr>
            <a:spLocks noGrp="1"/>
          </p:cNvSpPr>
          <p:nvPr>
            <p:ph type="dt" sz="half" idx="10"/>
          </p:nvPr>
        </p:nvSpPr>
        <p:spPr/>
        <p:txBody>
          <a:bodyPr/>
          <a:lstStyle/>
          <a:p>
            <a:fld id="{CA4E7D1B-D673-4CF6-8672-009D42ABD2A0}" type="datetimeFigureOut">
              <a:rPr lang="en-US" smtClean="0"/>
              <a:pPr/>
              <a:t>11/20/2023</a:t>
            </a:fld>
            <a:endParaRPr lang="en-US" dirty="0"/>
          </a:p>
        </p:txBody>
      </p:sp>
      <p:sp>
        <p:nvSpPr>
          <p:cNvPr id="3" name="Segnaposto piè di pagina 2"/>
          <p:cNvSpPr>
            <a:spLocks noGrp="1"/>
          </p:cNvSpPr>
          <p:nvPr>
            <p:ph type="ftr" sz="quarter" idx="11"/>
          </p:nvPr>
        </p:nvSpPr>
        <p:spPr/>
        <p:txBody>
          <a:bodyPr/>
          <a:lstStyle/>
          <a:p>
            <a:endParaRPr lang="en-US" dirty="0"/>
          </a:p>
        </p:txBody>
      </p:sp>
      <p:sp>
        <p:nvSpPr>
          <p:cNvPr id="4" name="Segnaposto numero diapositiva 3"/>
          <p:cNvSpPr>
            <a:spLocks noGrp="1"/>
          </p:cNvSpPr>
          <p:nvPr>
            <p:ph type="sldNum" sz="quarter" idx="12"/>
          </p:nvPr>
        </p:nvSpPr>
        <p:spPr>
          <a:xfrm>
            <a:off x="5689600" y="6324600"/>
            <a:ext cx="812800" cy="441324"/>
          </a:xfrm>
        </p:spPr>
        <p:txBody>
          <a:bodyPr/>
          <a:lstStyle>
            <a:lvl1pPr>
              <a:defRPr>
                <a:solidFill>
                  <a:srgbClr val="FFFFFF"/>
                </a:solidFill>
              </a:defRPr>
            </a:lvl1pPr>
          </a:lstStyle>
          <a:p>
            <a:fld id="{4FAB73BC-B049-4115-A692-8D63A059BFB8}" type="slidenum">
              <a:rPr lang="en-US" smtClean="0"/>
              <a:pPr/>
              <a:t>‹N›</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to con didascalia">
    <p:bg>
      <p:bgRef idx="1001">
        <a:schemeClr val="bg1"/>
      </p:bgRef>
    </p:bg>
    <p:spTree>
      <p:nvGrpSpPr>
        <p:cNvPr id="1" name=""/>
        <p:cNvGrpSpPr/>
        <p:nvPr/>
      </p:nvGrpSpPr>
      <p:grpSpPr>
        <a:xfrm>
          <a:off x="0" y="0"/>
          <a:ext cx="0" cy="0"/>
          <a:chOff x="0" y="0"/>
          <a:chExt cx="0" cy="0"/>
        </a:xfrm>
      </p:grpSpPr>
      <p:sp>
        <p:nvSpPr>
          <p:cNvPr id="19" name="Rettangolo 18"/>
          <p:cNvSpPr>
            <a:spLocks noChangeArrowheads="1"/>
          </p:cNvSpPr>
          <p:nvPr/>
        </p:nvSpPr>
        <p:spPr bwMode="auto">
          <a:xfrm>
            <a:off x="203200" y="152400"/>
            <a:ext cx="11777472" cy="304800"/>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ttangolo 14"/>
          <p:cNvSpPr>
            <a:spLocks noChangeArrowheads="1"/>
          </p:cNvSpPr>
          <p:nvPr/>
        </p:nvSpPr>
        <p:spPr bwMode="white">
          <a:xfrm>
            <a:off x="0" y="6705600"/>
            <a:ext cx="12192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ttangolo 17"/>
          <p:cNvSpPr>
            <a:spLocks noChangeArrowheads="1"/>
          </p:cNvSpPr>
          <p:nvPr/>
        </p:nvSpPr>
        <p:spPr bwMode="white">
          <a:xfrm>
            <a:off x="11988800" y="0"/>
            <a:ext cx="2032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ttangolo 15"/>
          <p:cNvSpPr>
            <a:spLocks noChangeArrowheads="1"/>
          </p:cNvSpPr>
          <p:nvPr/>
        </p:nvSpPr>
        <p:spPr bwMode="white">
          <a:xfrm>
            <a:off x="0" y="0"/>
            <a:ext cx="12192000" cy="118872"/>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ttangolo 16"/>
          <p:cNvSpPr>
            <a:spLocks noChangeArrowheads="1"/>
          </p:cNvSpPr>
          <p:nvPr/>
        </p:nvSpPr>
        <p:spPr bwMode="white">
          <a:xfrm>
            <a:off x="0" y="0"/>
            <a:ext cx="2032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3" name="Rettangolo 12"/>
          <p:cNvSpPr/>
          <p:nvPr/>
        </p:nvSpPr>
        <p:spPr>
          <a:xfrm>
            <a:off x="203200" y="609600"/>
            <a:ext cx="36576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olo 1"/>
          <p:cNvSpPr>
            <a:spLocks noGrp="1"/>
          </p:cNvSpPr>
          <p:nvPr>
            <p:ph type="title"/>
          </p:nvPr>
        </p:nvSpPr>
        <p:spPr>
          <a:xfrm>
            <a:off x="508000" y="914400"/>
            <a:ext cx="3149600" cy="990600"/>
          </a:xfrm>
        </p:spPr>
        <p:txBody>
          <a:bodyPr anchor="b">
            <a:noAutofit/>
          </a:bodyPr>
          <a:lstStyle>
            <a:lvl1pPr algn="l">
              <a:buNone/>
              <a:defRPr sz="2200" b="1">
                <a:solidFill>
                  <a:srgbClr val="FFFFFF"/>
                </a:solidFill>
              </a:defRPr>
            </a:lvl1pPr>
          </a:lstStyle>
          <a:p>
            <a:r>
              <a:rPr kumimoji="0" lang="it-IT" smtClean="0"/>
              <a:t>Fare clic per modificare lo stile del titolo</a:t>
            </a:r>
            <a:endParaRPr kumimoji="0" lang="en-US"/>
          </a:p>
        </p:txBody>
      </p:sp>
      <p:sp>
        <p:nvSpPr>
          <p:cNvPr id="3" name="Segnaposto testo 2"/>
          <p:cNvSpPr>
            <a:spLocks noGrp="1"/>
          </p:cNvSpPr>
          <p:nvPr>
            <p:ph type="body" idx="2"/>
          </p:nvPr>
        </p:nvSpPr>
        <p:spPr>
          <a:xfrm>
            <a:off x="508000" y="1981201"/>
            <a:ext cx="31496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eaLnBrk="1" latinLnBrk="0" hangingPunct="1"/>
            <a:r>
              <a:rPr kumimoji="0" lang="it-IT" smtClean="0"/>
              <a:t>Fare clic per modificare stili del testo dello schema</a:t>
            </a:r>
          </a:p>
        </p:txBody>
      </p:sp>
      <p:sp>
        <p:nvSpPr>
          <p:cNvPr id="8" name="Rettangolo 7"/>
          <p:cNvSpPr>
            <a:spLocks noChangeArrowheads="1"/>
          </p:cNvSpPr>
          <p:nvPr/>
        </p:nvSpPr>
        <p:spPr bwMode="auto">
          <a:xfrm>
            <a:off x="203200" y="152400"/>
            <a:ext cx="11777472"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Connettore 1 8"/>
          <p:cNvSpPr>
            <a:spLocks noChangeShapeType="1"/>
          </p:cNvSpPr>
          <p:nvPr/>
        </p:nvSpPr>
        <p:spPr bwMode="auto">
          <a:xfrm>
            <a:off x="203200" y="533400"/>
            <a:ext cx="11777472"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Segnaposto contenuto 19"/>
          <p:cNvSpPr>
            <a:spLocks noGrp="1"/>
          </p:cNvSpPr>
          <p:nvPr>
            <p:ph sz="quarter" idx="1"/>
          </p:nvPr>
        </p:nvSpPr>
        <p:spPr>
          <a:xfrm>
            <a:off x="4165600" y="685800"/>
            <a:ext cx="7518400" cy="5410200"/>
          </a:xfrm>
        </p:spPr>
        <p:txBody>
          <a:bodyPr/>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
        <p:nvSpPr>
          <p:cNvPr id="10" name="Ovale 9"/>
          <p:cNvSpPr/>
          <p:nvPr/>
        </p:nvSpPr>
        <p:spPr>
          <a:xfrm>
            <a:off x="1727200" y="228600"/>
            <a:ext cx="8128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e 10"/>
          <p:cNvSpPr/>
          <p:nvPr/>
        </p:nvSpPr>
        <p:spPr>
          <a:xfrm>
            <a:off x="1853184" y="323088"/>
            <a:ext cx="560832"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egnaposto numero diapositiva 6"/>
          <p:cNvSpPr>
            <a:spLocks noGrp="1"/>
          </p:cNvSpPr>
          <p:nvPr>
            <p:ph type="sldNum" sz="quarter" idx="12"/>
          </p:nvPr>
        </p:nvSpPr>
        <p:spPr>
          <a:xfrm>
            <a:off x="1828800" y="312739"/>
            <a:ext cx="609600" cy="441325"/>
          </a:xfrm>
        </p:spPr>
        <p:txBody>
          <a:bodyPr/>
          <a:lstStyle>
            <a:lvl1pPr>
              <a:defRPr>
                <a:solidFill>
                  <a:schemeClr val="accent3">
                    <a:shade val="75000"/>
                  </a:schemeClr>
                </a:solidFill>
              </a:defRPr>
            </a:lvl1pPr>
          </a:lstStyle>
          <a:p>
            <a:fld id="{4FAB73BC-B049-4115-A692-8D63A059BFB8}" type="slidenum">
              <a:rPr lang="en-US" smtClean="0"/>
              <a:pPr/>
              <a:t>‹N›</a:t>
            </a:fld>
            <a:endParaRPr lang="en-US" dirty="0"/>
          </a:p>
        </p:txBody>
      </p:sp>
      <p:sp>
        <p:nvSpPr>
          <p:cNvPr id="21" name="Rettangolo 20"/>
          <p:cNvSpPr>
            <a:spLocks noChangeArrowheads="1"/>
          </p:cNvSpPr>
          <p:nvPr/>
        </p:nvSpPr>
        <p:spPr bwMode="auto">
          <a:xfrm>
            <a:off x="199136" y="6388386"/>
            <a:ext cx="11777472"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Segnaposto data 4"/>
          <p:cNvSpPr>
            <a:spLocks noGrp="1"/>
          </p:cNvSpPr>
          <p:nvPr>
            <p:ph type="dt" sz="half" idx="10"/>
          </p:nvPr>
        </p:nvSpPr>
        <p:spPr/>
        <p:txBody>
          <a:bodyPr/>
          <a:lstStyle/>
          <a:p>
            <a:fld id="{DA16AA21-1863-4931-97CB-99D0A168701B}" type="datetimeFigureOut">
              <a:rPr lang="en-US" smtClean="0"/>
              <a:pPr/>
              <a:t>11/20/2023</a:t>
            </a:fld>
            <a:endParaRPr lang="en-US" dirty="0"/>
          </a:p>
        </p:txBody>
      </p:sp>
      <p:sp>
        <p:nvSpPr>
          <p:cNvPr id="6" name="Segnaposto piè di pagina 5"/>
          <p:cNvSpPr>
            <a:spLocks noGrp="1"/>
          </p:cNvSpPr>
          <p:nvPr>
            <p:ph type="ftr" sz="quarter" idx="11"/>
          </p:nvPr>
        </p:nvSpPr>
        <p:spPr>
          <a:xfrm>
            <a:off x="402336" y="6410848"/>
            <a:ext cx="4511040" cy="365760"/>
          </a:xfrm>
        </p:spPr>
        <p:txBody>
          <a:bodyPr/>
          <a:lstStyle/>
          <a:p>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magine con didascalia">
    <p:spTree>
      <p:nvGrpSpPr>
        <p:cNvPr id="1" name=""/>
        <p:cNvGrpSpPr/>
        <p:nvPr/>
      </p:nvGrpSpPr>
      <p:grpSpPr>
        <a:xfrm>
          <a:off x="0" y="0"/>
          <a:ext cx="0" cy="0"/>
          <a:chOff x="0" y="0"/>
          <a:chExt cx="0" cy="0"/>
        </a:xfrm>
      </p:grpSpPr>
      <p:sp>
        <p:nvSpPr>
          <p:cNvPr id="21" name="Connettore 1 20"/>
          <p:cNvSpPr>
            <a:spLocks noChangeShapeType="1"/>
          </p:cNvSpPr>
          <p:nvPr/>
        </p:nvSpPr>
        <p:spPr bwMode="auto">
          <a:xfrm>
            <a:off x="203200" y="533400"/>
            <a:ext cx="11777472"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9" name="Rettangolo 18"/>
          <p:cNvSpPr>
            <a:spLocks noChangeArrowheads="1"/>
          </p:cNvSpPr>
          <p:nvPr/>
        </p:nvSpPr>
        <p:spPr bwMode="white">
          <a:xfrm>
            <a:off x="0" y="6705600"/>
            <a:ext cx="12192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ttangolo 15"/>
          <p:cNvSpPr>
            <a:spLocks noChangeArrowheads="1"/>
          </p:cNvSpPr>
          <p:nvPr/>
        </p:nvSpPr>
        <p:spPr bwMode="white">
          <a:xfrm>
            <a:off x="11988800" y="0"/>
            <a:ext cx="2032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ttangolo 16"/>
          <p:cNvSpPr>
            <a:spLocks noChangeArrowheads="1"/>
          </p:cNvSpPr>
          <p:nvPr/>
        </p:nvSpPr>
        <p:spPr bwMode="white">
          <a:xfrm>
            <a:off x="0" y="0"/>
            <a:ext cx="12192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ttangolo 17"/>
          <p:cNvSpPr>
            <a:spLocks noChangeArrowheads="1"/>
          </p:cNvSpPr>
          <p:nvPr/>
        </p:nvSpPr>
        <p:spPr bwMode="white">
          <a:xfrm>
            <a:off x="0" y="0"/>
            <a:ext cx="2032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0" name="Rettangolo 19"/>
          <p:cNvSpPr>
            <a:spLocks noChangeArrowheads="1"/>
          </p:cNvSpPr>
          <p:nvPr/>
        </p:nvSpPr>
        <p:spPr bwMode="auto">
          <a:xfrm>
            <a:off x="203200" y="152400"/>
            <a:ext cx="11777472" cy="30175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ttangolo 7"/>
          <p:cNvSpPr/>
          <p:nvPr/>
        </p:nvSpPr>
        <p:spPr>
          <a:xfrm>
            <a:off x="203200" y="609600"/>
            <a:ext cx="36576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Rettangolo 14"/>
          <p:cNvSpPr>
            <a:spLocks noChangeArrowheads="1"/>
          </p:cNvSpPr>
          <p:nvPr/>
        </p:nvSpPr>
        <p:spPr bwMode="auto">
          <a:xfrm>
            <a:off x="203200" y="155448"/>
            <a:ext cx="11777472"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Ovale 11"/>
          <p:cNvSpPr/>
          <p:nvPr/>
        </p:nvSpPr>
        <p:spPr>
          <a:xfrm>
            <a:off x="1727200" y="228600"/>
            <a:ext cx="8128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Ovale 12"/>
          <p:cNvSpPr/>
          <p:nvPr/>
        </p:nvSpPr>
        <p:spPr>
          <a:xfrm>
            <a:off x="1853184" y="323088"/>
            <a:ext cx="560832"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egnaposto numero diapositiva 6"/>
          <p:cNvSpPr>
            <a:spLocks noGrp="1"/>
          </p:cNvSpPr>
          <p:nvPr>
            <p:ph type="sldNum" sz="quarter" idx="12"/>
          </p:nvPr>
        </p:nvSpPr>
        <p:spPr>
          <a:xfrm>
            <a:off x="1828800" y="312739"/>
            <a:ext cx="609600" cy="441325"/>
          </a:xfrm>
        </p:spPr>
        <p:txBody>
          <a:bodyPr/>
          <a:lstStyle/>
          <a:p>
            <a:fld id="{4FAB73BC-B049-4115-A692-8D63A059BFB8}" type="slidenum">
              <a:rPr lang="en-US" smtClean="0"/>
              <a:pPr/>
              <a:t>‹N›</a:t>
            </a:fld>
            <a:endParaRPr lang="en-US" dirty="0"/>
          </a:p>
        </p:txBody>
      </p:sp>
      <p:sp>
        <p:nvSpPr>
          <p:cNvPr id="2" name="Titolo 1"/>
          <p:cNvSpPr>
            <a:spLocks noGrp="1"/>
          </p:cNvSpPr>
          <p:nvPr>
            <p:ph type="title"/>
          </p:nvPr>
        </p:nvSpPr>
        <p:spPr>
          <a:xfrm>
            <a:off x="4000500" y="5029200"/>
            <a:ext cx="7823200" cy="1219200"/>
          </a:xfrm>
        </p:spPr>
        <p:txBody>
          <a:bodyPr anchor="t">
            <a:noAutofit/>
          </a:bodyPr>
          <a:lstStyle>
            <a:lvl1pPr algn="l">
              <a:buNone/>
              <a:defRPr sz="2400" b="1">
                <a:solidFill>
                  <a:schemeClr val="tx2"/>
                </a:solidFill>
              </a:defRPr>
            </a:lvl1pPr>
          </a:lstStyle>
          <a:p>
            <a:r>
              <a:rPr kumimoji="0" lang="it-IT" smtClean="0"/>
              <a:t>Fare clic per modificare lo stile del titolo</a:t>
            </a:r>
            <a:endParaRPr kumimoji="0" lang="en-US"/>
          </a:p>
        </p:txBody>
      </p:sp>
      <p:sp>
        <p:nvSpPr>
          <p:cNvPr id="3" name="Segnaposto immagine 2"/>
          <p:cNvSpPr>
            <a:spLocks noGrp="1"/>
          </p:cNvSpPr>
          <p:nvPr>
            <p:ph type="pic" idx="1"/>
          </p:nvPr>
        </p:nvSpPr>
        <p:spPr>
          <a:xfrm>
            <a:off x="4000500" y="609600"/>
            <a:ext cx="7823200" cy="4267200"/>
          </a:xfrm>
        </p:spPr>
        <p:txBody>
          <a:bodyPr/>
          <a:lstStyle>
            <a:lvl1pPr marL="0" indent="0">
              <a:buNone/>
              <a:defRPr sz="3200"/>
            </a:lvl1pPr>
          </a:lstStyle>
          <a:p>
            <a:r>
              <a:rPr kumimoji="0" lang="it-IT" smtClean="0"/>
              <a:t>Fare clic sull'icona per inserire un'immagine</a:t>
            </a:r>
            <a:endParaRPr kumimoji="0" lang="en-US" dirty="0"/>
          </a:p>
        </p:txBody>
      </p:sp>
      <p:sp>
        <p:nvSpPr>
          <p:cNvPr id="4" name="Segnaposto testo 3"/>
          <p:cNvSpPr>
            <a:spLocks noGrp="1"/>
          </p:cNvSpPr>
          <p:nvPr>
            <p:ph type="body" sz="half" idx="2"/>
          </p:nvPr>
        </p:nvSpPr>
        <p:spPr>
          <a:xfrm>
            <a:off x="508000" y="990600"/>
            <a:ext cx="32512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eaLnBrk="1" latinLnBrk="0" hangingPunct="1"/>
            <a:r>
              <a:rPr kumimoji="0" lang="it-IT" smtClean="0"/>
              <a:t>Fare clic per modificare stili del testo dello schema</a:t>
            </a:r>
          </a:p>
        </p:txBody>
      </p:sp>
      <p:sp>
        <p:nvSpPr>
          <p:cNvPr id="22" name="Rettangolo 21"/>
          <p:cNvSpPr>
            <a:spLocks noChangeArrowheads="1"/>
          </p:cNvSpPr>
          <p:nvPr/>
        </p:nvSpPr>
        <p:spPr bwMode="auto">
          <a:xfrm>
            <a:off x="199136" y="6388386"/>
            <a:ext cx="11777472"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Segnaposto data 4"/>
          <p:cNvSpPr>
            <a:spLocks noGrp="1"/>
          </p:cNvSpPr>
          <p:nvPr>
            <p:ph type="dt" sz="half" idx="10"/>
          </p:nvPr>
        </p:nvSpPr>
        <p:spPr>
          <a:xfrm>
            <a:off x="7717536" y="6404984"/>
            <a:ext cx="4059936" cy="365760"/>
          </a:xfrm>
        </p:spPr>
        <p:txBody>
          <a:bodyPr/>
          <a:lstStyle/>
          <a:p>
            <a:fld id="{3772C379-9A7C-4C87-A116-CBE9F58B04C5}" type="datetimeFigureOut">
              <a:rPr lang="en-US" smtClean="0"/>
              <a:pPr/>
              <a:t>11/20/2023</a:t>
            </a:fld>
            <a:endParaRPr lang="en-US" dirty="0"/>
          </a:p>
        </p:txBody>
      </p:sp>
      <p:sp>
        <p:nvSpPr>
          <p:cNvPr id="6" name="Segnaposto piè di pagina 5"/>
          <p:cNvSpPr>
            <a:spLocks noGrp="1"/>
          </p:cNvSpPr>
          <p:nvPr>
            <p:ph type="ftr" sz="quarter" idx="11"/>
          </p:nvPr>
        </p:nvSpPr>
        <p:spPr>
          <a:xfrm>
            <a:off x="402336" y="6410848"/>
            <a:ext cx="4779264" cy="365760"/>
          </a:xfrm>
        </p:spPr>
        <p:txBody>
          <a:bodyPr/>
          <a:lstStyle/>
          <a:p>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 name="Rettangolo 16"/>
          <p:cNvSpPr>
            <a:spLocks noChangeArrowheads="1"/>
          </p:cNvSpPr>
          <p:nvPr/>
        </p:nvSpPr>
        <p:spPr bwMode="white">
          <a:xfrm>
            <a:off x="0" y="6705600"/>
            <a:ext cx="12192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ttangolo 15"/>
          <p:cNvSpPr>
            <a:spLocks noChangeArrowheads="1"/>
          </p:cNvSpPr>
          <p:nvPr/>
        </p:nvSpPr>
        <p:spPr bwMode="white">
          <a:xfrm>
            <a:off x="0" y="1"/>
            <a:ext cx="12192000" cy="1393371"/>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ttangolo 17"/>
          <p:cNvSpPr>
            <a:spLocks noChangeArrowheads="1"/>
          </p:cNvSpPr>
          <p:nvPr/>
        </p:nvSpPr>
        <p:spPr bwMode="white">
          <a:xfrm>
            <a:off x="0" y="0"/>
            <a:ext cx="2032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ttangolo 18"/>
          <p:cNvSpPr>
            <a:spLocks noChangeArrowheads="1"/>
          </p:cNvSpPr>
          <p:nvPr/>
        </p:nvSpPr>
        <p:spPr bwMode="white">
          <a:xfrm>
            <a:off x="11988800" y="0"/>
            <a:ext cx="2032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ttangolo 8"/>
          <p:cNvSpPr>
            <a:spLocks noChangeArrowheads="1"/>
          </p:cNvSpPr>
          <p:nvPr/>
        </p:nvSpPr>
        <p:spPr bwMode="auto">
          <a:xfrm>
            <a:off x="199136" y="6388386"/>
            <a:ext cx="11777472"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Segnaposto data 13"/>
          <p:cNvSpPr>
            <a:spLocks noGrp="1"/>
          </p:cNvSpPr>
          <p:nvPr>
            <p:ph type="dt" sz="half" idx="2"/>
          </p:nvPr>
        </p:nvSpPr>
        <p:spPr>
          <a:xfrm>
            <a:off x="7721600" y="6404984"/>
            <a:ext cx="4059936" cy="365760"/>
          </a:xfrm>
          <a:prstGeom prst="rect">
            <a:avLst/>
          </a:prstGeom>
        </p:spPr>
        <p:txBody>
          <a:bodyPr vert="horz"/>
          <a:lstStyle>
            <a:lvl1pPr algn="r" eaLnBrk="1" latinLnBrk="0" hangingPunct="1">
              <a:defRPr kumimoji="0" sz="1400">
                <a:solidFill>
                  <a:srgbClr val="FFFFFF"/>
                </a:solidFill>
              </a:defRPr>
            </a:lvl1pPr>
          </a:lstStyle>
          <a:p>
            <a:fld id="{8664C608-40B1-4030-A28D-5B74BC98ADCE}" type="datetimeFigureOut">
              <a:rPr lang="en-US" smtClean="0"/>
              <a:pPr/>
              <a:t>11/20/2023</a:t>
            </a:fld>
            <a:endParaRPr lang="en-US" dirty="0"/>
          </a:p>
        </p:txBody>
      </p:sp>
      <p:sp>
        <p:nvSpPr>
          <p:cNvPr id="3" name="Segnaposto piè di pagina 2"/>
          <p:cNvSpPr>
            <a:spLocks noGrp="1"/>
          </p:cNvSpPr>
          <p:nvPr>
            <p:ph type="ftr" sz="quarter" idx="3"/>
          </p:nvPr>
        </p:nvSpPr>
        <p:spPr>
          <a:xfrm>
            <a:off x="406400" y="6410848"/>
            <a:ext cx="4775200" cy="365760"/>
          </a:xfrm>
          <a:prstGeom prst="rect">
            <a:avLst/>
          </a:prstGeom>
        </p:spPr>
        <p:txBody>
          <a:bodyPr vert="horz"/>
          <a:lstStyle>
            <a:lvl1pPr algn="l" eaLnBrk="1" latinLnBrk="0" hangingPunct="1">
              <a:defRPr kumimoji="0" sz="1200">
                <a:solidFill>
                  <a:srgbClr val="FFFFFF"/>
                </a:solidFill>
              </a:defRPr>
            </a:lvl1pPr>
          </a:lstStyle>
          <a:p>
            <a:endParaRPr lang="en-US" dirty="0"/>
          </a:p>
        </p:txBody>
      </p:sp>
      <p:sp>
        <p:nvSpPr>
          <p:cNvPr id="8" name="Rettangolo 7"/>
          <p:cNvSpPr>
            <a:spLocks noChangeArrowheads="1"/>
          </p:cNvSpPr>
          <p:nvPr/>
        </p:nvSpPr>
        <p:spPr bwMode="auto">
          <a:xfrm>
            <a:off x="203200" y="155448"/>
            <a:ext cx="11777472"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Connettore 1 9"/>
          <p:cNvSpPr>
            <a:spLocks noChangeShapeType="1"/>
          </p:cNvSpPr>
          <p:nvPr/>
        </p:nvSpPr>
        <p:spPr bwMode="auto">
          <a:xfrm>
            <a:off x="203200" y="1276743"/>
            <a:ext cx="11777472"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2" name="Ovale 11"/>
          <p:cNvSpPr/>
          <p:nvPr/>
        </p:nvSpPr>
        <p:spPr>
          <a:xfrm>
            <a:off x="5689600" y="956036"/>
            <a:ext cx="8128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e 14"/>
          <p:cNvSpPr/>
          <p:nvPr/>
        </p:nvSpPr>
        <p:spPr>
          <a:xfrm>
            <a:off x="5815584" y="1050524"/>
            <a:ext cx="560832"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egnaposto numero diapositiva 22"/>
          <p:cNvSpPr>
            <a:spLocks noGrp="1"/>
          </p:cNvSpPr>
          <p:nvPr>
            <p:ph type="sldNum" sz="quarter" idx="4"/>
          </p:nvPr>
        </p:nvSpPr>
        <p:spPr>
          <a:xfrm>
            <a:off x="5791200" y="1040175"/>
            <a:ext cx="609600" cy="441325"/>
          </a:xfrm>
          <a:prstGeom prst="rect">
            <a:avLst/>
          </a:prstGeom>
        </p:spPr>
        <p:txBody>
          <a:bodyPr vert="horz" lIns="45720" rIns="45720" anchor="ctr">
            <a:normAutofit/>
          </a:bodyPr>
          <a:lstStyle>
            <a:lvl1pPr algn="ctr" eaLnBrk="1" latinLnBrk="0" hangingPunct="1">
              <a:defRPr kumimoji="0" sz="1600">
                <a:solidFill>
                  <a:schemeClr val="accent3">
                    <a:shade val="75000"/>
                  </a:schemeClr>
                </a:solidFill>
              </a:defRPr>
            </a:lvl1pPr>
          </a:lstStyle>
          <a:p>
            <a:fld id="{4FAB73BC-B049-4115-A692-8D63A059BFB8}" type="slidenum">
              <a:rPr lang="en-US" smtClean="0"/>
              <a:pPr/>
              <a:t>‹N›</a:t>
            </a:fld>
            <a:endParaRPr lang="en-US" dirty="0"/>
          </a:p>
        </p:txBody>
      </p:sp>
      <p:sp>
        <p:nvSpPr>
          <p:cNvPr id="22" name="Segnaposto titolo 21"/>
          <p:cNvSpPr>
            <a:spLocks noGrp="1"/>
          </p:cNvSpPr>
          <p:nvPr>
            <p:ph type="title"/>
          </p:nvPr>
        </p:nvSpPr>
        <p:spPr>
          <a:xfrm>
            <a:off x="402336" y="228600"/>
            <a:ext cx="11379200" cy="758952"/>
          </a:xfrm>
          <a:prstGeom prst="rect">
            <a:avLst/>
          </a:prstGeom>
        </p:spPr>
        <p:txBody>
          <a:bodyPr vert="horz" anchor="b">
            <a:normAutofit/>
          </a:bodyPr>
          <a:lstStyle/>
          <a:p>
            <a:r>
              <a:rPr kumimoji="0" lang="it-IT" smtClean="0"/>
              <a:t>Fare clic per modificare lo stile del titolo</a:t>
            </a:r>
            <a:endParaRPr kumimoji="0" lang="en-US"/>
          </a:p>
        </p:txBody>
      </p:sp>
      <p:sp>
        <p:nvSpPr>
          <p:cNvPr id="13" name="Segnaposto testo 12"/>
          <p:cNvSpPr>
            <a:spLocks noGrp="1"/>
          </p:cNvSpPr>
          <p:nvPr>
            <p:ph type="body" idx="1"/>
          </p:nvPr>
        </p:nvSpPr>
        <p:spPr>
          <a:xfrm>
            <a:off x="402336" y="1524000"/>
            <a:ext cx="11379200" cy="4599432"/>
          </a:xfrm>
          <a:prstGeom prst="rect">
            <a:avLst/>
          </a:prstGeom>
        </p:spPr>
        <p:txBody>
          <a:bodyPr vert="horz">
            <a:normAutofit/>
          </a:bodyPr>
          <a:lstStyle/>
          <a:p>
            <a:pPr lvl="0" eaLnBrk="1" latinLnBrk="0" hangingPunct="1"/>
            <a:r>
              <a:rPr kumimoji="0" lang="it-IT" smtClean="0"/>
              <a:t>Fare clic per modificare stili del testo dello schema</a:t>
            </a:r>
          </a:p>
          <a:p>
            <a:pPr lvl="1" eaLnBrk="1" latinLnBrk="0" hangingPunct="1"/>
            <a:r>
              <a:rPr kumimoji="0" lang="it-IT" smtClean="0"/>
              <a:t>Secondo livello</a:t>
            </a:r>
          </a:p>
          <a:p>
            <a:pPr lvl="2" eaLnBrk="1" latinLnBrk="0" hangingPunct="1"/>
            <a:r>
              <a:rPr kumimoji="0" lang="it-IT" smtClean="0"/>
              <a:t>Terzo livello</a:t>
            </a:r>
          </a:p>
          <a:p>
            <a:pPr lvl="3" eaLnBrk="1" latinLnBrk="0" hangingPunct="1"/>
            <a:r>
              <a:rPr kumimoji="0" lang="it-IT" smtClean="0"/>
              <a:t>Quarto livello</a:t>
            </a:r>
          </a:p>
          <a:p>
            <a:pPr lvl="4" eaLnBrk="1" latinLnBrk="0" hangingPunct="1"/>
            <a:r>
              <a:rPr kumimoji="0" lang="it-IT" smtClean="0"/>
              <a:t>Quinto livello</a:t>
            </a:r>
            <a:endParaRPr kumimoji="0" lang="en-US"/>
          </a:p>
        </p:txBody>
      </p:sp>
    </p:spTree>
  </p:cSld>
  <p:clrMap bg1="lt1" tx1="dk1" bg2="lt2" tx2="dk2" accent1="accent1" accent2="accent2" accent3="accent3" accent4="accent4" accent5="accent5" accent6="accent6" hlink="hlink" folHlink="folHlink"/>
  <p:sldLayoutIdLst>
    <p:sldLayoutId id="2147483930" r:id="rId1"/>
    <p:sldLayoutId id="2147483931" r:id="rId2"/>
    <p:sldLayoutId id="2147483932" r:id="rId3"/>
    <p:sldLayoutId id="2147483933" r:id="rId4"/>
    <p:sldLayoutId id="2147483934" r:id="rId5"/>
    <p:sldLayoutId id="2147483935" r:id="rId6"/>
    <p:sldLayoutId id="2147483936" r:id="rId7"/>
    <p:sldLayoutId id="2147483937" r:id="rId8"/>
    <p:sldLayoutId id="2147483938" r:id="rId9"/>
    <p:sldLayoutId id="2147483939" r:id="rId10"/>
    <p:sldLayoutId id="2147483940" r:id="rId11"/>
  </p:sldLayoutIdLst>
  <p:hf sldNum="0" hdr="0" ftr="0" dt="0"/>
  <p:txStyles>
    <p:titleStyle>
      <a:lvl1pPr algn="ctr" rtl="0" eaLnBrk="1" latinLnBrk="0" hangingPunct="1">
        <a:spcBef>
          <a:spcPct val="0"/>
        </a:spcBef>
        <a:buNone/>
        <a:defRPr kumimoji="0" sz="3300" kern="1200">
          <a:solidFill>
            <a:schemeClr val="accent3">
              <a:shade val="75000"/>
            </a:schemeClr>
          </a:solidFill>
          <a:latin typeface="+mj-lt"/>
          <a:ea typeface="+mj-ea"/>
          <a:cs typeface="+mj-cs"/>
        </a:defRPr>
      </a:lvl1pPr>
    </p:titleStyle>
    <p:bodyStyle>
      <a:lvl1pPr marL="274320" indent="-274320" algn="l" rtl="0"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l" rtl="0"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l" rtl="0"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l" rtl="0"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a:xfrm>
            <a:off x="956967" y="259492"/>
            <a:ext cx="9966960" cy="1260389"/>
          </a:xfrm>
        </p:spPr>
        <p:txBody>
          <a:bodyPr/>
          <a:lstStyle/>
          <a:p>
            <a:r>
              <a:rPr lang="it-IT" b="1" dirty="0" smtClean="0"/>
              <a:t>John Fante, </a:t>
            </a:r>
            <a:r>
              <a:rPr lang="it-IT" b="1" i="1" dirty="0" err="1" smtClean="0"/>
              <a:t>Ask</a:t>
            </a:r>
            <a:r>
              <a:rPr lang="it-IT" b="1" i="1" dirty="0" smtClean="0"/>
              <a:t> the </a:t>
            </a:r>
            <a:r>
              <a:rPr lang="it-IT" b="1" i="1" dirty="0" err="1" smtClean="0"/>
              <a:t>Dust</a:t>
            </a:r>
            <a:endParaRPr lang="it-IT" b="1" dirty="0"/>
          </a:p>
        </p:txBody>
      </p:sp>
      <p:pic>
        <p:nvPicPr>
          <p:cNvPr id="4" name="Immagin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750804" y="1606378"/>
            <a:ext cx="4613766" cy="4707925"/>
          </a:xfrm>
          <a:prstGeom prst="rect">
            <a:avLst/>
          </a:prstGeom>
        </p:spPr>
      </p:pic>
    </p:spTree>
    <p:extLst>
      <p:ext uri="{BB962C8B-B14F-4D97-AF65-F5344CB8AC3E}">
        <p14:creationId xmlns:p14="http://schemas.microsoft.com/office/powerpoint/2010/main" val="229228434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838200" y="365126"/>
            <a:ext cx="10515600" cy="948520"/>
          </a:xfrm>
        </p:spPr>
        <p:txBody>
          <a:bodyPr>
            <a:normAutofit fontScale="90000"/>
          </a:bodyPr>
          <a:lstStyle/>
          <a:p>
            <a:pPr algn="ctr"/>
            <a:r>
              <a:rPr lang="it-IT" sz="4000" b="1" dirty="0" err="1" smtClean="0"/>
              <a:t>Arturo’s</a:t>
            </a:r>
            <a:r>
              <a:rPr lang="it-IT" sz="4000" b="1" dirty="0" smtClean="0"/>
              <a:t> </a:t>
            </a:r>
            <a:r>
              <a:rPr lang="it-IT" sz="4000" b="1" dirty="0" err="1" smtClean="0"/>
              <a:t>appropriation</a:t>
            </a:r>
            <a:r>
              <a:rPr lang="it-IT" sz="4000" b="1" dirty="0" smtClean="0"/>
              <a:t> of </a:t>
            </a:r>
            <a:r>
              <a:rPr lang="it-IT" sz="4000" b="1" dirty="0" smtClean="0"/>
              <a:t>the</a:t>
            </a:r>
            <a:br>
              <a:rPr lang="it-IT" sz="4000" b="1" dirty="0" smtClean="0"/>
            </a:br>
            <a:r>
              <a:rPr lang="it-IT" sz="4000" b="1" dirty="0" smtClean="0"/>
              <a:t>(</a:t>
            </a:r>
            <a:r>
              <a:rPr lang="it-IT" sz="4000" b="1" dirty="0" err="1" smtClean="0"/>
              <a:t>female</a:t>
            </a:r>
            <a:r>
              <a:rPr lang="it-IT" sz="4000" b="1" dirty="0" smtClean="0"/>
              <a:t>) </a:t>
            </a:r>
            <a:r>
              <a:rPr lang="en-US" sz="4000" b="1" dirty="0" smtClean="0"/>
              <a:t>“Other”</a:t>
            </a:r>
            <a:endParaRPr lang="en-US" sz="4000" b="1" dirty="0"/>
          </a:p>
        </p:txBody>
      </p:sp>
      <p:sp>
        <p:nvSpPr>
          <p:cNvPr id="3" name="Segnaposto contenuto 2"/>
          <p:cNvSpPr>
            <a:spLocks noGrp="1"/>
          </p:cNvSpPr>
          <p:nvPr>
            <p:ph sz="quarter" idx="1"/>
          </p:nvPr>
        </p:nvSpPr>
        <p:spPr>
          <a:xfrm>
            <a:off x="838200" y="1378038"/>
            <a:ext cx="10515600" cy="5228823"/>
          </a:xfrm>
        </p:spPr>
        <p:txBody>
          <a:bodyPr>
            <a:normAutofit fontScale="92500"/>
          </a:bodyPr>
          <a:lstStyle/>
          <a:p>
            <a:pPr marL="0" indent="0">
              <a:buNone/>
            </a:pPr>
            <a:r>
              <a:rPr lang="en-US" dirty="0" smtClean="0"/>
              <a:t>Elliott: “Often read as </a:t>
            </a:r>
            <a:r>
              <a:rPr lang="en-US" dirty="0"/>
              <a:t>a </a:t>
            </a:r>
            <a:r>
              <a:rPr lang="en-US" b="1" i="1" dirty="0" err="1"/>
              <a:t>Künstlerroman</a:t>
            </a:r>
            <a:r>
              <a:rPr lang="en-US" dirty="0"/>
              <a:t>, the tale of </a:t>
            </a:r>
            <a:r>
              <a:rPr lang="en-US" dirty="0" smtClean="0"/>
              <a:t>Arturo’s </a:t>
            </a:r>
            <a:r>
              <a:rPr lang="en-US" dirty="0"/>
              <a:t>development as a writer </a:t>
            </a:r>
            <a:r>
              <a:rPr lang="en-US" dirty="0" smtClean="0"/>
              <a:t>certainly </a:t>
            </a:r>
            <a:r>
              <a:rPr lang="en-US" dirty="0"/>
              <a:t>begins with a false start at the Alta Loma, where the first words he </a:t>
            </a:r>
            <a:r>
              <a:rPr lang="en-US" dirty="0" smtClean="0"/>
              <a:t>writes are </a:t>
            </a:r>
            <a:r>
              <a:rPr lang="en-US" dirty="0"/>
              <a:t>erased and revised, and the truth of his past is ultimately </a:t>
            </a:r>
            <a:r>
              <a:rPr lang="en-US" dirty="0" smtClean="0"/>
              <a:t>misrepresented </a:t>
            </a:r>
            <a:r>
              <a:rPr lang="en-US" dirty="0"/>
              <a:t>in the register. Thus, when he writes and publishes what he </a:t>
            </a:r>
            <a:r>
              <a:rPr lang="en-US" dirty="0" smtClean="0"/>
              <a:t>insists </a:t>
            </a:r>
            <a:r>
              <a:rPr lang="en-US" dirty="0"/>
              <a:t>are authentic  </a:t>
            </a:r>
            <a:r>
              <a:rPr lang="en-US" dirty="0" smtClean="0"/>
              <a:t>‘slice </a:t>
            </a:r>
            <a:r>
              <a:rPr lang="en-US" dirty="0"/>
              <a:t>out of </a:t>
            </a:r>
            <a:r>
              <a:rPr lang="en-US" dirty="0" smtClean="0"/>
              <a:t>life’ </a:t>
            </a:r>
            <a:r>
              <a:rPr lang="en-US" dirty="0"/>
              <a:t>stories about the marginalized </a:t>
            </a:r>
            <a:r>
              <a:rPr lang="en-US" dirty="0" smtClean="0"/>
              <a:t>and </a:t>
            </a:r>
            <a:r>
              <a:rPr lang="en-US" dirty="0"/>
              <a:t>excluded, based on his experiences with these two women, he is </a:t>
            </a:r>
            <a:r>
              <a:rPr lang="en-US" dirty="0" smtClean="0"/>
              <a:t>seen as </a:t>
            </a:r>
            <a:r>
              <a:rPr lang="en-US" dirty="0"/>
              <a:t>having matured as both a man and an artist and as having </a:t>
            </a:r>
            <a:r>
              <a:rPr lang="en-US" dirty="0" smtClean="0"/>
              <a:t>completed </a:t>
            </a:r>
            <a:r>
              <a:rPr lang="en-US" dirty="0"/>
              <a:t>an arc of development beginning at the Alta </a:t>
            </a:r>
            <a:r>
              <a:rPr lang="en-US" dirty="0" smtClean="0"/>
              <a:t>Loma. As </a:t>
            </a:r>
            <a:r>
              <a:rPr lang="en-US" b="1" dirty="0"/>
              <a:t>Charles </a:t>
            </a:r>
            <a:r>
              <a:rPr lang="en-US" b="1" dirty="0" smtClean="0"/>
              <a:t>Scruggs</a:t>
            </a:r>
            <a:r>
              <a:rPr lang="en-US" dirty="0" smtClean="0"/>
              <a:t> </a:t>
            </a:r>
            <a:r>
              <a:rPr lang="en-US" dirty="0"/>
              <a:t>maintains, though Arturo begins as a </a:t>
            </a:r>
            <a:r>
              <a:rPr lang="en-US" dirty="0" smtClean="0"/>
              <a:t>‘</a:t>
            </a:r>
            <a:r>
              <a:rPr lang="en-US" b="1" dirty="0" smtClean="0"/>
              <a:t>wise </a:t>
            </a:r>
            <a:r>
              <a:rPr lang="en-US" b="1" dirty="0"/>
              <a:t>guy</a:t>
            </a:r>
            <a:r>
              <a:rPr lang="en-US" dirty="0" smtClean="0"/>
              <a:t>,’ </a:t>
            </a:r>
            <a:r>
              <a:rPr lang="en-US" dirty="0"/>
              <a:t>arrogantly </a:t>
            </a:r>
            <a:r>
              <a:rPr lang="en-US" dirty="0" smtClean="0"/>
              <a:t>pursuing </a:t>
            </a:r>
            <a:r>
              <a:rPr lang="en-US" dirty="0"/>
              <a:t>selfish ends at the expense of others, he ends up an </a:t>
            </a:r>
            <a:r>
              <a:rPr lang="en-US" dirty="0" smtClean="0"/>
              <a:t>‘</a:t>
            </a:r>
            <a:r>
              <a:rPr lang="en-US" b="1" dirty="0" smtClean="0"/>
              <a:t>honest man</a:t>
            </a:r>
            <a:r>
              <a:rPr lang="en-US" dirty="0" smtClean="0"/>
              <a:t>’ whose </a:t>
            </a:r>
            <a:r>
              <a:rPr lang="en-US" dirty="0"/>
              <a:t>art reflects authentic connections to those on the margins, </a:t>
            </a:r>
            <a:r>
              <a:rPr lang="en-US" dirty="0" smtClean="0"/>
              <a:t>links </a:t>
            </a:r>
            <a:r>
              <a:rPr lang="en-US" dirty="0"/>
              <a:t>that also reconnect him with his own ethnicity </a:t>
            </a:r>
            <a:r>
              <a:rPr lang="en-US" dirty="0" smtClean="0"/>
              <a:t>and past.”</a:t>
            </a:r>
            <a:endParaRPr lang="it-IT" dirty="0"/>
          </a:p>
        </p:txBody>
      </p:sp>
    </p:spTree>
    <p:extLst>
      <p:ext uri="{BB962C8B-B14F-4D97-AF65-F5344CB8AC3E}">
        <p14:creationId xmlns:p14="http://schemas.microsoft.com/office/powerpoint/2010/main" val="102569470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r>
              <a:rPr lang="it-IT" b="1" dirty="0" err="1" smtClean="0"/>
              <a:t>Becoming</a:t>
            </a:r>
            <a:r>
              <a:rPr lang="it-IT" b="1" dirty="0" smtClean="0"/>
              <a:t> </a:t>
            </a:r>
            <a:r>
              <a:rPr lang="it-IT" b="1" dirty="0" err="1" smtClean="0"/>
              <a:t>white</a:t>
            </a:r>
            <a:r>
              <a:rPr lang="it-IT" b="1" dirty="0" smtClean="0"/>
              <a:t>…</a:t>
            </a:r>
            <a:endParaRPr lang="it-IT" b="1" dirty="0"/>
          </a:p>
        </p:txBody>
      </p:sp>
      <p:sp>
        <p:nvSpPr>
          <p:cNvPr id="3" name="Segnaposto contenuto 2"/>
          <p:cNvSpPr>
            <a:spLocks noGrp="1"/>
          </p:cNvSpPr>
          <p:nvPr>
            <p:ph sz="quarter" idx="1"/>
          </p:nvPr>
        </p:nvSpPr>
        <p:spPr/>
        <p:txBody>
          <a:bodyPr>
            <a:normAutofit lnSpcReduction="10000"/>
          </a:bodyPr>
          <a:lstStyle/>
          <a:p>
            <a:pPr marL="0" indent="0">
              <a:buNone/>
            </a:pPr>
            <a:r>
              <a:rPr lang="en-US" dirty="0" smtClean="0"/>
              <a:t>Elliott: “</a:t>
            </a:r>
            <a:r>
              <a:rPr lang="en-US" b="1" dirty="0" smtClean="0"/>
              <a:t>Jennifer </a:t>
            </a:r>
            <a:r>
              <a:rPr lang="en-US" b="1" dirty="0" err="1"/>
              <a:t>Guglielmo</a:t>
            </a:r>
            <a:r>
              <a:rPr lang="en-US" dirty="0"/>
              <a:t> has argued that, although upon arriving </a:t>
            </a:r>
            <a:r>
              <a:rPr lang="en-US" dirty="0" smtClean="0"/>
              <a:t>in the </a:t>
            </a:r>
            <a:r>
              <a:rPr lang="en-US" dirty="0"/>
              <a:t>US, Italian immigrants were </a:t>
            </a:r>
            <a:r>
              <a:rPr lang="en-US" dirty="0" smtClean="0"/>
              <a:t>‘</a:t>
            </a:r>
            <a:r>
              <a:rPr lang="en-US" b="1" dirty="0" smtClean="0"/>
              <a:t>positioned </a:t>
            </a:r>
            <a:r>
              <a:rPr lang="en-US" b="1" dirty="0"/>
              <a:t>as </a:t>
            </a:r>
            <a:r>
              <a:rPr lang="en-US" b="1" dirty="0" smtClean="0"/>
              <a:t>white</a:t>
            </a:r>
            <a:r>
              <a:rPr lang="en-US" dirty="0" smtClean="0"/>
              <a:t>’ </a:t>
            </a:r>
            <a:r>
              <a:rPr lang="en-US" dirty="0"/>
              <a:t>and thus </a:t>
            </a:r>
            <a:r>
              <a:rPr lang="en-US" dirty="0" smtClean="0"/>
              <a:t>allowed to </a:t>
            </a:r>
            <a:r>
              <a:rPr lang="en-US" dirty="0"/>
              <a:t>access to a variety of rights and privileges, their </a:t>
            </a:r>
            <a:r>
              <a:rPr lang="en-US" dirty="0" smtClean="0"/>
              <a:t>‘sense </a:t>
            </a:r>
            <a:r>
              <a:rPr lang="en-US" dirty="0"/>
              <a:t>of identity as </a:t>
            </a:r>
            <a:r>
              <a:rPr lang="en-US" dirty="0" smtClean="0"/>
              <a:t>white </a:t>
            </a:r>
            <a:r>
              <a:rPr lang="en-US" dirty="0"/>
              <a:t>took much longer to </a:t>
            </a:r>
            <a:r>
              <a:rPr lang="en-US" dirty="0" smtClean="0"/>
              <a:t>form.’ </a:t>
            </a:r>
            <a:r>
              <a:rPr lang="en-US" dirty="0"/>
              <a:t>In </a:t>
            </a:r>
            <a:r>
              <a:rPr lang="en-US" i="1" dirty="0"/>
              <a:t>Ask the Dust </a:t>
            </a:r>
            <a:r>
              <a:rPr lang="en-US" dirty="0"/>
              <a:t>, the development </a:t>
            </a:r>
            <a:r>
              <a:rPr lang="en-US" dirty="0" smtClean="0"/>
              <a:t>of Arturo’s </a:t>
            </a:r>
            <a:r>
              <a:rPr lang="en-US" dirty="0"/>
              <a:t>white consciousness takes shape in a gradual way, and is </a:t>
            </a:r>
            <a:r>
              <a:rPr lang="en-US" dirty="0" smtClean="0"/>
              <a:t>marked </a:t>
            </a:r>
            <a:r>
              <a:rPr lang="en-US" dirty="0"/>
              <a:t>by moments of doubt and contradiction, often brought to the surface  through his exposure to </a:t>
            </a:r>
            <a:r>
              <a:rPr lang="en-US" dirty="0" smtClean="0"/>
              <a:t>Camilla’s </a:t>
            </a:r>
            <a:r>
              <a:rPr lang="en-US" dirty="0"/>
              <a:t>struggles. But despite these flashes </a:t>
            </a:r>
            <a:r>
              <a:rPr lang="en-US" dirty="0" smtClean="0"/>
              <a:t>of resistance </a:t>
            </a:r>
            <a:r>
              <a:rPr lang="en-US" dirty="0"/>
              <a:t>to the hegemony of whiteness, Arturo never fully rejects </a:t>
            </a:r>
            <a:r>
              <a:rPr lang="en-US" dirty="0" smtClean="0"/>
              <a:t>that </a:t>
            </a:r>
            <a:r>
              <a:rPr lang="en-US" dirty="0"/>
              <a:t>racial worldview. Though at the end of the novel he no longer </a:t>
            </a:r>
            <a:r>
              <a:rPr lang="en-US" dirty="0" smtClean="0"/>
              <a:t>expresses </a:t>
            </a:r>
            <a:r>
              <a:rPr lang="en-US" dirty="0"/>
              <a:t>his dedication to this logic of race in the bombastic way he does earlier</a:t>
            </a:r>
            <a:r>
              <a:rPr lang="en-US" dirty="0" smtClean="0"/>
              <a:t>, </a:t>
            </a:r>
            <a:r>
              <a:rPr lang="en-US" dirty="0"/>
              <a:t>in his internal monologues he remains committed to the </a:t>
            </a:r>
            <a:r>
              <a:rPr lang="en-US" b="1" dirty="0"/>
              <a:t>fiction of </a:t>
            </a:r>
            <a:r>
              <a:rPr lang="en-US" b="1" dirty="0" smtClean="0"/>
              <a:t>his </a:t>
            </a:r>
            <a:r>
              <a:rPr lang="en-US" b="1" dirty="0"/>
              <a:t>racial </a:t>
            </a:r>
            <a:r>
              <a:rPr lang="en-US" b="1" dirty="0" smtClean="0"/>
              <a:t>whiteness</a:t>
            </a:r>
            <a:r>
              <a:rPr lang="en-US" dirty="0" smtClean="0"/>
              <a:t>.”</a:t>
            </a:r>
            <a:endParaRPr lang="it-IT" dirty="0"/>
          </a:p>
        </p:txBody>
      </p:sp>
    </p:spTree>
    <p:extLst>
      <p:ext uri="{BB962C8B-B14F-4D97-AF65-F5344CB8AC3E}">
        <p14:creationId xmlns:p14="http://schemas.microsoft.com/office/powerpoint/2010/main" val="171694952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r>
              <a:rPr lang="it-IT" b="1" dirty="0" smtClean="0"/>
              <a:t>…or </a:t>
            </a:r>
            <a:r>
              <a:rPr lang="it-IT" b="1" i="1" dirty="0" err="1" smtClean="0"/>
              <a:t>not</a:t>
            </a:r>
            <a:r>
              <a:rPr lang="it-IT" b="1" dirty="0" smtClean="0"/>
              <a:t> </a:t>
            </a:r>
            <a:r>
              <a:rPr lang="it-IT" b="1" dirty="0" err="1" smtClean="0"/>
              <a:t>becoming</a:t>
            </a:r>
            <a:r>
              <a:rPr lang="it-IT" b="1" dirty="0" smtClean="0"/>
              <a:t> </a:t>
            </a:r>
            <a:r>
              <a:rPr lang="it-IT" b="1" dirty="0" err="1" smtClean="0"/>
              <a:t>white</a:t>
            </a:r>
            <a:endParaRPr lang="it-IT" b="1" dirty="0"/>
          </a:p>
        </p:txBody>
      </p:sp>
      <p:sp>
        <p:nvSpPr>
          <p:cNvPr id="3" name="Segnaposto contenuto 2"/>
          <p:cNvSpPr>
            <a:spLocks noGrp="1"/>
          </p:cNvSpPr>
          <p:nvPr>
            <p:ph sz="quarter" idx="1"/>
          </p:nvPr>
        </p:nvSpPr>
        <p:spPr/>
        <p:txBody>
          <a:bodyPr>
            <a:normAutofit fontScale="92500" lnSpcReduction="10000"/>
          </a:bodyPr>
          <a:lstStyle/>
          <a:p>
            <a:pPr marL="0" indent="0">
              <a:buNone/>
            </a:pPr>
            <a:r>
              <a:rPr lang="en-US" dirty="0" smtClean="0"/>
              <a:t>Elliott: “In </a:t>
            </a:r>
            <a:r>
              <a:rPr lang="en-US" dirty="0"/>
              <a:t>response to the failed promises of whiteness, Arturo turns </a:t>
            </a:r>
            <a:r>
              <a:rPr lang="en-US" dirty="0" smtClean="0"/>
              <a:t>specifically </a:t>
            </a:r>
            <a:r>
              <a:rPr lang="en-US" dirty="0"/>
              <a:t>to his sense of ethnic belonging. But the whiteness of his face </a:t>
            </a:r>
            <a:r>
              <a:rPr lang="en-US" dirty="0" smtClean="0"/>
              <a:t>has become </a:t>
            </a:r>
            <a:r>
              <a:rPr lang="en-US" dirty="0"/>
              <a:t>to him a signifier of </a:t>
            </a:r>
            <a:r>
              <a:rPr lang="en-US" b="1" dirty="0"/>
              <a:t>ethnicity lost</a:t>
            </a:r>
            <a:r>
              <a:rPr lang="en-US" dirty="0"/>
              <a:t>. He sees himself at the end </a:t>
            </a:r>
            <a:r>
              <a:rPr lang="en-US" dirty="0" smtClean="0"/>
              <a:t>of </a:t>
            </a:r>
            <a:r>
              <a:rPr lang="en-US" dirty="0"/>
              <a:t>the novel as one of the </a:t>
            </a:r>
            <a:r>
              <a:rPr lang="en-US" dirty="0" smtClean="0"/>
              <a:t>‘</a:t>
            </a:r>
            <a:r>
              <a:rPr lang="en-US" b="1" dirty="0" smtClean="0"/>
              <a:t>uprooted</a:t>
            </a:r>
            <a:r>
              <a:rPr lang="en-US" dirty="0" smtClean="0"/>
              <a:t>’ – </a:t>
            </a:r>
            <a:r>
              <a:rPr lang="en-US" dirty="0"/>
              <a:t>the term he earlier applies </a:t>
            </a:r>
            <a:r>
              <a:rPr lang="en-US" dirty="0" smtClean="0"/>
              <a:t>to ‘Smith </a:t>
            </a:r>
            <a:r>
              <a:rPr lang="en-US" dirty="0"/>
              <a:t>and Parker and Jones</a:t>
            </a:r>
            <a:r>
              <a:rPr lang="en-US" dirty="0" smtClean="0"/>
              <a:t>,’ </a:t>
            </a:r>
            <a:r>
              <a:rPr lang="en-US" dirty="0"/>
              <a:t>who, like </a:t>
            </a:r>
            <a:r>
              <a:rPr lang="en-US" b="1" dirty="0"/>
              <a:t>Nathanael </a:t>
            </a:r>
            <a:r>
              <a:rPr lang="en-US" b="1" dirty="0" smtClean="0"/>
              <a:t>West</a:t>
            </a:r>
            <a:r>
              <a:rPr lang="en-US" dirty="0" smtClean="0"/>
              <a:t>’s </a:t>
            </a:r>
            <a:r>
              <a:rPr lang="en-US" dirty="0"/>
              <a:t>Angelinos </a:t>
            </a:r>
            <a:r>
              <a:rPr lang="en-US" dirty="0" smtClean="0"/>
              <a:t>in </a:t>
            </a:r>
            <a:r>
              <a:rPr lang="en-US" b="1" i="1" dirty="0"/>
              <a:t>The Day of the </a:t>
            </a:r>
            <a:r>
              <a:rPr lang="en-US" b="1" i="1" dirty="0" smtClean="0"/>
              <a:t>Locust</a:t>
            </a:r>
            <a:r>
              <a:rPr lang="en-US" dirty="0" smtClean="0"/>
              <a:t>, </a:t>
            </a:r>
            <a:r>
              <a:rPr lang="en-US" dirty="0"/>
              <a:t>came to Los Angeles </a:t>
            </a:r>
            <a:r>
              <a:rPr lang="en-US" dirty="0" smtClean="0"/>
              <a:t>‘to </a:t>
            </a:r>
            <a:r>
              <a:rPr lang="en-US" dirty="0"/>
              <a:t>die in the </a:t>
            </a:r>
            <a:r>
              <a:rPr lang="en-US" dirty="0" smtClean="0"/>
              <a:t>sun’ – but </a:t>
            </a:r>
            <a:r>
              <a:rPr lang="en-US" dirty="0"/>
              <a:t>he perceives his </a:t>
            </a:r>
            <a:r>
              <a:rPr lang="en-US" dirty="0" err="1"/>
              <a:t>uprootedness</a:t>
            </a:r>
            <a:r>
              <a:rPr lang="en-US" dirty="0"/>
              <a:t> in specifically ethnic terms. Indeed, </a:t>
            </a:r>
            <a:r>
              <a:rPr lang="en-US" dirty="0" smtClean="0"/>
              <a:t>he </a:t>
            </a:r>
            <a:r>
              <a:rPr lang="en-US" dirty="0"/>
              <a:t>comes to see his whiteness as a kind of death, as implied by the </a:t>
            </a:r>
            <a:r>
              <a:rPr lang="en-US" dirty="0" smtClean="0"/>
              <a:t>‘colors’ </a:t>
            </a:r>
            <a:r>
              <a:rPr lang="en-US" dirty="0"/>
              <a:t>that are </a:t>
            </a:r>
            <a:r>
              <a:rPr lang="en-US" dirty="0" smtClean="0"/>
              <a:t>‘draining fast’ </a:t>
            </a:r>
            <a:r>
              <a:rPr lang="en-US" dirty="0"/>
              <a:t>from his </a:t>
            </a:r>
            <a:r>
              <a:rPr lang="en-US" dirty="0" smtClean="0"/>
              <a:t>face. </a:t>
            </a:r>
            <a:r>
              <a:rPr lang="en-US" dirty="0"/>
              <a:t>[…] </a:t>
            </a:r>
            <a:r>
              <a:rPr lang="en-US" dirty="0" smtClean="0"/>
              <a:t>he </a:t>
            </a:r>
            <a:r>
              <a:rPr lang="en-US" dirty="0"/>
              <a:t>yearns for </a:t>
            </a:r>
            <a:r>
              <a:rPr lang="en-US" b="1" dirty="0"/>
              <a:t>ethnic </a:t>
            </a:r>
            <a:r>
              <a:rPr lang="en-US" b="1" dirty="0" smtClean="0"/>
              <a:t>belonging </a:t>
            </a:r>
            <a:r>
              <a:rPr lang="en-US" dirty="0"/>
              <a:t>because he imagines he has lost it, and implies that, though he would </a:t>
            </a:r>
            <a:r>
              <a:rPr lang="en-US" dirty="0" smtClean="0"/>
              <a:t>rid </a:t>
            </a:r>
            <a:r>
              <a:rPr lang="en-US" dirty="0"/>
              <a:t>himself of his whiteness, he is fated to a life </a:t>
            </a:r>
            <a:r>
              <a:rPr lang="en-US" dirty="0" smtClean="0"/>
              <a:t>‘</a:t>
            </a:r>
            <a:r>
              <a:rPr lang="en-US" b="1" dirty="0" smtClean="0"/>
              <a:t>white </a:t>
            </a:r>
            <a:r>
              <a:rPr lang="en-US" b="1" dirty="0"/>
              <a:t>and </a:t>
            </a:r>
            <a:r>
              <a:rPr lang="en-US" b="1" dirty="0" smtClean="0"/>
              <a:t>ghostlike</a:t>
            </a:r>
            <a:r>
              <a:rPr lang="en-US" dirty="0" smtClean="0"/>
              <a:t>.’ </a:t>
            </a:r>
            <a:r>
              <a:rPr lang="en-US" dirty="0"/>
              <a:t>Moreover, his implication contradicts the conscious acts of racial </a:t>
            </a:r>
            <a:r>
              <a:rPr lang="en-US" dirty="0" smtClean="0"/>
              <a:t>self-fashioning </a:t>
            </a:r>
            <a:r>
              <a:rPr lang="en-US" dirty="0"/>
              <a:t>and overt expressions of consent to the racial order </a:t>
            </a:r>
            <a:r>
              <a:rPr lang="en-US" dirty="0" smtClean="0"/>
              <a:t>described </a:t>
            </a:r>
            <a:r>
              <a:rPr lang="en-US" dirty="0"/>
              <a:t>by his narrative</a:t>
            </a:r>
            <a:r>
              <a:rPr lang="en-US" dirty="0" smtClean="0"/>
              <a:t>.”</a:t>
            </a:r>
            <a:endParaRPr lang="it-IT" dirty="0"/>
          </a:p>
        </p:txBody>
      </p:sp>
    </p:spTree>
    <p:extLst>
      <p:ext uri="{BB962C8B-B14F-4D97-AF65-F5344CB8AC3E}">
        <p14:creationId xmlns:p14="http://schemas.microsoft.com/office/powerpoint/2010/main" val="15867063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r>
              <a:rPr lang="it-IT" b="1" dirty="0" smtClean="0"/>
              <a:t>White or non-</a:t>
            </a:r>
            <a:r>
              <a:rPr lang="it-IT" b="1" dirty="0" err="1" smtClean="0"/>
              <a:t>white</a:t>
            </a:r>
            <a:r>
              <a:rPr lang="it-IT" b="1" dirty="0" smtClean="0"/>
              <a:t>?</a:t>
            </a:r>
            <a:endParaRPr lang="it-IT" b="1" dirty="0"/>
          </a:p>
        </p:txBody>
      </p:sp>
      <p:sp>
        <p:nvSpPr>
          <p:cNvPr id="3" name="Segnaposto contenuto 2"/>
          <p:cNvSpPr>
            <a:spLocks noGrp="1"/>
          </p:cNvSpPr>
          <p:nvPr>
            <p:ph sz="quarter" idx="1"/>
          </p:nvPr>
        </p:nvSpPr>
        <p:spPr/>
        <p:txBody>
          <a:bodyPr>
            <a:normAutofit fontScale="85000" lnSpcReduction="10000"/>
          </a:bodyPr>
          <a:lstStyle/>
          <a:p>
            <a:pPr marL="0" indent="0">
              <a:buNone/>
            </a:pPr>
            <a:r>
              <a:rPr lang="en-US" dirty="0" smtClean="0"/>
              <a:t>Elliott: “Just </a:t>
            </a:r>
            <a:r>
              <a:rPr lang="en-US" dirty="0"/>
              <a:t>as he alters his representation of whiteness without </a:t>
            </a:r>
            <a:r>
              <a:rPr lang="en-US" dirty="0" smtClean="0"/>
              <a:t>disrupting its </a:t>
            </a:r>
            <a:r>
              <a:rPr lang="en-US" dirty="0"/>
              <a:t>logic, </a:t>
            </a:r>
            <a:r>
              <a:rPr lang="en-US" dirty="0" smtClean="0"/>
              <a:t>[Arturo] </a:t>
            </a:r>
            <a:r>
              <a:rPr lang="en-US" dirty="0"/>
              <a:t>refigures the meaning of </a:t>
            </a:r>
            <a:r>
              <a:rPr lang="en-US" dirty="0" smtClean="0"/>
              <a:t>Camilla’s </a:t>
            </a:r>
            <a:r>
              <a:rPr lang="en-US" dirty="0"/>
              <a:t>racial otherness while </a:t>
            </a:r>
            <a:r>
              <a:rPr lang="en-US" dirty="0" smtClean="0"/>
              <a:t>still </a:t>
            </a:r>
            <a:r>
              <a:rPr lang="en-US" dirty="0"/>
              <a:t>defining himself against the racial difference he insists she represents</a:t>
            </a:r>
            <a:r>
              <a:rPr lang="en-US" dirty="0" smtClean="0"/>
              <a:t>. </a:t>
            </a:r>
            <a:r>
              <a:rPr lang="en-US" dirty="0"/>
              <a:t>Although she no longer represents difference as alienating, as when </a:t>
            </a:r>
            <a:r>
              <a:rPr lang="en-US" dirty="0" smtClean="0"/>
              <a:t>he </a:t>
            </a:r>
            <a:r>
              <a:rPr lang="en-US" dirty="0"/>
              <a:t>insisted her </a:t>
            </a:r>
            <a:r>
              <a:rPr lang="en-US" dirty="0" smtClean="0"/>
              <a:t>‘Mayan’ </a:t>
            </a:r>
            <a:r>
              <a:rPr lang="en-US" dirty="0"/>
              <a:t>features appeared </a:t>
            </a:r>
            <a:r>
              <a:rPr lang="en-US" dirty="0" smtClean="0"/>
              <a:t>‘too strange’ </a:t>
            </a:r>
            <a:r>
              <a:rPr lang="en-US" dirty="0"/>
              <a:t>for him, she </a:t>
            </a:r>
            <a:r>
              <a:rPr lang="en-US" dirty="0" smtClean="0"/>
              <a:t>becomes </a:t>
            </a:r>
            <a:r>
              <a:rPr lang="en-US" dirty="0"/>
              <a:t>in the end an image of racial difference as a romanticized ideal. Thus </a:t>
            </a:r>
            <a:r>
              <a:rPr lang="en-US" dirty="0" smtClean="0"/>
              <a:t>he </a:t>
            </a:r>
            <a:r>
              <a:rPr lang="en-US" dirty="0"/>
              <a:t>continues to see her primarily as the embodiment of an ethnic </a:t>
            </a:r>
            <a:r>
              <a:rPr lang="en-US" dirty="0" smtClean="0"/>
              <a:t>category; she </a:t>
            </a:r>
            <a:r>
              <a:rPr lang="en-US" dirty="0"/>
              <a:t>is still </a:t>
            </a:r>
            <a:r>
              <a:rPr lang="en-US" dirty="0" smtClean="0"/>
              <a:t>‘Mayan’ </a:t>
            </a:r>
            <a:r>
              <a:rPr lang="en-US" dirty="0"/>
              <a:t>in his eyes, though, as </a:t>
            </a:r>
            <a:r>
              <a:rPr lang="en-US" b="1" dirty="0"/>
              <a:t>George </a:t>
            </a:r>
            <a:r>
              <a:rPr lang="en-US" b="1" dirty="0" err="1"/>
              <a:t>Guida</a:t>
            </a:r>
            <a:r>
              <a:rPr lang="en-US" dirty="0"/>
              <a:t> has noted, </a:t>
            </a:r>
            <a:r>
              <a:rPr lang="en-US" dirty="0" smtClean="0"/>
              <a:t>her perceived ‘</a:t>
            </a:r>
            <a:r>
              <a:rPr lang="en-US" b="1" dirty="0" err="1" smtClean="0"/>
              <a:t>Indianness</a:t>
            </a:r>
            <a:r>
              <a:rPr lang="en-US" dirty="0" smtClean="0"/>
              <a:t>’ </a:t>
            </a:r>
            <a:r>
              <a:rPr lang="en-US" dirty="0"/>
              <a:t>is refigured in his imagination as a </a:t>
            </a:r>
            <a:r>
              <a:rPr lang="en-US" dirty="0" smtClean="0"/>
              <a:t>preferable ‘alternative’ </a:t>
            </a:r>
            <a:r>
              <a:rPr lang="en-US" dirty="0"/>
              <a:t>or escape from </a:t>
            </a:r>
            <a:r>
              <a:rPr lang="en-US" dirty="0" smtClean="0"/>
              <a:t>assimilation. </a:t>
            </a:r>
            <a:r>
              <a:rPr lang="en-US" dirty="0"/>
              <a:t>Such an alternative is </a:t>
            </a:r>
            <a:r>
              <a:rPr lang="en-US" dirty="0" smtClean="0"/>
              <a:t>not available </a:t>
            </a:r>
            <a:r>
              <a:rPr lang="en-US" dirty="0"/>
              <a:t>to him, Arturo insists, but only to Camilla, whom he </a:t>
            </a:r>
            <a:r>
              <a:rPr lang="en-US" dirty="0" smtClean="0"/>
              <a:t>perceives </a:t>
            </a:r>
            <a:r>
              <a:rPr lang="en-US" dirty="0"/>
              <a:t>to be </a:t>
            </a:r>
            <a:r>
              <a:rPr lang="en-US" dirty="0" smtClean="0"/>
              <a:t>‘deeper </a:t>
            </a:r>
            <a:r>
              <a:rPr lang="en-US" dirty="0"/>
              <a:t>rooted than </a:t>
            </a:r>
            <a:r>
              <a:rPr lang="en-US" dirty="0" smtClean="0"/>
              <a:t>I.’ While </a:t>
            </a:r>
            <a:r>
              <a:rPr lang="en-US" dirty="0"/>
              <a:t>he becomes one of the </a:t>
            </a:r>
            <a:r>
              <a:rPr lang="en-US" dirty="0" smtClean="0"/>
              <a:t>pale </a:t>
            </a:r>
            <a:r>
              <a:rPr lang="en-US" dirty="0"/>
              <a:t>anxious faces of the modern American city, he imagines, she cannot </a:t>
            </a:r>
            <a:r>
              <a:rPr lang="en-US" dirty="0" smtClean="0"/>
              <a:t>be </a:t>
            </a:r>
            <a:r>
              <a:rPr lang="en-US" dirty="0"/>
              <a:t>contained in this way, for she would </a:t>
            </a:r>
            <a:r>
              <a:rPr lang="en-US" dirty="0" smtClean="0"/>
              <a:t>‘lay </a:t>
            </a:r>
            <a:r>
              <a:rPr lang="en-US" dirty="0"/>
              <a:t>havoc upon any such little  as </a:t>
            </a:r>
            <a:r>
              <a:rPr lang="en-US" dirty="0" smtClean="0"/>
              <a:t>this.’ </a:t>
            </a:r>
            <a:r>
              <a:rPr lang="en-US" dirty="0"/>
              <a:t>Instead, she </a:t>
            </a:r>
            <a:r>
              <a:rPr lang="en-US" dirty="0" smtClean="0"/>
              <a:t>‘belonged </a:t>
            </a:r>
            <a:r>
              <a:rPr lang="en-US" dirty="0"/>
              <a:t>to the rolling hills, the wide deserts</a:t>
            </a:r>
            <a:r>
              <a:rPr lang="en-US" dirty="0" smtClean="0"/>
              <a:t>, </a:t>
            </a:r>
            <a:r>
              <a:rPr lang="en-US" dirty="0"/>
              <a:t>the high </a:t>
            </a:r>
            <a:r>
              <a:rPr lang="en-US" dirty="0" smtClean="0"/>
              <a:t>mountains.’”</a:t>
            </a:r>
            <a:endParaRPr lang="it-IT" dirty="0"/>
          </a:p>
        </p:txBody>
      </p:sp>
    </p:spTree>
    <p:extLst>
      <p:ext uri="{BB962C8B-B14F-4D97-AF65-F5344CB8AC3E}">
        <p14:creationId xmlns:p14="http://schemas.microsoft.com/office/powerpoint/2010/main" val="159552529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r>
              <a:rPr lang="it-IT" b="1" dirty="0" err="1" smtClean="0"/>
              <a:t>Camilla’s</a:t>
            </a:r>
            <a:r>
              <a:rPr lang="it-IT" b="1" dirty="0" smtClean="0"/>
              <a:t> </a:t>
            </a:r>
            <a:r>
              <a:rPr lang="it-IT" b="1" dirty="0" err="1" smtClean="0"/>
              <a:t>modernity</a:t>
            </a:r>
            <a:endParaRPr lang="it-IT" b="1" dirty="0"/>
          </a:p>
        </p:txBody>
      </p:sp>
      <p:sp>
        <p:nvSpPr>
          <p:cNvPr id="3" name="Segnaposto contenuto 2"/>
          <p:cNvSpPr>
            <a:spLocks noGrp="1"/>
          </p:cNvSpPr>
          <p:nvPr>
            <p:ph sz="quarter" idx="1"/>
          </p:nvPr>
        </p:nvSpPr>
        <p:spPr>
          <a:xfrm>
            <a:off x="838200" y="1825624"/>
            <a:ext cx="10515600" cy="4691085"/>
          </a:xfrm>
        </p:spPr>
        <p:txBody>
          <a:bodyPr>
            <a:normAutofit fontScale="92500" lnSpcReduction="20000"/>
          </a:bodyPr>
          <a:lstStyle/>
          <a:p>
            <a:pPr marL="0" indent="0">
              <a:buNone/>
            </a:pPr>
            <a:r>
              <a:rPr lang="en-US" dirty="0" err="1" smtClean="0"/>
              <a:t>Roszak</a:t>
            </a:r>
            <a:r>
              <a:rPr lang="en-US" dirty="0" smtClean="0"/>
              <a:t>: “readers </a:t>
            </a:r>
            <a:r>
              <a:rPr lang="en-US" dirty="0"/>
              <a:t>who are paying attention will note that Camilla is neither a fiery </a:t>
            </a:r>
            <a:r>
              <a:rPr lang="en-US" dirty="0" smtClean="0"/>
              <a:t>sexpot </a:t>
            </a:r>
            <a:r>
              <a:rPr lang="en-US" dirty="0"/>
              <a:t>nor a docile girl-child, and that her life and personality are much more </a:t>
            </a:r>
            <a:r>
              <a:rPr lang="en-US" b="1" dirty="0" smtClean="0"/>
              <a:t>contemporary</a:t>
            </a:r>
            <a:r>
              <a:rPr lang="en-US" dirty="0" smtClean="0"/>
              <a:t> </a:t>
            </a:r>
            <a:r>
              <a:rPr lang="en-US" dirty="0"/>
              <a:t>than they are stereotypically </a:t>
            </a:r>
            <a:r>
              <a:rPr lang="en-US" b="1" dirty="0"/>
              <a:t>pre-Columbian</a:t>
            </a:r>
            <a:r>
              <a:rPr lang="en-US" dirty="0"/>
              <a:t>. Camilla chooses </a:t>
            </a:r>
            <a:r>
              <a:rPr lang="en-US" dirty="0" smtClean="0"/>
              <a:t>decidedly </a:t>
            </a:r>
            <a:r>
              <a:rPr lang="en-US" dirty="0"/>
              <a:t>modern insults when she first expresses her hatred for </a:t>
            </a:r>
            <a:r>
              <a:rPr lang="en-US" dirty="0" err="1"/>
              <a:t>Bandini</a:t>
            </a:r>
            <a:r>
              <a:rPr lang="en-US" dirty="0"/>
              <a:t>: </a:t>
            </a:r>
            <a:r>
              <a:rPr lang="en-US" dirty="0" smtClean="0"/>
              <a:t>‘I </a:t>
            </a:r>
            <a:r>
              <a:rPr lang="en-US" dirty="0"/>
              <a:t>hope you die of heart </a:t>
            </a:r>
            <a:r>
              <a:rPr lang="en-US" dirty="0" smtClean="0"/>
              <a:t>failure,’ </a:t>
            </a:r>
            <a:r>
              <a:rPr lang="en-US" dirty="0"/>
              <a:t>she says with near-medical </a:t>
            </a:r>
            <a:r>
              <a:rPr lang="en-US" dirty="0" smtClean="0"/>
              <a:t>precision. Likewise</a:t>
            </a:r>
            <a:r>
              <a:rPr lang="en-US" dirty="0"/>
              <a:t>, in happier moments, Camilla drives </a:t>
            </a:r>
            <a:r>
              <a:rPr lang="en-US" dirty="0" err="1"/>
              <a:t>Bandini</a:t>
            </a:r>
            <a:r>
              <a:rPr lang="en-US" dirty="0"/>
              <a:t> around town with </a:t>
            </a:r>
            <a:r>
              <a:rPr lang="en-US" dirty="0" smtClean="0"/>
              <a:t>her </a:t>
            </a:r>
            <a:r>
              <a:rPr lang="en-US" dirty="0"/>
              <a:t>foot dangling out the window and her leg exposed, shouting that the men </a:t>
            </a:r>
            <a:r>
              <a:rPr lang="en-US" dirty="0" smtClean="0"/>
              <a:t>who </a:t>
            </a:r>
            <a:r>
              <a:rPr lang="en-US" dirty="0"/>
              <a:t>catcall her </a:t>
            </a:r>
            <a:r>
              <a:rPr lang="en-US" dirty="0" smtClean="0"/>
              <a:t>‘ought </a:t>
            </a:r>
            <a:r>
              <a:rPr lang="en-US" dirty="0"/>
              <a:t>to mind their own </a:t>
            </a:r>
            <a:r>
              <a:rPr lang="en-US" dirty="0" smtClean="0"/>
              <a:t>business.’ While </a:t>
            </a:r>
            <a:r>
              <a:rPr lang="en-US" dirty="0"/>
              <a:t>Camilla is </a:t>
            </a:r>
            <a:r>
              <a:rPr lang="en-US" dirty="0" smtClean="0"/>
              <a:t>passionate</a:t>
            </a:r>
            <a:r>
              <a:rPr lang="en-US" dirty="0"/>
              <a:t>, she uses that passion to defend a strikingly </a:t>
            </a:r>
            <a:r>
              <a:rPr lang="en-US" b="1" dirty="0"/>
              <a:t>contemporary view of </a:t>
            </a:r>
            <a:r>
              <a:rPr lang="en-US" b="1" dirty="0" smtClean="0"/>
              <a:t>gender </a:t>
            </a:r>
            <a:r>
              <a:rPr lang="en-US" b="1" dirty="0"/>
              <a:t>relations</a:t>
            </a:r>
            <a:r>
              <a:rPr lang="en-US" dirty="0"/>
              <a:t>; she rejects the conventional wisdom that (especially </a:t>
            </a:r>
            <a:r>
              <a:rPr lang="en-US" dirty="0" smtClean="0"/>
              <a:t>non-white</a:t>
            </a:r>
            <a:r>
              <a:rPr lang="en-US" dirty="0"/>
              <a:t>) women’s bodies are objects for men to visually consume, scoffing </a:t>
            </a:r>
            <a:r>
              <a:rPr lang="en-US" dirty="0" smtClean="0"/>
              <a:t>at </a:t>
            </a:r>
            <a:r>
              <a:rPr lang="en-US" dirty="0" err="1"/>
              <a:t>Bandini’s</a:t>
            </a:r>
            <a:r>
              <a:rPr lang="en-US" dirty="0"/>
              <a:t> suggestion that she should cover herself up to avoid unwanted </a:t>
            </a:r>
            <a:r>
              <a:rPr lang="en-US" dirty="0" smtClean="0"/>
              <a:t>attention</a:t>
            </a:r>
            <a:r>
              <a:rPr lang="en-US" dirty="0"/>
              <a:t>. Finally, while </a:t>
            </a:r>
            <a:r>
              <a:rPr lang="en-US" dirty="0" err="1"/>
              <a:t>Bandini</a:t>
            </a:r>
            <a:r>
              <a:rPr lang="en-US" dirty="0"/>
              <a:t> imagines Camilla as a </a:t>
            </a:r>
            <a:r>
              <a:rPr lang="en-US" dirty="0" smtClean="0"/>
              <a:t>‘princess’ </a:t>
            </a:r>
            <a:r>
              <a:rPr lang="en-US" dirty="0"/>
              <a:t>in a </a:t>
            </a:r>
            <a:r>
              <a:rPr lang="en-US" dirty="0" smtClean="0"/>
              <a:t>‘castle,’ </a:t>
            </a:r>
            <a:r>
              <a:rPr lang="en-US" dirty="0"/>
              <a:t>the reality is that Camilla lives in an unrelentingly modern apartment. </a:t>
            </a:r>
            <a:endParaRPr lang="it-IT" dirty="0"/>
          </a:p>
        </p:txBody>
      </p:sp>
    </p:spTree>
    <p:extLst>
      <p:ext uri="{BB962C8B-B14F-4D97-AF65-F5344CB8AC3E}">
        <p14:creationId xmlns:p14="http://schemas.microsoft.com/office/powerpoint/2010/main" val="386367365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r>
              <a:rPr lang="it-IT" b="1" dirty="0" smtClean="0"/>
              <a:t>A </a:t>
            </a:r>
            <a:r>
              <a:rPr lang="it-IT" b="1" dirty="0" err="1" smtClean="0"/>
              <a:t>s</a:t>
            </a:r>
            <a:r>
              <a:rPr lang="it-IT" b="1" dirty="0" err="1" smtClean="0"/>
              <a:t>hifting</a:t>
            </a:r>
            <a:r>
              <a:rPr lang="it-IT" b="1" dirty="0" smtClean="0"/>
              <a:t> </a:t>
            </a:r>
            <a:r>
              <a:rPr lang="it-IT" b="1" dirty="0" err="1" smtClean="0"/>
              <a:t>identity</a:t>
            </a:r>
            <a:endParaRPr lang="it-IT" b="1" dirty="0"/>
          </a:p>
        </p:txBody>
      </p:sp>
      <p:sp>
        <p:nvSpPr>
          <p:cNvPr id="3" name="Segnaposto contenuto 2"/>
          <p:cNvSpPr>
            <a:spLocks noGrp="1"/>
          </p:cNvSpPr>
          <p:nvPr>
            <p:ph sz="quarter" idx="1"/>
          </p:nvPr>
        </p:nvSpPr>
        <p:spPr>
          <a:xfrm>
            <a:off x="838200" y="1502230"/>
            <a:ext cx="10515600" cy="5146764"/>
          </a:xfrm>
        </p:spPr>
        <p:txBody>
          <a:bodyPr>
            <a:normAutofit fontScale="92500" lnSpcReduction="20000"/>
          </a:bodyPr>
          <a:lstStyle/>
          <a:p>
            <a:pPr marL="0" indent="0">
              <a:buNone/>
            </a:pPr>
            <a:r>
              <a:rPr lang="en-US" dirty="0" smtClean="0"/>
              <a:t>Narrator/protagonist of John </a:t>
            </a:r>
            <a:r>
              <a:rPr lang="en-US" dirty="0" err="1" smtClean="0"/>
              <a:t>Fante’s</a:t>
            </a:r>
            <a:r>
              <a:rPr lang="en-US" dirty="0" smtClean="0"/>
              <a:t> </a:t>
            </a:r>
            <a:r>
              <a:rPr lang="en-US" i="1" dirty="0" smtClean="0"/>
              <a:t>Ask the Dust </a:t>
            </a:r>
            <a:r>
              <a:rPr lang="en-US" dirty="0" smtClean="0"/>
              <a:t>(1939), Arturo </a:t>
            </a:r>
            <a:r>
              <a:rPr lang="en-US" dirty="0" err="1" smtClean="0"/>
              <a:t>Bandini</a:t>
            </a:r>
            <a:r>
              <a:rPr lang="en-US" dirty="0" smtClean="0"/>
              <a:t>: a writer trying to cope with his various cultural and ideological identities as an </a:t>
            </a:r>
            <a:r>
              <a:rPr lang="en-US" b="1" dirty="0" smtClean="0"/>
              <a:t>Italian American second-generation migrant</a:t>
            </a:r>
            <a:r>
              <a:rPr lang="en-US" dirty="0" smtClean="0"/>
              <a:t>.</a:t>
            </a:r>
          </a:p>
          <a:p>
            <a:pPr marL="0" indent="0">
              <a:buNone/>
            </a:pPr>
            <a:r>
              <a:rPr lang="en-US" dirty="0" err="1" smtClean="0"/>
              <a:t>Bandini</a:t>
            </a:r>
            <a:r>
              <a:rPr lang="en-US" dirty="0" smtClean="0"/>
              <a:t> = foreign </a:t>
            </a:r>
            <a:r>
              <a:rPr lang="en-US" b="1" dirty="0" smtClean="0"/>
              <a:t>Italian other</a:t>
            </a:r>
            <a:r>
              <a:rPr lang="en-US" dirty="0" smtClean="0"/>
              <a:t> and </a:t>
            </a:r>
            <a:r>
              <a:rPr lang="en-US" b="1" dirty="0" err="1" smtClean="0"/>
              <a:t>nativist</a:t>
            </a:r>
            <a:r>
              <a:rPr lang="en-US" b="1" dirty="0" smtClean="0"/>
              <a:t> American</a:t>
            </a:r>
            <a:r>
              <a:rPr lang="en-US" dirty="0" smtClean="0"/>
              <a:t>, </a:t>
            </a:r>
            <a:r>
              <a:rPr lang="en-US" b="1" dirty="0" smtClean="0"/>
              <a:t>satirical Marxist </a:t>
            </a:r>
            <a:r>
              <a:rPr lang="en-US" dirty="0" smtClean="0"/>
              <a:t>and </a:t>
            </a:r>
            <a:r>
              <a:rPr lang="en-US" b="1" dirty="0" smtClean="0"/>
              <a:t>devout, practicing Catholic</a:t>
            </a:r>
            <a:r>
              <a:rPr lang="en-US" dirty="0" smtClean="0"/>
              <a:t>, </a:t>
            </a:r>
            <a:r>
              <a:rPr lang="en-US" b="1" dirty="0" smtClean="0"/>
              <a:t>would-be chauvinist “conqueror” of women</a:t>
            </a:r>
            <a:r>
              <a:rPr lang="en-US" dirty="0" smtClean="0"/>
              <a:t> and someone who cannot become a real “violator” of a “</a:t>
            </a:r>
            <a:r>
              <a:rPr lang="en-US" dirty="0" err="1" smtClean="0"/>
              <a:t>racialized</a:t>
            </a:r>
            <a:r>
              <a:rPr lang="en-US" dirty="0" smtClean="0"/>
              <a:t>” female (who finally escapes him).</a:t>
            </a:r>
          </a:p>
          <a:p>
            <a:pPr marL="0" indent="0">
              <a:buNone/>
            </a:pPr>
            <a:r>
              <a:rPr lang="en-US" b="1" dirty="0" smtClean="0"/>
              <a:t>Modernist</a:t>
            </a:r>
            <a:r>
              <a:rPr lang="en-US" dirty="0" smtClean="0"/>
              <a:t> identity in its </a:t>
            </a:r>
            <a:r>
              <a:rPr lang="en-US" b="1" dirty="0" smtClean="0"/>
              <a:t>“performativity” and mobility:</a:t>
            </a:r>
            <a:r>
              <a:rPr lang="en-US" dirty="0" smtClean="0"/>
              <a:t> even if the various (and inauthentic) selves he embodies might seem to make him an already </a:t>
            </a:r>
            <a:r>
              <a:rPr lang="en-US" b="1" dirty="0" smtClean="0"/>
              <a:t>postmodern</a:t>
            </a:r>
            <a:r>
              <a:rPr lang="en-US" dirty="0" smtClean="0"/>
              <a:t> figure, he never becomes a “</a:t>
            </a:r>
            <a:r>
              <a:rPr lang="en-US" b="1" dirty="0" smtClean="0"/>
              <a:t>hybrid”</a:t>
            </a:r>
            <a:r>
              <a:rPr lang="en-US" dirty="0" smtClean="0"/>
              <a:t> character, someone who is the sum and total of all the identities he is made of – he instead “</a:t>
            </a:r>
            <a:r>
              <a:rPr lang="en-US" dirty="0" err="1" smtClean="0"/>
              <a:t>modernistically</a:t>
            </a:r>
            <a:r>
              <a:rPr lang="en-US" dirty="0" smtClean="0"/>
              <a:t>” plays one role at a time, according to the context he is inscribed in, but </a:t>
            </a:r>
            <a:r>
              <a:rPr lang="en-US" dirty="0"/>
              <a:t>always feeling awkwardly out of place</a:t>
            </a:r>
            <a:r>
              <a:rPr lang="en-US" dirty="0" smtClean="0"/>
              <a:t>, and in more than one occasion this “playing” is unconscious, is simply a reaction to the environment or the situation.</a:t>
            </a:r>
          </a:p>
        </p:txBody>
      </p:sp>
    </p:spTree>
    <p:extLst>
      <p:ext uri="{BB962C8B-B14F-4D97-AF65-F5344CB8AC3E}">
        <p14:creationId xmlns:p14="http://schemas.microsoft.com/office/powerpoint/2010/main" val="168041207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r>
              <a:rPr lang="it-IT" b="1" dirty="0" err="1" smtClean="0"/>
              <a:t>Bandini’s</a:t>
            </a:r>
            <a:r>
              <a:rPr lang="it-IT" b="1" dirty="0" smtClean="0"/>
              <a:t> </a:t>
            </a:r>
            <a:r>
              <a:rPr lang="it-IT" b="1" dirty="0" err="1" smtClean="0"/>
              <a:t>racism</a:t>
            </a:r>
            <a:endParaRPr lang="it-IT" b="1" dirty="0"/>
          </a:p>
        </p:txBody>
      </p:sp>
      <p:sp>
        <p:nvSpPr>
          <p:cNvPr id="3" name="Segnaposto contenuto 2"/>
          <p:cNvSpPr>
            <a:spLocks noGrp="1"/>
          </p:cNvSpPr>
          <p:nvPr>
            <p:ph sz="quarter" idx="1"/>
          </p:nvPr>
        </p:nvSpPr>
        <p:spPr>
          <a:xfrm>
            <a:off x="838200" y="1825625"/>
            <a:ext cx="10515600" cy="4718866"/>
          </a:xfrm>
        </p:spPr>
        <p:txBody>
          <a:bodyPr>
            <a:normAutofit fontScale="92500" lnSpcReduction="20000"/>
          </a:bodyPr>
          <a:lstStyle/>
          <a:p>
            <a:pPr marL="0" indent="0">
              <a:buNone/>
            </a:pPr>
            <a:r>
              <a:rPr lang="en-US" dirty="0" smtClean="0"/>
              <a:t>Earlier readers’ focus on how </a:t>
            </a:r>
            <a:r>
              <a:rPr lang="en-US" dirty="0" err="1" smtClean="0"/>
              <a:t>Bandini</a:t>
            </a:r>
            <a:r>
              <a:rPr lang="en-US" dirty="0" smtClean="0"/>
              <a:t> </a:t>
            </a:r>
            <a:r>
              <a:rPr lang="en-US" dirty="0"/>
              <a:t>navigates the space </a:t>
            </a:r>
            <a:r>
              <a:rPr lang="en-US" dirty="0" smtClean="0"/>
              <a:t>between </a:t>
            </a:r>
            <a:r>
              <a:rPr lang="en-US" b="1" dirty="0"/>
              <a:t>assimilation</a:t>
            </a:r>
            <a:r>
              <a:rPr lang="en-US" dirty="0"/>
              <a:t> and </a:t>
            </a:r>
            <a:r>
              <a:rPr lang="en-US" b="1" dirty="0"/>
              <a:t>cultural </a:t>
            </a:r>
            <a:r>
              <a:rPr lang="en-US" b="1" dirty="0" smtClean="0"/>
              <a:t>identification</a:t>
            </a:r>
            <a:r>
              <a:rPr lang="en-US" dirty="0" smtClean="0"/>
              <a:t> vs. more </a:t>
            </a:r>
            <a:r>
              <a:rPr lang="en-US" dirty="0"/>
              <a:t>recent </a:t>
            </a:r>
            <a:r>
              <a:rPr lang="en-US" dirty="0" smtClean="0"/>
              <a:t>critics: emphasis on </a:t>
            </a:r>
            <a:r>
              <a:rPr lang="en-US" dirty="0" err="1" smtClean="0"/>
              <a:t>Bandini’s</a:t>
            </a:r>
            <a:r>
              <a:rPr lang="en-US" dirty="0" smtClean="0"/>
              <a:t> more or (most likely) less convinced complicity </a:t>
            </a:r>
            <a:r>
              <a:rPr lang="en-US" dirty="0"/>
              <a:t>with racist </a:t>
            </a:r>
            <a:r>
              <a:rPr lang="en-US" dirty="0" smtClean="0"/>
              <a:t>ideology.</a:t>
            </a:r>
          </a:p>
          <a:p>
            <a:pPr marL="0" indent="0">
              <a:buNone/>
            </a:pPr>
            <a:r>
              <a:rPr lang="en-US" dirty="0" err="1" smtClean="0"/>
              <a:t>Bandini</a:t>
            </a:r>
            <a:r>
              <a:rPr lang="en-US" dirty="0" smtClean="0"/>
              <a:t> </a:t>
            </a:r>
            <a:r>
              <a:rPr lang="en-US" dirty="0" err="1" smtClean="0"/>
              <a:t>essentializes</a:t>
            </a:r>
            <a:r>
              <a:rPr lang="en-US" dirty="0" smtClean="0"/>
              <a:t> </a:t>
            </a:r>
            <a:r>
              <a:rPr lang="en-US" b="1" dirty="0" smtClean="0"/>
              <a:t>whiteness</a:t>
            </a:r>
            <a:r>
              <a:rPr lang="en-US" dirty="0" smtClean="0"/>
              <a:t>, and denigrates </a:t>
            </a:r>
            <a:r>
              <a:rPr lang="en-US" dirty="0"/>
              <a:t>people of </a:t>
            </a:r>
            <a:r>
              <a:rPr lang="en-US" dirty="0" smtClean="0"/>
              <a:t>color and individuals </a:t>
            </a:r>
            <a:r>
              <a:rPr lang="en-US" dirty="0"/>
              <a:t>from other </a:t>
            </a:r>
            <a:r>
              <a:rPr lang="en-US" dirty="0" err="1"/>
              <a:t>diasporic</a:t>
            </a:r>
            <a:r>
              <a:rPr lang="en-US" dirty="0"/>
              <a:t> communities such as the Filipina/o </a:t>
            </a:r>
            <a:r>
              <a:rPr lang="en-US" dirty="0" smtClean="0"/>
              <a:t>community </a:t>
            </a:r>
            <a:r>
              <a:rPr lang="en-US" dirty="0"/>
              <a:t>and especially the Chicana/o </a:t>
            </a:r>
            <a:r>
              <a:rPr lang="en-US" dirty="0" smtClean="0"/>
              <a:t>community.</a:t>
            </a:r>
          </a:p>
          <a:p>
            <a:pPr marL="0" indent="0">
              <a:buNone/>
            </a:pPr>
            <a:r>
              <a:rPr lang="en-US" dirty="0" smtClean="0"/>
              <a:t>Arturo </a:t>
            </a:r>
            <a:r>
              <a:rPr lang="en-US" dirty="0" err="1"/>
              <a:t>Bandini</a:t>
            </a:r>
            <a:r>
              <a:rPr lang="en-US" dirty="0"/>
              <a:t> </a:t>
            </a:r>
            <a:r>
              <a:rPr lang="en-US" dirty="0" smtClean="0"/>
              <a:t>proclaims to </a:t>
            </a:r>
            <a:r>
              <a:rPr lang="en-US" dirty="0"/>
              <a:t>be </a:t>
            </a:r>
            <a:r>
              <a:rPr lang="en-US" dirty="0" smtClean="0"/>
              <a:t>“an </a:t>
            </a:r>
            <a:r>
              <a:rPr lang="en-US" b="1" dirty="0"/>
              <a:t>outcast</a:t>
            </a:r>
            <a:r>
              <a:rPr lang="en-US" dirty="0"/>
              <a:t> incapable of winning true </a:t>
            </a:r>
            <a:r>
              <a:rPr lang="en-US" dirty="0" smtClean="0"/>
              <a:t>acceptance </a:t>
            </a:r>
            <a:r>
              <a:rPr lang="en-US" dirty="0"/>
              <a:t>in an urban society whose vision of white American culture only </a:t>
            </a:r>
            <a:r>
              <a:rPr lang="en-US" dirty="0" smtClean="0"/>
              <a:t>intermittently </a:t>
            </a:r>
            <a:r>
              <a:rPr lang="en-US" dirty="0"/>
              <a:t>includes Italian </a:t>
            </a:r>
            <a:r>
              <a:rPr lang="en-US" dirty="0" smtClean="0"/>
              <a:t>Americans”; so his own “investment </a:t>
            </a:r>
            <a:r>
              <a:rPr lang="en-US" dirty="0"/>
              <a:t>in joining this white society is </a:t>
            </a:r>
            <a:r>
              <a:rPr lang="en-US" dirty="0" smtClean="0"/>
              <a:t>matched </a:t>
            </a:r>
            <a:r>
              <a:rPr lang="en-US" dirty="0"/>
              <a:t>by his </a:t>
            </a:r>
            <a:r>
              <a:rPr lang="en-US" b="1" dirty="0"/>
              <a:t>disdain for the non-white city residents </a:t>
            </a:r>
            <a:r>
              <a:rPr lang="en-US" dirty="0"/>
              <a:t>with whom he is so </a:t>
            </a:r>
            <a:r>
              <a:rPr lang="en-US" dirty="0" smtClean="0"/>
              <a:t>routinely </a:t>
            </a:r>
            <a:r>
              <a:rPr lang="en-US" dirty="0"/>
              <a:t>associated in the eyes of </a:t>
            </a:r>
            <a:r>
              <a:rPr lang="en-US" dirty="0" smtClean="0"/>
              <a:t>others” (</a:t>
            </a:r>
            <a:r>
              <a:rPr lang="en-US" b="1" dirty="0" smtClean="0"/>
              <a:t>Suzanne </a:t>
            </a:r>
            <a:r>
              <a:rPr lang="en-US" b="1" dirty="0" err="1" smtClean="0"/>
              <a:t>Roszak</a:t>
            </a:r>
            <a:r>
              <a:rPr lang="en-US" b="1" dirty="0"/>
              <a:t>, </a:t>
            </a:r>
            <a:r>
              <a:rPr lang="en-US" b="1" dirty="0" smtClean="0"/>
              <a:t>“Diaspora</a:t>
            </a:r>
            <a:r>
              <a:rPr lang="en-US" b="1" dirty="0"/>
              <a:t>, Social Protest, and the Unreliable </a:t>
            </a:r>
            <a:r>
              <a:rPr lang="en-US" b="1" dirty="0" smtClean="0"/>
              <a:t>Narrator”</a:t>
            </a:r>
            <a:r>
              <a:rPr lang="en-US" dirty="0" smtClean="0"/>
              <a:t>).</a:t>
            </a:r>
            <a:endParaRPr lang="it-IT" dirty="0"/>
          </a:p>
        </p:txBody>
      </p:sp>
    </p:spTree>
    <p:extLst>
      <p:ext uri="{BB962C8B-B14F-4D97-AF65-F5344CB8AC3E}">
        <p14:creationId xmlns:p14="http://schemas.microsoft.com/office/powerpoint/2010/main" val="187340710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r>
              <a:rPr lang="it-IT" b="1" dirty="0" smtClean="0"/>
              <a:t>Un </a:t>
            </a:r>
            <a:r>
              <a:rPr lang="it-IT" b="1" dirty="0" err="1" smtClean="0"/>
              <a:t>unreliable</a:t>
            </a:r>
            <a:r>
              <a:rPr lang="it-IT" b="1" dirty="0" smtClean="0"/>
              <a:t> narrator</a:t>
            </a:r>
            <a:endParaRPr lang="it-IT" b="1" dirty="0"/>
          </a:p>
        </p:txBody>
      </p:sp>
      <p:sp>
        <p:nvSpPr>
          <p:cNvPr id="3" name="Segnaposto contenuto 2"/>
          <p:cNvSpPr>
            <a:spLocks noGrp="1"/>
          </p:cNvSpPr>
          <p:nvPr>
            <p:ph sz="quarter" idx="1"/>
          </p:nvPr>
        </p:nvSpPr>
        <p:spPr>
          <a:xfrm>
            <a:off x="483325" y="1606731"/>
            <a:ext cx="11273245" cy="5068390"/>
          </a:xfrm>
        </p:spPr>
        <p:txBody>
          <a:bodyPr>
            <a:normAutofit fontScale="92500" lnSpcReduction="20000"/>
          </a:bodyPr>
          <a:lstStyle/>
          <a:p>
            <a:pPr marL="0" indent="0">
              <a:buNone/>
            </a:pPr>
            <a:r>
              <a:rPr lang="en-US" b="1" dirty="0"/>
              <a:t>Matthew Elliott, “John </a:t>
            </a:r>
            <a:r>
              <a:rPr lang="en-US" b="1" dirty="0" err="1" smtClean="0"/>
              <a:t>Fante’s</a:t>
            </a:r>
            <a:r>
              <a:rPr lang="en-US" b="1" dirty="0" smtClean="0"/>
              <a:t> </a:t>
            </a:r>
            <a:r>
              <a:rPr lang="en-US" b="1" i="1" dirty="0"/>
              <a:t>Ask the Dust </a:t>
            </a:r>
            <a:r>
              <a:rPr lang="en-US" b="1" dirty="0"/>
              <a:t>and Fictions of </a:t>
            </a:r>
            <a:r>
              <a:rPr lang="en-US" b="1" dirty="0" smtClean="0"/>
              <a:t>Whiteness”</a:t>
            </a:r>
            <a:r>
              <a:rPr lang="en-US" dirty="0" smtClean="0"/>
              <a:t>: “Arturo’s apparent </a:t>
            </a:r>
            <a:r>
              <a:rPr lang="en-US" dirty="0"/>
              <a:t>reconnection </a:t>
            </a:r>
            <a:r>
              <a:rPr lang="en-US" dirty="0" smtClean="0"/>
              <a:t>with the </a:t>
            </a:r>
            <a:r>
              <a:rPr lang="en-US" b="1" dirty="0"/>
              <a:t>margins</a:t>
            </a:r>
            <a:r>
              <a:rPr lang="en-US" dirty="0"/>
              <a:t> is the emotional crux of his narrative, and is perhaps all </a:t>
            </a:r>
            <a:r>
              <a:rPr lang="en-US" dirty="0" smtClean="0"/>
              <a:t>the </a:t>
            </a:r>
            <a:r>
              <a:rPr lang="en-US" dirty="0"/>
              <a:t>more compelling for its contrast to the earlier moments when he </a:t>
            </a:r>
            <a:r>
              <a:rPr lang="en-US" dirty="0" smtClean="0"/>
              <a:t>echoes the </a:t>
            </a:r>
            <a:r>
              <a:rPr lang="en-US" dirty="0"/>
              <a:t>discriminatory rhetoric once directed at him […]. Arturo </a:t>
            </a:r>
            <a:r>
              <a:rPr lang="en-US" dirty="0" err="1"/>
              <a:t>Bandini</a:t>
            </a:r>
            <a:r>
              <a:rPr lang="en-US" dirty="0"/>
              <a:t> remains </a:t>
            </a:r>
            <a:r>
              <a:rPr lang="en-US" dirty="0" smtClean="0"/>
              <a:t>an unreliable </a:t>
            </a:r>
            <a:r>
              <a:rPr lang="en-US" dirty="0"/>
              <a:t>narrator even at the end of the novel. </a:t>
            </a:r>
            <a:r>
              <a:rPr lang="en-US" dirty="0" smtClean="0"/>
              <a:t>[…] </a:t>
            </a:r>
            <a:r>
              <a:rPr lang="en-US" dirty="0"/>
              <a:t>To use </a:t>
            </a:r>
            <a:r>
              <a:rPr lang="en-US" b="1" dirty="0"/>
              <a:t>Thomas </a:t>
            </a:r>
            <a:r>
              <a:rPr lang="en-US" b="1" dirty="0" smtClean="0"/>
              <a:t>Ferraro</a:t>
            </a:r>
            <a:r>
              <a:rPr lang="en-US" dirty="0" smtClean="0"/>
              <a:t>’s </a:t>
            </a:r>
            <a:r>
              <a:rPr lang="en-US" dirty="0"/>
              <a:t>phrase, Arturo comes </a:t>
            </a:r>
            <a:r>
              <a:rPr lang="en-US" dirty="0" smtClean="0"/>
              <a:t>to ‘</a:t>
            </a:r>
            <a:r>
              <a:rPr lang="en-US" b="1" dirty="0" smtClean="0"/>
              <a:t>feel Italian</a:t>
            </a:r>
            <a:r>
              <a:rPr lang="en-US" dirty="0" smtClean="0"/>
              <a:t>’ </a:t>
            </a:r>
            <a:r>
              <a:rPr lang="en-US" dirty="0"/>
              <a:t>at the end of the novel, which in his case means </a:t>
            </a:r>
            <a:r>
              <a:rPr lang="en-US" dirty="0" smtClean="0"/>
              <a:t>identifying  </a:t>
            </a:r>
            <a:r>
              <a:rPr lang="en-US" dirty="0"/>
              <a:t>with those who suffer from ethnic or racial discrimination as he </a:t>
            </a:r>
            <a:r>
              <a:rPr lang="en-US" dirty="0" smtClean="0"/>
              <a:t>once did. Yet</a:t>
            </a:r>
            <a:r>
              <a:rPr lang="en-US" dirty="0"/>
              <a:t>, such sentiments do not always translate into </a:t>
            </a:r>
            <a:r>
              <a:rPr lang="en-US" b="1" dirty="0" err="1" smtClean="0"/>
              <a:t>antihegemonic</a:t>
            </a:r>
            <a:r>
              <a:rPr lang="en-US" b="1" dirty="0" smtClean="0"/>
              <a:t> ideology</a:t>
            </a:r>
            <a:r>
              <a:rPr lang="en-US" dirty="0"/>
              <a:t>, and Arturo </a:t>
            </a:r>
            <a:r>
              <a:rPr lang="en-US" dirty="0" err="1"/>
              <a:t>Bandini</a:t>
            </a:r>
            <a:r>
              <a:rPr lang="en-US" dirty="0"/>
              <a:t> provides a case in point for this distinction</a:t>
            </a:r>
            <a:r>
              <a:rPr lang="en-US" dirty="0" smtClean="0"/>
              <a:t>. </a:t>
            </a:r>
            <a:r>
              <a:rPr lang="en-US" dirty="0"/>
              <a:t>Even as he articulates an increasing emotional connection to the margins</a:t>
            </a:r>
            <a:r>
              <a:rPr lang="en-US" dirty="0" smtClean="0"/>
              <a:t>, </a:t>
            </a:r>
            <a:r>
              <a:rPr lang="en-US" dirty="0"/>
              <a:t>his narrative suggests that in fundamental ways he begins to define </a:t>
            </a:r>
            <a:r>
              <a:rPr lang="en-US" dirty="0" smtClean="0"/>
              <a:t>himself </a:t>
            </a:r>
            <a:r>
              <a:rPr lang="en-US" dirty="0"/>
              <a:t>through racial terms that both enable his own </a:t>
            </a:r>
            <a:r>
              <a:rPr lang="en-US" b="1" dirty="0"/>
              <a:t>assimilation into </a:t>
            </a:r>
            <a:r>
              <a:rPr lang="en-US" b="1" dirty="0" smtClean="0"/>
              <a:t>the  </a:t>
            </a:r>
            <a:r>
              <a:rPr lang="en-US" b="1" dirty="0"/>
              <a:t>mainstream </a:t>
            </a:r>
            <a:r>
              <a:rPr lang="en-US" dirty="0"/>
              <a:t>and separate him from the very outsiders of whom he </a:t>
            </a:r>
            <a:r>
              <a:rPr lang="en-US" dirty="0" smtClean="0"/>
              <a:t>speaks </a:t>
            </a:r>
            <a:r>
              <a:rPr lang="en-US" dirty="0"/>
              <a:t>and writes so </a:t>
            </a:r>
            <a:r>
              <a:rPr lang="en-US" dirty="0" smtClean="0"/>
              <a:t>eloquently.”</a:t>
            </a:r>
            <a:endParaRPr lang="it-IT" dirty="0"/>
          </a:p>
        </p:txBody>
      </p:sp>
    </p:spTree>
    <p:extLst>
      <p:ext uri="{BB962C8B-B14F-4D97-AF65-F5344CB8AC3E}">
        <p14:creationId xmlns:p14="http://schemas.microsoft.com/office/powerpoint/2010/main" val="242229822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r>
              <a:rPr lang="it-IT" b="1" dirty="0" smtClean="0"/>
              <a:t>A </a:t>
            </a:r>
            <a:r>
              <a:rPr lang="it-IT" b="1" dirty="0" err="1" smtClean="0"/>
              <a:t>racial</a:t>
            </a:r>
            <a:r>
              <a:rPr lang="it-IT" b="1" dirty="0" smtClean="0"/>
              <a:t> </a:t>
            </a:r>
            <a:r>
              <a:rPr lang="it-IT" b="1" dirty="0" err="1" smtClean="0"/>
              <a:t>refashioning</a:t>
            </a:r>
            <a:endParaRPr lang="it-IT" b="1" dirty="0"/>
          </a:p>
        </p:txBody>
      </p:sp>
      <p:sp>
        <p:nvSpPr>
          <p:cNvPr id="3" name="Segnaposto contenuto 2"/>
          <p:cNvSpPr>
            <a:spLocks noGrp="1"/>
          </p:cNvSpPr>
          <p:nvPr>
            <p:ph sz="quarter" idx="1"/>
          </p:nvPr>
        </p:nvSpPr>
        <p:spPr>
          <a:xfrm>
            <a:off x="522513" y="1825624"/>
            <a:ext cx="11234057" cy="4692741"/>
          </a:xfrm>
        </p:spPr>
        <p:txBody>
          <a:bodyPr>
            <a:normAutofit fontScale="92500" lnSpcReduction="20000"/>
          </a:bodyPr>
          <a:lstStyle/>
          <a:p>
            <a:pPr marL="0" indent="0">
              <a:buNone/>
            </a:pPr>
            <a:r>
              <a:rPr lang="en-US" dirty="0" smtClean="0"/>
              <a:t>Elliott: “</a:t>
            </a:r>
            <a:r>
              <a:rPr lang="en-US" i="1" dirty="0" smtClean="0"/>
              <a:t>Ask </a:t>
            </a:r>
            <a:r>
              <a:rPr lang="en-US" i="1" dirty="0"/>
              <a:t>the Dust</a:t>
            </a:r>
            <a:r>
              <a:rPr lang="en-US" dirty="0"/>
              <a:t> is less the story of Arturo </a:t>
            </a:r>
            <a:r>
              <a:rPr lang="en-US" dirty="0" err="1" smtClean="0"/>
              <a:t>Bandini’s</a:t>
            </a:r>
            <a:r>
              <a:rPr lang="en-US" dirty="0" smtClean="0"/>
              <a:t> ethnic </a:t>
            </a:r>
            <a:r>
              <a:rPr lang="en-US" dirty="0"/>
              <a:t>rediscovery than of his </a:t>
            </a:r>
            <a:r>
              <a:rPr lang="en-US" b="1" dirty="0"/>
              <a:t>racial refashioning</a:t>
            </a:r>
            <a:r>
              <a:rPr lang="en-US" dirty="0"/>
              <a:t>. His tale, in fact, provides </a:t>
            </a:r>
            <a:r>
              <a:rPr lang="en-US" dirty="0" smtClean="0"/>
              <a:t>a compelling </a:t>
            </a:r>
            <a:r>
              <a:rPr lang="en-US" dirty="0"/>
              <a:t>illustration of what </a:t>
            </a:r>
            <a:r>
              <a:rPr lang="en-US" b="1" dirty="0"/>
              <a:t>Matthew Frye Jacobson</a:t>
            </a:r>
            <a:r>
              <a:rPr lang="en-US" dirty="0"/>
              <a:t> calls the </a:t>
            </a:r>
            <a:r>
              <a:rPr lang="en-US" dirty="0" smtClean="0"/>
              <a:t>‘</a:t>
            </a:r>
            <a:r>
              <a:rPr lang="en-US" b="1" dirty="0" smtClean="0"/>
              <a:t>racial alchemy’ </a:t>
            </a:r>
            <a:r>
              <a:rPr lang="en-US" b="1" dirty="0"/>
              <a:t>of the melting pot</a:t>
            </a:r>
            <a:r>
              <a:rPr lang="en-US" dirty="0"/>
              <a:t>, whereby certain groups assimilate into </a:t>
            </a:r>
            <a:r>
              <a:rPr lang="en-US" dirty="0" smtClean="0"/>
              <a:t>the </a:t>
            </a:r>
            <a:r>
              <a:rPr lang="en-US" dirty="0"/>
              <a:t>mainstream of American culture by becoming white </a:t>
            </a:r>
            <a:r>
              <a:rPr lang="en-US" dirty="0" smtClean="0"/>
              <a:t>. </a:t>
            </a:r>
            <a:r>
              <a:rPr lang="en-US" dirty="0"/>
              <a:t>As several </a:t>
            </a:r>
            <a:r>
              <a:rPr lang="en-US" dirty="0" smtClean="0"/>
              <a:t>critics </a:t>
            </a:r>
            <a:r>
              <a:rPr lang="en-US" dirty="0"/>
              <a:t>have noted, Arturo reflects what whiteness studies scholars have </a:t>
            </a:r>
            <a:r>
              <a:rPr lang="en-US" dirty="0" smtClean="0"/>
              <a:t>dubbed the </a:t>
            </a:r>
            <a:r>
              <a:rPr lang="en-US" b="1" dirty="0" smtClean="0"/>
              <a:t>‘in-between’ </a:t>
            </a:r>
            <a:r>
              <a:rPr lang="en-US" b="1" dirty="0"/>
              <a:t>or </a:t>
            </a:r>
            <a:r>
              <a:rPr lang="en-US" b="1" dirty="0" smtClean="0"/>
              <a:t>‘middle-ground’ </a:t>
            </a:r>
            <a:r>
              <a:rPr lang="en-US" b="1" dirty="0"/>
              <a:t>racial status of Italian </a:t>
            </a:r>
            <a:r>
              <a:rPr lang="en-US" b="1" dirty="0" smtClean="0"/>
              <a:t>Americans </a:t>
            </a:r>
            <a:r>
              <a:rPr lang="en-US" dirty="0"/>
              <a:t>in the first half of the twentieth century</a:t>
            </a:r>
            <a:r>
              <a:rPr lang="en-US" dirty="0" smtClean="0"/>
              <a:t>. […] this  </a:t>
            </a:r>
            <a:r>
              <a:rPr lang="en-US" dirty="0"/>
              <a:t>middle ground marks only the starting point of </a:t>
            </a:r>
            <a:r>
              <a:rPr lang="en-US" dirty="0" smtClean="0"/>
              <a:t>Arturo’s </a:t>
            </a:r>
            <a:r>
              <a:rPr lang="en-US" dirty="0"/>
              <a:t>racial journey </a:t>
            </a:r>
            <a:r>
              <a:rPr lang="en-US" dirty="0" smtClean="0"/>
              <a:t>in </a:t>
            </a:r>
            <a:r>
              <a:rPr lang="en-US" dirty="0"/>
              <a:t>the novel. Beyond the initial efforts to gain acceptance that others </a:t>
            </a:r>
            <a:r>
              <a:rPr lang="en-US" dirty="0" smtClean="0"/>
              <a:t>have </a:t>
            </a:r>
            <a:r>
              <a:rPr lang="en-US" dirty="0"/>
              <a:t>noted, he begins to deeply internalize the idea of his racial whiteness. Yet</a:t>
            </a:r>
            <a:r>
              <a:rPr lang="en-US" dirty="0" smtClean="0"/>
              <a:t>, </a:t>
            </a:r>
            <a:r>
              <a:rPr lang="en-US" dirty="0"/>
              <a:t>in characteristically </a:t>
            </a:r>
            <a:r>
              <a:rPr lang="en-US" dirty="0" err="1"/>
              <a:t>Fantian</a:t>
            </a:r>
            <a:r>
              <a:rPr lang="en-US" dirty="0"/>
              <a:t> fashion, his narrative exposes what he </a:t>
            </a:r>
            <a:r>
              <a:rPr lang="en-US" dirty="0" smtClean="0"/>
              <a:t>does </a:t>
            </a:r>
            <a:r>
              <a:rPr lang="en-US" dirty="0"/>
              <a:t>not admit to himself. It reveals his development of a white consciousness</a:t>
            </a:r>
            <a:r>
              <a:rPr lang="en-US" dirty="0" smtClean="0"/>
              <a:t>; </a:t>
            </a:r>
            <a:r>
              <a:rPr lang="en-US" dirty="0"/>
              <a:t>in the end his outpouring of affection for those on the margins serves </a:t>
            </a:r>
            <a:r>
              <a:rPr lang="en-US" dirty="0" smtClean="0"/>
              <a:t>as </a:t>
            </a:r>
            <a:r>
              <a:rPr lang="en-US" dirty="0"/>
              <a:t>a form of self-deception, protecting him from the knowledge that he </a:t>
            </a:r>
            <a:r>
              <a:rPr lang="en-US" dirty="0" smtClean="0"/>
              <a:t>has </a:t>
            </a:r>
            <a:r>
              <a:rPr lang="en-US" dirty="0"/>
              <a:t>indeed become </a:t>
            </a:r>
            <a:r>
              <a:rPr lang="en-US" dirty="0" smtClean="0"/>
              <a:t>‘one </a:t>
            </a:r>
            <a:r>
              <a:rPr lang="en-US" dirty="0"/>
              <a:t>of </a:t>
            </a:r>
            <a:r>
              <a:rPr lang="en-US" dirty="0" smtClean="0"/>
              <a:t>them.’”</a:t>
            </a:r>
            <a:endParaRPr lang="it-IT" dirty="0"/>
          </a:p>
        </p:txBody>
      </p:sp>
    </p:spTree>
    <p:extLst>
      <p:ext uri="{BB962C8B-B14F-4D97-AF65-F5344CB8AC3E}">
        <p14:creationId xmlns:p14="http://schemas.microsoft.com/office/powerpoint/2010/main" val="228744094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838200" y="365126"/>
            <a:ext cx="10515600" cy="967286"/>
          </a:xfrm>
        </p:spPr>
        <p:txBody>
          <a:bodyPr/>
          <a:lstStyle/>
          <a:p>
            <a:pPr algn="ctr"/>
            <a:r>
              <a:rPr lang="en-US" b="1" dirty="0" err="1" smtClean="0"/>
              <a:t>Bandini’s</a:t>
            </a:r>
            <a:r>
              <a:rPr lang="en-US" b="1" dirty="0" smtClean="0"/>
              <a:t> “negative example”</a:t>
            </a:r>
            <a:endParaRPr lang="en-US" b="1" dirty="0"/>
          </a:p>
        </p:txBody>
      </p:sp>
      <p:sp>
        <p:nvSpPr>
          <p:cNvPr id="3" name="Segnaposto contenuto 2"/>
          <p:cNvSpPr>
            <a:spLocks noGrp="1"/>
          </p:cNvSpPr>
          <p:nvPr>
            <p:ph sz="quarter" idx="1"/>
          </p:nvPr>
        </p:nvSpPr>
        <p:spPr>
          <a:xfrm>
            <a:off x="838200" y="1358537"/>
            <a:ext cx="10515600" cy="5248325"/>
          </a:xfrm>
        </p:spPr>
        <p:txBody>
          <a:bodyPr>
            <a:normAutofit fontScale="92500" lnSpcReduction="10000"/>
          </a:bodyPr>
          <a:lstStyle/>
          <a:p>
            <a:pPr marL="0" indent="0">
              <a:buNone/>
            </a:pPr>
            <a:r>
              <a:rPr lang="en-US" dirty="0" err="1" smtClean="0"/>
              <a:t>Roszak</a:t>
            </a:r>
            <a:r>
              <a:rPr lang="en-US" dirty="0" smtClean="0"/>
              <a:t>: “I </a:t>
            </a:r>
            <a:r>
              <a:rPr lang="en-US" dirty="0"/>
              <a:t>argue that </a:t>
            </a:r>
            <a:r>
              <a:rPr lang="en-US" dirty="0" err="1"/>
              <a:t>Fante’s</a:t>
            </a:r>
            <a:r>
              <a:rPr lang="en-US" dirty="0"/>
              <a:t> novel </a:t>
            </a:r>
            <a:r>
              <a:rPr lang="en-US" dirty="0" smtClean="0"/>
              <a:t>encourages </a:t>
            </a:r>
            <a:r>
              <a:rPr lang="en-US" dirty="0"/>
              <a:t>readers to </a:t>
            </a:r>
            <a:r>
              <a:rPr lang="en-US" b="1" dirty="0"/>
              <a:t>protest white supremacist </a:t>
            </a:r>
            <a:r>
              <a:rPr lang="en-US" b="1" dirty="0" smtClean="0"/>
              <a:t>logic</a:t>
            </a:r>
            <a:r>
              <a:rPr lang="en-US" dirty="0" smtClean="0"/>
              <a:t> – and</a:t>
            </a:r>
            <a:r>
              <a:rPr lang="en-US" dirty="0"/>
              <a:t>, in particular, </a:t>
            </a:r>
            <a:r>
              <a:rPr lang="en-US" dirty="0" smtClean="0"/>
              <a:t>racist </a:t>
            </a:r>
            <a:r>
              <a:rPr lang="en-US" dirty="0"/>
              <a:t>depictions of Chicana/o </a:t>
            </a:r>
            <a:r>
              <a:rPr lang="en-US" dirty="0" smtClean="0"/>
              <a:t>culture – in </a:t>
            </a:r>
            <a:r>
              <a:rPr lang="en-US" dirty="0"/>
              <a:t>the same way that it encourages </a:t>
            </a:r>
            <a:r>
              <a:rPr lang="en-US" dirty="0" smtClean="0"/>
              <a:t>us </a:t>
            </a:r>
            <a:r>
              <a:rPr lang="en-US" dirty="0"/>
              <a:t>to challenge class hierarchy: via negative example. I also argue that </a:t>
            </a:r>
            <a:r>
              <a:rPr lang="en-US" dirty="0" smtClean="0"/>
              <a:t>to </a:t>
            </a:r>
            <a:r>
              <a:rPr lang="en-US" dirty="0"/>
              <a:t>understand how this occurs, we must consider </a:t>
            </a:r>
            <a:r>
              <a:rPr lang="en-US" dirty="0" err="1"/>
              <a:t>Bandini</a:t>
            </a:r>
            <a:r>
              <a:rPr lang="en-US" dirty="0"/>
              <a:t> as a </a:t>
            </a:r>
            <a:r>
              <a:rPr lang="en-US" b="1" dirty="0" err="1"/>
              <a:t>diasporic</a:t>
            </a:r>
            <a:r>
              <a:rPr lang="en-US" b="1" dirty="0"/>
              <a:t> </a:t>
            </a:r>
            <a:r>
              <a:rPr lang="en-US" b="1" dirty="0" smtClean="0"/>
              <a:t>characte</a:t>
            </a:r>
            <a:r>
              <a:rPr lang="en-US" dirty="0" smtClean="0"/>
              <a:t>r </a:t>
            </a:r>
            <a:r>
              <a:rPr lang="en-US" dirty="0"/>
              <a:t>struggling and failing to cope with the intersection of his own </a:t>
            </a:r>
            <a:r>
              <a:rPr lang="en-US" dirty="0" err="1" smtClean="0"/>
              <a:t>diasporic</a:t>
            </a:r>
            <a:r>
              <a:rPr lang="en-US" dirty="0" smtClean="0"/>
              <a:t> </a:t>
            </a:r>
            <a:r>
              <a:rPr lang="en-US" dirty="0"/>
              <a:t>trajectory with those of other displaced </a:t>
            </a:r>
            <a:r>
              <a:rPr lang="en-US" dirty="0" smtClean="0"/>
              <a:t>individuals – most importantly</a:t>
            </a:r>
            <a:r>
              <a:rPr lang="en-US" dirty="0"/>
              <a:t>, the Chicana waitress whose ethnic identity </a:t>
            </a:r>
            <a:r>
              <a:rPr lang="en-US" dirty="0" err="1"/>
              <a:t>Bandini</a:t>
            </a:r>
            <a:r>
              <a:rPr lang="en-US" dirty="0"/>
              <a:t> repeatedly </a:t>
            </a:r>
            <a:r>
              <a:rPr lang="en-US" dirty="0" smtClean="0"/>
              <a:t>insults </a:t>
            </a:r>
            <a:r>
              <a:rPr lang="en-US" dirty="0"/>
              <a:t>and </a:t>
            </a:r>
            <a:r>
              <a:rPr lang="en-US" dirty="0" err="1" smtClean="0"/>
              <a:t>essentializes</a:t>
            </a:r>
            <a:r>
              <a:rPr lang="en-US" dirty="0" smtClean="0"/>
              <a:t>.” Writing </a:t>
            </a:r>
            <a:r>
              <a:rPr lang="en-US" i="1" dirty="0" smtClean="0"/>
              <a:t>in</a:t>
            </a:r>
            <a:r>
              <a:rPr lang="en-US" dirty="0" smtClean="0"/>
              <a:t> </a:t>
            </a:r>
            <a:r>
              <a:rPr lang="en-US" i="1" dirty="0" smtClean="0"/>
              <a:t>2016</a:t>
            </a:r>
            <a:r>
              <a:rPr lang="en-US" dirty="0" smtClean="0"/>
              <a:t>, </a:t>
            </a:r>
            <a:r>
              <a:rPr lang="en-US" dirty="0" err="1" smtClean="0"/>
              <a:t>Roszak</a:t>
            </a:r>
            <a:r>
              <a:rPr lang="en-US" dirty="0" smtClean="0"/>
              <a:t> adds: “This </a:t>
            </a:r>
            <a:r>
              <a:rPr lang="en-US" dirty="0"/>
              <a:t>is a </a:t>
            </a:r>
            <a:r>
              <a:rPr lang="en-US" b="1" dirty="0"/>
              <a:t>new approach</a:t>
            </a:r>
            <a:r>
              <a:rPr lang="en-US" dirty="0"/>
              <a:t> that previous criticism has </a:t>
            </a:r>
            <a:r>
              <a:rPr lang="en-US" dirty="0" smtClean="0"/>
              <a:t>not </a:t>
            </a:r>
            <a:r>
              <a:rPr lang="en-US" dirty="0"/>
              <a:t>considered in depth</a:t>
            </a:r>
            <a:r>
              <a:rPr lang="en-US" dirty="0" smtClean="0"/>
              <a:t>.” As a matter of fact, “previous criticism” may have “not considered” this aspect “in depth,” but the author’s ironic representation of </a:t>
            </a:r>
            <a:r>
              <a:rPr lang="en-US" dirty="0" err="1" smtClean="0"/>
              <a:t>Bandini’s</a:t>
            </a:r>
            <a:r>
              <a:rPr lang="en-US" dirty="0" smtClean="0"/>
              <a:t> racist statements is something which is easily detectable at the very first surface reading of the novel: </a:t>
            </a:r>
            <a:r>
              <a:rPr lang="en-US" b="1" dirty="0" err="1" smtClean="0"/>
              <a:t>Bandini</a:t>
            </a:r>
            <a:r>
              <a:rPr lang="en-US" b="1" dirty="0" smtClean="0"/>
              <a:t> is </a:t>
            </a:r>
            <a:r>
              <a:rPr lang="en-US" b="1" i="1" dirty="0" smtClean="0"/>
              <a:t>portrayed </a:t>
            </a:r>
            <a:r>
              <a:rPr lang="en-US" b="1" dirty="0" smtClean="0"/>
              <a:t>as a racist </a:t>
            </a:r>
            <a:r>
              <a:rPr lang="en-US" dirty="0" smtClean="0"/>
              <a:t>(and as an unreliable, narcissistic, judgmental, delusionary character).</a:t>
            </a:r>
            <a:endParaRPr lang="it-IT" dirty="0"/>
          </a:p>
        </p:txBody>
      </p:sp>
    </p:spTree>
    <p:extLst>
      <p:ext uri="{BB962C8B-B14F-4D97-AF65-F5344CB8AC3E}">
        <p14:creationId xmlns:p14="http://schemas.microsoft.com/office/powerpoint/2010/main" val="251777561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r>
              <a:rPr lang="it-IT" b="1" dirty="0" smtClean="0"/>
              <a:t>A </a:t>
            </a:r>
            <a:r>
              <a:rPr lang="it-IT" b="1" dirty="0" err="1" smtClean="0"/>
              <a:t>competition</a:t>
            </a:r>
            <a:r>
              <a:rPr lang="it-IT" b="1" dirty="0" smtClean="0"/>
              <a:t> of </a:t>
            </a:r>
            <a:r>
              <a:rPr lang="it-IT" b="1" dirty="0" err="1" smtClean="0"/>
              <a:t>diasporas</a:t>
            </a:r>
            <a:endParaRPr lang="it-IT" b="1" dirty="0"/>
          </a:p>
        </p:txBody>
      </p:sp>
      <p:sp>
        <p:nvSpPr>
          <p:cNvPr id="3" name="Segnaposto contenuto 2"/>
          <p:cNvSpPr>
            <a:spLocks noGrp="1"/>
          </p:cNvSpPr>
          <p:nvPr>
            <p:ph sz="quarter" idx="1"/>
          </p:nvPr>
        </p:nvSpPr>
        <p:spPr>
          <a:xfrm>
            <a:off x="838200" y="1825624"/>
            <a:ext cx="10515600" cy="4781237"/>
          </a:xfrm>
        </p:spPr>
        <p:txBody>
          <a:bodyPr>
            <a:normAutofit fontScale="77500" lnSpcReduction="20000"/>
          </a:bodyPr>
          <a:lstStyle/>
          <a:p>
            <a:pPr marL="0" indent="0">
              <a:buNone/>
            </a:pPr>
            <a:r>
              <a:rPr lang="en-US" dirty="0" err="1" smtClean="0"/>
              <a:t>Roszak</a:t>
            </a:r>
            <a:r>
              <a:rPr lang="en-US" dirty="0" smtClean="0"/>
              <a:t>: “In </a:t>
            </a:r>
            <a:r>
              <a:rPr lang="en-US" dirty="0"/>
              <a:t>colliding Arturo </a:t>
            </a:r>
            <a:r>
              <a:rPr lang="en-US" dirty="0" err="1"/>
              <a:t>Bandini</a:t>
            </a:r>
            <a:r>
              <a:rPr lang="en-US" dirty="0"/>
              <a:t> with Camilla Lopez, </a:t>
            </a:r>
            <a:r>
              <a:rPr lang="en-US" i="1" dirty="0"/>
              <a:t>Ask the Dust</a:t>
            </a:r>
            <a:r>
              <a:rPr lang="en-US" dirty="0"/>
              <a:t> creates </a:t>
            </a:r>
            <a:r>
              <a:rPr lang="en-US" dirty="0" smtClean="0"/>
              <a:t>a </a:t>
            </a:r>
            <a:r>
              <a:rPr lang="en-US" dirty="0" err="1"/>
              <a:t>diasporic</a:t>
            </a:r>
            <a:r>
              <a:rPr lang="en-US" dirty="0"/>
              <a:t> triangle that connects Italy and Mexico with </a:t>
            </a:r>
            <a:r>
              <a:rPr lang="en-US" dirty="0" err="1"/>
              <a:t>Bandini</a:t>
            </a:r>
            <a:r>
              <a:rPr lang="en-US" dirty="0"/>
              <a:t> and </a:t>
            </a:r>
            <a:r>
              <a:rPr lang="en-US" dirty="0" smtClean="0"/>
              <a:t>Camilla’s </a:t>
            </a:r>
            <a:r>
              <a:rPr lang="en-US" dirty="0"/>
              <a:t>shared adopted homeland of the United States. Interestingly, </a:t>
            </a:r>
            <a:r>
              <a:rPr lang="en-US" dirty="0" smtClean="0"/>
              <a:t>rather </a:t>
            </a:r>
            <a:r>
              <a:rPr lang="en-US" dirty="0"/>
              <a:t>than modeling the type of solidarity that we might imagine stemming </a:t>
            </a:r>
            <a:r>
              <a:rPr lang="en-US" dirty="0" smtClean="0"/>
              <a:t>from </a:t>
            </a:r>
            <a:r>
              <a:rPr lang="en-US" dirty="0"/>
              <a:t>such a collision, </a:t>
            </a:r>
            <a:r>
              <a:rPr lang="en-US" i="1" dirty="0"/>
              <a:t>Ask the Dust</a:t>
            </a:r>
            <a:r>
              <a:rPr lang="en-US" dirty="0"/>
              <a:t> instead presents us with a </a:t>
            </a:r>
            <a:r>
              <a:rPr lang="en-US" b="1" dirty="0"/>
              <a:t>cautionary </a:t>
            </a:r>
            <a:r>
              <a:rPr lang="en-US" b="1" dirty="0" smtClean="0"/>
              <a:t>tale </a:t>
            </a:r>
            <a:r>
              <a:rPr lang="en-US" b="1" dirty="0"/>
              <a:t>of intersecting diasporas</a:t>
            </a:r>
            <a:r>
              <a:rPr lang="en-US" dirty="0"/>
              <a:t>: </a:t>
            </a:r>
            <a:r>
              <a:rPr lang="en-US" dirty="0" err="1"/>
              <a:t>Fante</a:t>
            </a:r>
            <a:r>
              <a:rPr lang="en-US" dirty="0"/>
              <a:t> illustrates what occurs when one </a:t>
            </a:r>
            <a:r>
              <a:rPr lang="en-US" dirty="0" err="1" smtClean="0"/>
              <a:t>diasporic</a:t>
            </a:r>
            <a:r>
              <a:rPr lang="en-US" dirty="0" smtClean="0"/>
              <a:t> </a:t>
            </a:r>
            <a:r>
              <a:rPr lang="en-US" dirty="0"/>
              <a:t>community competes for class standing and acceptance into white </a:t>
            </a:r>
            <a:r>
              <a:rPr lang="en-US" dirty="0" smtClean="0"/>
              <a:t>‘majority culture’ </a:t>
            </a:r>
            <a:r>
              <a:rPr lang="en-US" dirty="0"/>
              <a:t>rather than resisting claims of both white superiority </a:t>
            </a:r>
            <a:r>
              <a:rPr lang="en-US" dirty="0" smtClean="0"/>
              <a:t>and </a:t>
            </a:r>
            <a:r>
              <a:rPr lang="en-US" dirty="0"/>
              <a:t>socioeconomic elitism. </a:t>
            </a:r>
            <a:r>
              <a:rPr lang="en-US" dirty="0" err="1"/>
              <a:t>Fante’s</a:t>
            </a:r>
            <a:r>
              <a:rPr lang="en-US" dirty="0"/>
              <a:t> text is narrated by an often misguided </a:t>
            </a:r>
            <a:r>
              <a:rPr lang="en-US" dirty="0" err="1" smtClean="0"/>
              <a:t>diasporic</a:t>
            </a:r>
            <a:r>
              <a:rPr lang="en-US" dirty="0" smtClean="0"/>
              <a:t> </a:t>
            </a:r>
            <a:r>
              <a:rPr lang="en-US" dirty="0"/>
              <a:t>voice: the voice of a very young man who as often succumbs </a:t>
            </a:r>
            <a:r>
              <a:rPr lang="en-US" dirty="0" smtClean="0"/>
              <a:t>to </a:t>
            </a:r>
            <a:r>
              <a:rPr lang="en-US" dirty="0"/>
              <a:t>classist aspirations and judgments as he resists or battles them, and </a:t>
            </a:r>
            <a:r>
              <a:rPr lang="en-US" dirty="0" smtClean="0"/>
              <a:t>who </a:t>
            </a:r>
            <a:r>
              <a:rPr lang="en-US" dirty="0"/>
              <a:t>as often resorts to stereotyping or bigoted views of other </a:t>
            </a:r>
            <a:r>
              <a:rPr lang="en-US" dirty="0" err="1"/>
              <a:t>diasporic</a:t>
            </a:r>
            <a:r>
              <a:rPr lang="en-US" dirty="0"/>
              <a:t> </a:t>
            </a:r>
            <a:r>
              <a:rPr lang="en-US" dirty="0" smtClean="0"/>
              <a:t>communities </a:t>
            </a:r>
            <a:r>
              <a:rPr lang="en-US" dirty="0"/>
              <a:t>as he denounces such views</a:t>
            </a:r>
            <a:r>
              <a:rPr lang="en-US" dirty="0" smtClean="0"/>
              <a:t>.” What the text ultimately gives the reader is the depiction of the process through which white dominant culture “absorbs” and defuses potentially subversive stances by </a:t>
            </a:r>
            <a:r>
              <a:rPr lang="en-US" dirty="0" err="1" smtClean="0"/>
              <a:t>diasporic</a:t>
            </a:r>
            <a:r>
              <a:rPr lang="en-US" dirty="0" smtClean="0"/>
              <a:t> subjects through the competition it creates among them. Italian Americans have just begun to be accepted as “legitimate” members of white society, and therefore they turn back towards members of other diasporas which are still marginalized, in order to prove their own “</a:t>
            </a:r>
            <a:r>
              <a:rPr lang="en-US" b="1" dirty="0" smtClean="0"/>
              <a:t>belonging to the center</a:t>
            </a:r>
            <a:r>
              <a:rPr lang="en-US" dirty="0" smtClean="0"/>
              <a:t>.”</a:t>
            </a:r>
            <a:endParaRPr lang="it-IT" dirty="0"/>
          </a:p>
        </p:txBody>
      </p:sp>
    </p:spTree>
    <p:extLst>
      <p:ext uri="{BB962C8B-B14F-4D97-AF65-F5344CB8AC3E}">
        <p14:creationId xmlns:p14="http://schemas.microsoft.com/office/powerpoint/2010/main" val="421379387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r>
              <a:rPr lang="it-IT" b="1" dirty="0" smtClean="0"/>
              <a:t>An American man, </a:t>
            </a:r>
            <a:r>
              <a:rPr lang="it-IT" b="1" dirty="0" err="1" smtClean="0"/>
              <a:t>born</a:t>
            </a:r>
            <a:r>
              <a:rPr lang="it-IT" b="1" dirty="0" smtClean="0"/>
              <a:t> in America</a:t>
            </a:r>
            <a:endParaRPr lang="it-IT" b="1" dirty="0"/>
          </a:p>
        </p:txBody>
      </p:sp>
      <p:sp>
        <p:nvSpPr>
          <p:cNvPr id="3" name="Segnaposto contenuto 2"/>
          <p:cNvSpPr>
            <a:spLocks noGrp="1"/>
          </p:cNvSpPr>
          <p:nvPr>
            <p:ph sz="quarter" idx="1"/>
          </p:nvPr>
        </p:nvSpPr>
        <p:spPr>
          <a:xfrm>
            <a:off x="838200" y="1825625"/>
            <a:ext cx="10515600" cy="4832752"/>
          </a:xfrm>
        </p:spPr>
        <p:txBody>
          <a:bodyPr>
            <a:normAutofit fontScale="77500" lnSpcReduction="20000"/>
          </a:bodyPr>
          <a:lstStyle/>
          <a:p>
            <a:pPr marL="0" indent="0">
              <a:buNone/>
            </a:pPr>
            <a:r>
              <a:rPr lang="en-US" dirty="0" err="1" smtClean="0"/>
              <a:t>Roszak</a:t>
            </a:r>
            <a:r>
              <a:rPr lang="en-US" dirty="0" smtClean="0"/>
              <a:t>: “Of </a:t>
            </a:r>
            <a:r>
              <a:rPr lang="en-US" dirty="0"/>
              <a:t>course, if we were to take </a:t>
            </a:r>
            <a:r>
              <a:rPr lang="en-US" dirty="0" err="1"/>
              <a:t>Fante’s</a:t>
            </a:r>
            <a:r>
              <a:rPr lang="en-US" dirty="0"/>
              <a:t> protagonist at his word in some </a:t>
            </a:r>
            <a:r>
              <a:rPr lang="en-US" dirty="0" smtClean="0"/>
              <a:t>moments</a:t>
            </a:r>
            <a:r>
              <a:rPr lang="en-US" dirty="0"/>
              <a:t>, we might not think of his own particular experience as </a:t>
            </a:r>
            <a:r>
              <a:rPr lang="en-US" dirty="0" err="1"/>
              <a:t>diasporic</a:t>
            </a:r>
            <a:r>
              <a:rPr lang="en-US" dirty="0"/>
              <a:t>, </a:t>
            </a:r>
            <a:r>
              <a:rPr lang="en-US" dirty="0" smtClean="0"/>
              <a:t>as </a:t>
            </a:r>
            <a:r>
              <a:rPr lang="en-US" dirty="0" err="1"/>
              <a:t>Bandini</a:t>
            </a:r>
            <a:r>
              <a:rPr lang="en-US" dirty="0"/>
              <a:t> is a self-professed </a:t>
            </a:r>
            <a:r>
              <a:rPr lang="en-US" b="1" dirty="0"/>
              <a:t>assimilationist</a:t>
            </a:r>
            <a:r>
              <a:rPr lang="en-US" dirty="0"/>
              <a:t>. He repeatedly speaks in ways </a:t>
            </a:r>
            <a:r>
              <a:rPr lang="en-US" dirty="0" smtClean="0"/>
              <a:t>that </a:t>
            </a:r>
            <a:r>
              <a:rPr lang="en-US" dirty="0"/>
              <a:t>suggest that his connections to the </a:t>
            </a:r>
            <a:r>
              <a:rPr lang="en-US" dirty="0" err="1"/>
              <a:t>diasporic</a:t>
            </a:r>
            <a:r>
              <a:rPr lang="en-US" dirty="0"/>
              <a:t> community of Italians living </a:t>
            </a:r>
            <a:r>
              <a:rPr lang="en-US" dirty="0" smtClean="0"/>
              <a:t>abroad </a:t>
            </a:r>
            <a:r>
              <a:rPr lang="en-US" dirty="0"/>
              <a:t>are weaker than his sense of affiliation with US culture and society or </a:t>
            </a:r>
            <a:r>
              <a:rPr lang="en-US" dirty="0" smtClean="0"/>
              <a:t>with </a:t>
            </a:r>
            <a:r>
              <a:rPr lang="en-US" dirty="0"/>
              <a:t>the particular landscape and community of Los Angeles. For instance</a:t>
            </a:r>
            <a:r>
              <a:rPr lang="en-US" dirty="0" smtClean="0"/>
              <a:t>, </a:t>
            </a:r>
            <a:r>
              <a:rPr lang="en-US" dirty="0" err="1" smtClean="0"/>
              <a:t>Bandini</a:t>
            </a:r>
            <a:r>
              <a:rPr lang="en-US" dirty="0" smtClean="0"/>
              <a:t> </a:t>
            </a:r>
            <a:r>
              <a:rPr lang="en-US" dirty="0"/>
              <a:t>refers to the US as </a:t>
            </a:r>
            <a:r>
              <a:rPr lang="en-US" dirty="0" smtClean="0"/>
              <a:t>‘[</a:t>
            </a:r>
            <a:r>
              <a:rPr lang="en-US" dirty="0"/>
              <a:t>his] </a:t>
            </a:r>
            <a:r>
              <a:rPr lang="en-US" dirty="0" smtClean="0"/>
              <a:t>country’ and</a:t>
            </a:r>
            <a:r>
              <a:rPr lang="en-US" dirty="0"/>
              <a:t>, in one moment, exclaims, </a:t>
            </a:r>
            <a:r>
              <a:rPr lang="en-US" dirty="0" smtClean="0"/>
              <a:t>‘</a:t>
            </a:r>
            <a:r>
              <a:rPr lang="en-US" b="1" dirty="0" smtClean="0"/>
              <a:t>I </a:t>
            </a:r>
            <a:r>
              <a:rPr lang="en-US" b="1" dirty="0"/>
              <a:t>was an American and goddamn proud of </a:t>
            </a:r>
            <a:r>
              <a:rPr lang="en-US" b="1" dirty="0" smtClean="0"/>
              <a:t>it</a:t>
            </a:r>
            <a:r>
              <a:rPr lang="en-US" dirty="0" smtClean="0"/>
              <a:t>.’ </a:t>
            </a:r>
            <a:r>
              <a:rPr lang="en-US" dirty="0"/>
              <a:t>What’s more, this sense </a:t>
            </a:r>
            <a:r>
              <a:rPr lang="en-US" dirty="0" smtClean="0"/>
              <a:t>of </a:t>
            </a:r>
            <a:r>
              <a:rPr lang="en-US" dirty="0"/>
              <a:t>connection sometimes seems almost </a:t>
            </a:r>
            <a:r>
              <a:rPr lang="en-US" b="1" dirty="0"/>
              <a:t>physical, </a:t>
            </a:r>
            <a:r>
              <a:rPr lang="en-US" b="1" dirty="0" smtClean="0"/>
              <a:t>geographic </a:t>
            </a:r>
            <a:r>
              <a:rPr lang="en-US" dirty="0" smtClean="0"/>
              <a:t>– which </a:t>
            </a:r>
            <a:r>
              <a:rPr lang="en-US" dirty="0"/>
              <a:t>gives it a </a:t>
            </a:r>
            <a:r>
              <a:rPr lang="en-US" dirty="0" smtClean="0"/>
              <a:t>profound </a:t>
            </a:r>
            <a:r>
              <a:rPr lang="en-US" dirty="0"/>
              <a:t>sense of realness. When he speaks of the </a:t>
            </a:r>
            <a:r>
              <a:rPr lang="en-US" dirty="0" smtClean="0"/>
              <a:t>‘dust </a:t>
            </a:r>
            <a:r>
              <a:rPr lang="en-US" dirty="0"/>
              <a:t>and sand that blew in </a:t>
            </a:r>
            <a:r>
              <a:rPr lang="en-US" dirty="0" smtClean="0"/>
              <a:t>from </a:t>
            </a:r>
            <a:r>
              <a:rPr lang="en-US" dirty="0"/>
              <a:t>the Mojave and Santa Ana </a:t>
            </a:r>
            <a:r>
              <a:rPr lang="en-US" dirty="0" smtClean="0"/>
              <a:t>deserts,’ </a:t>
            </a:r>
            <a:r>
              <a:rPr lang="en-US" dirty="0" err="1"/>
              <a:t>Bandini</a:t>
            </a:r>
            <a:r>
              <a:rPr lang="en-US" dirty="0"/>
              <a:t> displays a knowledge </a:t>
            </a:r>
            <a:r>
              <a:rPr lang="en-US" dirty="0" smtClean="0"/>
              <a:t>of </a:t>
            </a:r>
            <a:r>
              <a:rPr lang="en-US" dirty="0"/>
              <a:t>local geography that subtly bespeaks his </a:t>
            </a:r>
            <a:r>
              <a:rPr lang="en-US" b="1" dirty="0"/>
              <a:t>connection to the land </a:t>
            </a:r>
            <a:r>
              <a:rPr lang="en-US" dirty="0"/>
              <a:t>he </a:t>
            </a:r>
            <a:r>
              <a:rPr lang="en-US" dirty="0" smtClean="0"/>
              <a:t>now inhabits.” Fact is, this is the land he has </a:t>
            </a:r>
            <a:r>
              <a:rPr lang="en-US" i="1" dirty="0" smtClean="0"/>
              <a:t>always</a:t>
            </a:r>
            <a:r>
              <a:rPr lang="en-US" dirty="0" smtClean="0"/>
              <a:t> inhabited – he is a </a:t>
            </a:r>
            <a:r>
              <a:rPr lang="en-US" b="1" i="1" dirty="0" smtClean="0"/>
              <a:t>local</a:t>
            </a:r>
            <a:r>
              <a:rPr lang="en-US" dirty="0" smtClean="0"/>
              <a:t>, an American-born citizen. As a second-generation migrant, he is actually not an immigrant at all – he has never been </a:t>
            </a:r>
            <a:r>
              <a:rPr lang="en-US" i="1" dirty="0" smtClean="0"/>
              <a:t>physically </a:t>
            </a:r>
            <a:r>
              <a:rPr lang="en-US" dirty="0" smtClean="0"/>
              <a:t>involved in the </a:t>
            </a:r>
            <a:r>
              <a:rPr lang="en-US" dirty="0" err="1" smtClean="0"/>
              <a:t>diasporic</a:t>
            </a:r>
            <a:r>
              <a:rPr lang="en-US" dirty="0" smtClean="0"/>
              <a:t> movement for a (certain) space of origin to a space of  (uncertain) destination, which is the predicament of every immigrant. And the </a:t>
            </a:r>
            <a:r>
              <a:rPr lang="en-US" dirty="0" err="1" smtClean="0"/>
              <a:t>diaspora</a:t>
            </a:r>
            <a:r>
              <a:rPr lang="en-US" dirty="0" smtClean="0"/>
              <a:t> he is a (non-</a:t>
            </a:r>
            <a:r>
              <a:rPr lang="en-US" dirty="0" err="1" smtClean="0"/>
              <a:t>diasporic</a:t>
            </a:r>
            <a:r>
              <a:rPr lang="en-US" dirty="0" smtClean="0"/>
              <a:t>) member of is by now almost not ethnically marked anymore…</a:t>
            </a:r>
            <a:endParaRPr lang="it-IT" dirty="0"/>
          </a:p>
        </p:txBody>
      </p:sp>
    </p:spTree>
    <p:extLst>
      <p:ext uri="{BB962C8B-B14F-4D97-AF65-F5344CB8AC3E}">
        <p14:creationId xmlns:p14="http://schemas.microsoft.com/office/powerpoint/2010/main" val="373478004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812443" y="0"/>
            <a:ext cx="10515600" cy="1325563"/>
          </a:xfrm>
        </p:spPr>
        <p:txBody>
          <a:bodyPr/>
          <a:lstStyle/>
          <a:p>
            <a:pPr algn="ctr"/>
            <a:r>
              <a:rPr lang="it-IT" b="1" dirty="0" smtClean="0"/>
              <a:t>A man in-</a:t>
            </a:r>
            <a:r>
              <a:rPr lang="it-IT" b="1" dirty="0" err="1" smtClean="0"/>
              <a:t>between</a:t>
            </a:r>
            <a:endParaRPr lang="it-IT" b="1" dirty="0"/>
          </a:p>
        </p:txBody>
      </p:sp>
      <p:sp>
        <p:nvSpPr>
          <p:cNvPr id="3" name="Segnaposto contenuto 2"/>
          <p:cNvSpPr>
            <a:spLocks noGrp="1"/>
          </p:cNvSpPr>
          <p:nvPr>
            <p:ph sz="quarter" idx="1"/>
          </p:nvPr>
        </p:nvSpPr>
        <p:spPr>
          <a:xfrm>
            <a:off x="404949" y="1146220"/>
            <a:ext cx="11390811" cy="5473521"/>
          </a:xfrm>
        </p:spPr>
        <p:txBody>
          <a:bodyPr>
            <a:normAutofit fontScale="77500" lnSpcReduction="20000"/>
          </a:bodyPr>
          <a:lstStyle/>
          <a:p>
            <a:pPr marL="0" indent="0">
              <a:buNone/>
            </a:pPr>
            <a:endParaRPr lang="en-US" dirty="0" smtClean="0"/>
          </a:p>
          <a:p>
            <a:pPr marL="0" indent="0">
              <a:buNone/>
            </a:pPr>
            <a:r>
              <a:rPr lang="en-US" dirty="0" smtClean="0"/>
              <a:t>But the Italian American diaspora in only </a:t>
            </a:r>
            <a:r>
              <a:rPr lang="en-US" i="1" dirty="0" smtClean="0"/>
              <a:t>almost </a:t>
            </a:r>
            <a:r>
              <a:rPr lang="en-US" dirty="0" smtClean="0"/>
              <a:t>not ethnically marked anymore. </a:t>
            </a:r>
            <a:r>
              <a:rPr lang="en-US" dirty="0" err="1" smtClean="0"/>
              <a:t>Roszak</a:t>
            </a:r>
            <a:r>
              <a:rPr lang="en-US" dirty="0" smtClean="0"/>
              <a:t>: “Although he </a:t>
            </a:r>
            <a:r>
              <a:rPr lang="en-US" dirty="0"/>
              <a:t>is a US-born American citizen, </a:t>
            </a:r>
            <a:r>
              <a:rPr lang="en-US" dirty="0" err="1"/>
              <a:t>Bandini</a:t>
            </a:r>
            <a:r>
              <a:rPr lang="en-US" dirty="0"/>
              <a:t> must cede to the claims of an </a:t>
            </a:r>
            <a:r>
              <a:rPr lang="en-US" dirty="0" smtClean="0"/>
              <a:t>American </a:t>
            </a:r>
            <a:r>
              <a:rPr lang="en-US" dirty="0"/>
              <a:t>who interrogates him about his ethnic background </a:t>
            </a:r>
            <a:r>
              <a:rPr lang="en-US" b="1" dirty="0" smtClean="0"/>
              <a:t>(‘Young man… are </a:t>
            </a:r>
            <a:r>
              <a:rPr lang="en-US" b="1" dirty="0"/>
              <a:t>you a Mexican</a:t>
            </a:r>
            <a:r>
              <a:rPr lang="en-US" b="1" dirty="0" smtClean="0"/>
              <a:t>?’ </a:t>
            </a:r>
            <a:r>
              <a:rPr lang="en-US" dirty="0" smtClean="0"/>
              <a:t>the </a:t>
            </a:r>
            <a:r>
              <a:rPr lang="en-US" dirty="0"/>
              <a:t>hotel owner asks) and then presumes to know </a:t>
            </a:r>
            <a:r>
              <a:rPr lang="en-US" dirty="0" smtClean="0"/>
              <a:t>more </a:t>
            </a:r>
            <a:r>
              <a:rPr lang="en-US" dirty="0"/>
              <a:t>about his own country than he does, simply because he appears more </a:t>
            </a:r>
            <a:r>
              <a:rPr lang="en-US" dirty="0" smtClean="0"/>
              <a:t>foreign</a:t>
            </a:r>
            <a:r>
              <a:rPr lang="en-US" dirty="0"/>
              <a:t>. The only way that </a:t>
            </a:r>
            <a:r>
              <a:rPr lang="en-US" dirty="0" err="1"/>
              <a:t>Bandini</a:t>
            </a:r>
            <a:r>
              <a:rPr lang="en-US" dirty="0"/>
              <a:t> is able to gain acceptance into the hotel </a:t>
            </a:r>
            <a:r>
              <a:rPr lang="en-US" dirty="0" smtClean="0"/>
              <a:t>community </a:t>
            </a:r>
            <a:r>
              <a:rPr lang="en-US" dirty="0"/>
              <a:t>and avoid being expelled onto the street is to humbly deny what </a:t>
            </a:r>
            <a:r>
              <a:rPr lang="en-US" dirty="0" smtClean="0"/>
              <a:t>he </a:t>
            </a:r>
            <a:r>
              <a:rPr lang="en-US" dirty="0"/>
              <a:t>knows is true about his own </a:t>
            </a:r>
            <a:r>
              <a:rPr lang="en-US" dirty="0" smtClean="0"/>
              <a:t>hometown [Boulder, which the hotel owner insists is in Nebraska, instead of Colorado…]. </a:t>
            </a:r>
            <a:r>
              <a:rPr lang="en-US" dirty="0"/>
              <a:t>Likewise, </a:t>
            </a:r>
            <a:r>
              <a:rPr lang="en-US" dirty="0" err="1"/>
              <a:t>Bandini</a:t>
            </a:r>
            <a:r>
              <a:rPr lang="en-US" dirty="0"/>
              <a:t> </a:t>
            </a:r>
            <a:r>
              <a:rPr lang="en-US" dirty="0" smtClean="0"/>
              <a:t>[“who </a:t>
            </a:r>
            <a:r>
              <a:rPr lang="en-US" dirty="0"/>
              <a:t>is </a:t>
            </a:r>
            <a:r>
              <a:rPr lang="en-US" b="1" dirty="0"/>
              <a:t>not an Italian immigrant </a:t>
            </a:r>
            <a:r>
              <a:rPr lang="en-US" b="1" dirty="0" smtClean="0"/>
              <a:t>but </a:t>
            </a:r>
            <a:r>
              <a:rPr lang="en-US" b="1" dirty="0"/>
              <a:t>an Italian American </a:t>
            </a:r>
            <a:r>
              <a:rPr lang="en-US" b="1" dirty="0" smtClean="0"/>
              <a:t>migrant</a:t>
            </a:r>
            <a:r>
              <a:rPr lang="en-US" dirty="0" smtClean="0"/>
              <a:t>” (Elliott)] recalls painful memories </a:t>
            </a:r>
            <a:r>
              <a:rPr lang="en-US" dirty="0"/>
              <a:t>of racial slurs directed at him during his childhood, memories of </a:t>
            </a:r>
            <a:r>
              <a:rPr lang="en-US" dirty="0" smtClean="0"/>
              <a:t>being </a:t>
            </a:r>
            <a:r>
              <a:rPr lang="en-US" dirty="0"/>
              <a:t>called </a:t>
            </a:r>
            <a:r>
              <a:rPr lang="en-US" dirty="0" smtClean="0"/>
              <a:t>‘</a:t>
            </a:r>
            <a:r>
              <a:rPr lang="en-US" b="1" dirty="0" smtClean="0"/>
              <a:t>Wop </a:t>
            </a:r>
            <a:r>
              <a:rPr lang="en-US" b="1" dirty="0"/>
              <a:t>and Dago and </a:t>
            </a:r>
            <a:r>
              <a:rPr lang="en-US" b="1" dirty="0" smtClean="0"/>
              <a:t>Greaser</a:t>
            </a:r>
            <a:r>
              <a:rPr lang="en-US" dirty="0" smtClean="0"/>
              <a:t>,’ </a:t>
            </a:r>
            <a:r>
              <a:rPr lang="en-US" dirty="0"/>
              <a:t>which lead him to proclaim, </a:t>
            </a:r>
            <a:r>
              <a:rPr lang="en-US" dirty="0" smtClean="0"/>
              <a:t>‘they </a:t>
            </a:r>
            <a:r>
              <a:rPr lang="en-US" dirty="0"/>
              <a:t>hate me and my father, and my father’s father, and they would have my </a:t>
            </a:r>
            <a:r>
              <a:rPr lang="en-US" dirty="0" smtClean="0"/>
              <a:t>blood </a:t>
            </a:r>
            <a:r>
              <a:rPr lang="en-US" dirty="0"/>
              <a:t>and put me </a:t>
            </a:r>
            <a:r>
              <a:rPr lang="en-US" dirty="0" smtClean="0"/>
              <a:t>down.’ </a:t>
            </a:r>
            <a:r>
              <a:rPr lang="en-US" dirty="0"/>
              <a:t>Such moments clearly contribute to </a:t>
            </a:r>
            <a:r>
              <a:rPr lang="en-US" dirty="0" err="1"/>
              <a:t>Bandini’s</a:t>
            </a:r>
            <a:r>
              <a:rPr lang="en-US" dirty="0"/>
              <a:t> </a:t>
            </a:r>
            <a:r>
              <a:rPr lang="en-US" dirty="0" smtClean="0"/>
              <a:t>impression </a:t>
            </a:r>
            <a:r>
              <a:rPr lang="en-US" dirty="0"/>
              <a:t>that he </a:t>
            </a:r>
            <a:r>
              <a:rPr lang="en-US" dirty="0" smtClean="0"/>
              <a:t>‘</a:t>
            </a:r>
            <a:r>
              <a:rPr lang="en-US" b="1" dirty="0" smtClean="0"/>
              <a:t>cannot </a:t>
            </a:r>
            <a:r>
              <a:rPr lang="en-US" b="1" dirty="0"/>
              <a:t>be</a:t>
            </a:r>
            <a:r>
              <a:rPr lang="en-US" b="1" dirty="0" smtClean="0"/>
              <a:t>… fully accepted</a:t>
            </a:r>
            <a:r>
              <a:rPr lang="en-US" dirty="0" smtClean="0"/>
              <a:t>’ </a:t>
            </a:r>
            <a:r>
              <a:rPr lang="en-US" dirty="0"/>
              <a:t>by US society, illustrating an </a:t>
            </a:r>
            <a:r>
              <a:rPr lang="en-US" dirty="0" smtClean="0"/>
              <a:t>essential </a:t>
            </a:r>
            <a:r>
              <a:rPr lang="en-US" dirty="0"/>
              <a:t>element of </a:t>
            </a:r>
            <a:r>
              <a:rPr lang="en-US" dirty="0" err="1"/>
              <a:t>Bandini’s</a:t>
            </a:r>
            <a:r>
              <a:rPr lang="en-US" dirty="0"/>
              <a:t> </a:t>
            </a:r>
            <a:r>
              <a:rPr lang="en-US" dirty="0" err="1"/>
              <a:t>diasporic</a:t>
            </a:r>
            <a:r>
              <a:rPr lang="en-US" dirty="0"/>
              <a:t> identity</a:t>
            </a:r>
            <a:r>
              <a:rPr lang="en-US" dirty="0" smtClean="0"/>
              <a:t>.” </a:t>
            </a:r>
            <a:r>
              <a:rPr lang="en-US" dirty="0" err="1" smtClean="0"/>
              <a:t>Bandini</a:t>
            </a:r>
            <a:r>
              <a:rPr lang="en-US" dirty="0" smtClean="0"/>
              <a:t> is still a man in-between, no more an Italian, and not yet completely an American, and all the more hostile towards the members of other diasporas because they could endanger his legitimation (a thing they </a:t>
            </a:r>
            <a:r>
              <a:rPr lang="en-US" i="1" dirty="0" smtClean="0"/>
              <a:t>cannot </a:t>
            </a:r>
            <a:r>
              <a:rPr lang="en-US" dirty="0" smtClean="0"/>
              <a:t>do, but that dominant ideology persistently insinuates as a possibility, by comparing Italians to Mexicans).</a:t>
            </a:r>
            <a:endParaRPr lang="it-IT" dirty="0"/>
          </a:p>
        </p:txBody>
      </p:sp>
    </p:spTree>
    <p:extLst>
      <p:ext uri="{BB962C8B-B14F-4D97-AF65-F5344CB8AC3E}">
        <p14:creationId xmlns:p14="http://schemas.microsoft.com/office/powerpoint/2010/main" val="1928972106"/>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Città">
  <a:themeElements>
    <a:clrScheme name="Città">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Città">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Città">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195</TotalTime>
  <Words>2658</Words>
  <Application>Microsoft Office PowerPoint</Application>
  <PresentationFormat>Personalizzato</PresentationFormat>
  <Paragraphs>32</Paragraphs>
  <Slides>14</Slides>
  <Notes>0</Notes>
  <HiddenSlides>0</HiddenSlides>
  <MMClips>0</MMClips>
  <ScaleCrop>false</ScaleCrop>
  <HeadingPairs>
    <vt:vector size="4" baseType="variant">
      <vt:variant>
        <vt:lpstr>Tema</vt:lpstr>
      </vt:variant>
      <vt:variant>
        <vt:i4>1</vt:i4>
      </vt:variant>
      <vt:variant>
        <vt:lpstr>Titoli diapositive</vt:lpstr>
      </vt:variant>
      <vt:variant>
        <vt:i4>14</vt:i4>
      </vt:variant>
    </vt:vector>
  </HeadingPairs>
  <TitlesOfParts>
    <vt:vector size="15" baseType="lpstr">
      <vt:lpstr>Città</vt:lpstr>
      <vt:lpstr>John Fante, Ask the Dust</vt:lpstr>
      <vt:lpstr>A shifting identity</vt:lpstr>
      <vt:lpstr>Bandini’s racism</vt:lpstr>
      <vt:lpstr>Un unreliable narrator</vt:lpstr>
      <vt:lpstr>A racial refashioning</vt:lpstr>
      <vt:lpstr>Bandini’s “negative example”</vt:lpstr>
      <vt:lpstr>A competition of diasporas</vt:lpstr>
      <vt:lpstr>An American man, born in America</vt:lpstr>
      <vt:lpstr>A man in-between</vt:lpstr>
      <vt:lpstr>Arturo’s appropriation of the (female) “Other”</vt:lpstr>
      <vt:lpstr>Becoming white…</vt:lpstr>
      <vt:lpstr>…or not becoming white</vt:lpstr>
      <vt:lpstr>White or non-white?</vt:lpstr>
      <vt:lpstr>Camilla’s modernity</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Presentazione standard di PowerPoint</dc:title>
  <dc:creator>valerio.deangelis</dc:creator>
  <cp:lastModifiedBy>Utente</cp:lastModifiedBy>
  <cp:revision>31</cp:revision>
  <dcterms:created xsi:type="dcterms:W3CDTF">2019-03-12T12:28:13Z</dcterms:created>
  <dcterms:modified xsi:type="dcterms:W3CDTF">2023-11-19T23:15:37Z</dcterms:modified>
</cp:coreProperties>
</file>