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82" r:id="rId3"/>
    <p:sldId id="272" r:id="rId4"/>
    <p:sldId id="273" r:id="rId5"/>
    <p:sldId id="275" r:id="rId6"/>
    <p:sldId id="274" r:id="rId7"/>
    <p:sldId id="276" r:id="rId8"/>
    <p:sldId id="277" r:id="rId9"/>
    <p:sldId id="283" r:id="rId10"/>
    <p:sldId id="284" r:id="rId11"/>
    <p:sldId id="285" r:id="rId12"/>
    <p:sldId id="286" r:id="rId13"/>
    <p:sldId id="287" r:id="rId14"/>
    <p:sldId id="288" r:id="rId1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5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60"/>
  </p:normalViewPr>
  <p:slideViewPr>
    <p:cSldViewPr>
      <p:cViewPr varScale="1">
        <p:scale>
          <a:sx n="78" d="100"/>
          <a:sy n="78" d="100"/>
        </p:scale>
        <p:origin x="15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Tito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it-IT"/>
              <a:t>Fare clic per modificare lo stile del titolo</a:t>
            </a:r>
            <a:endParaRPr kumimoji="0" lang="en-US"/>
          </a:p>
        </p:txBody>
      </p:sp>
      <p:cxnSp>
        <p:nvCxnSpPr>
          <p:cNvPr id="8" name="Connettore 1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egnaposto data 14"/>
          <p:cNvSpPr>
            <a:spLocks noGrp="1"/>
          </p:cNvSpPr>
          <p:nvPr>
            <p:ph type="dt" sz="half" idx="10"/>
          </p:nvPr>
        </p:nvSpPr>
        <p:spPr/>
        <p:txBody>
          <a:bodyPr/>
          <a:lstStyle/>
          <a:p>
            <a:fld id="{26E7DCFD-572F-4807-AF2A-3D7FF948A7C9}" type="datetimeFigureOut">
              <a:rPr lang="it-IT" smtClean="0"/>
              <a:t>13/11/2023</a:t>
            </a:fld>
            <a:endParaRPr lang="it-IT"/>
          </a:p>
        </p:txBody>
      </p:sp>
      <p:sp>
        <p:nvSpPr>
          <p:cNvPr id="16" name="Segnaposto numero diapositiva 15"/>
          <p:cNvSpPr>
            <a:spLocks noGrp="1"/>
          </p:cNvSpPr>
          <p:nvPr>
            <p:ph type="sldNum" sz="quarter" idx="11"/>
          </p:nvPr>
        </p:nvSpPr>
        <p:spPr/>
        <p:txBody>
          <a:bodyPr/>
          <a:lstStyle/>
          <a:p>
            <a:fld id="{36F3C29B-77BB-41C0-818E-7E39BA9E1E10}" type="slidenum">
              <a:rPr lang="it-IT" smtClean="0"/>
              <a:t>‹N›</a:t>
            </a:fld>
            <a:endParaRPr lang="it-IT"/>
          </a:p>
        </p:txBody>
      </p:sp>
      <p:sp>
        <p:nvSpPr>
          <p:cNvPr id="17" name="Segnaposto piè di pagina 16"/>
          <p:cNvSpPr>
            <a:spLocks noGrp="1"/>
          </p:cNvSpPr>
          <p:nvPr>
            <p:ph type="ftr" sz="quarter" idx="12"/>
          </p:nvPr>
        </p:nvSpPr>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6E7DCFD-572F-4807-AF2A-3D7FF948A7C9}" type="datetimeFigureOut">
              <a:rPr lang="it-IT" smtClean="0"/>
              <a:t>13/11/2023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6F3C29B-77BB-41C0-818E-7E39BA9E1E10}"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6E7DCFD-572F-4807-AF2A-3D7FF948A7C9}" type="datetimeFigureOut">
              <a:rPr lang="it-IT" smtClean="0"/>
              <a:t>13/11/2023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6F3C29B-77BB-41C0-818E-7E39BA9E1E10}"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4" name="Segnaposto data 13"/>
          <p:cNvSpPr>
            <a:spLocks noGrp="1"/>
          </p:cNvSpPr>
          <p:nvPr>
            <p:ph type="dt" sz="half" idx="14"/>
          </p:nvPr>
        </p:nvSpPr>
        <p:spPr/>
        <p:txBody>
          <a:bodyPr/>
          <a:lstStyle/>
          <a:p>
            <a:fld id="{26E7DCFD-572F-4807-AF2A-3D7FF948A7C9}" type="datetimeFigureOut">
              <a:rPr lang="it-IT" smtClean="0"/>
              <a:t>13/11/2023</a:t>
            </a:fld>
            <a:endParaRPr lang="it-IT"/>
          </a:p>
        </p:txBody>
      </p:sp>
      <p:sp>
        <p:nvSpPr>
          <p:cNvPr id="15" name="Segnaposto numero diapositiva 14"/>
          <p:cNvSpPr>
            <a:spLocks noGrp="1"/>
          </p:cNvSpPr>
          <p:nvPr>
            <p:ph type="sldNum" sz="quarter" idx="15"/>
          </p:nvPr>
        </p:nvSpPr>
        <p:spPr/>
        <p:txBody>
          <a:bodyPr/>
          <a:lstStyle>
            <a:lvl1pPr algn="ctr">
              <a:defRPr/>
            </a:lvl1pPr>
          </a:lstStyle>
          <a:p>
            <a:fld id="{36F3C29B-77BB-41C0-818E-7E39BA9E1E10}" type="slidenum">
              <a:rPr lang="it-IT" smtClean="0"/>
              <a:t>‹N›</a:t>
            </a:fld>
            <a:endParaRPr lang="it-IT"/>
          </a:p>
        </p:txBody>
      </p:sp>
      <p:sp>
        <p:nvSpPr>
          <p:cNvPr id="16" name="Segnaposto piè di pagina 15"/>
          <p:cNvSpPr>
            <a:spLocks noGrp="1"/>
          </p:cNvSpPr>
          <p:nvPr>
            <p:ph type="ftr" sz="quarter" idx="16"/>
          </p:nvPr>
        </p:nvSpPr>
        <p:spPr/>
        <p:txBody>
          <a:bodyPr/>
          <a:lstStyle/>
          <a:p>
            <a:endParaRPr lang="it-IT"/>
          </a:p>
        </p:txBody>
      </p:sp>
      <p:sp>
        <p:nvSpPr>
          <p:cNvPr id="17" name="Titolo 16"/>
          <p:cNvSpPr>
            <a:spLocks noGrp="1"/>
          </p:cNvSpPr>
          <p:nvPr>
            <p:ph type="title"/>
          </p:nvPr>
        </p:nvSpPr>
        <p:spPr/>
        <p:txBody>
          <a:bodyPr rtlCol="0" anchor="b" anchorCtr="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Segnaposto data 3"/>
          <p:cNvSpPr>
            <a:spLocks noGrp="1"/>
          </p:cNvSpPr>
          <p:nvPr>
            <p:ph type="dt" sz="half" idx="10"/>
          </p:nvPr>
        </p:nvSpPr>
        <p:spPr/>
        <p:txBody>
          <a:bodyPr/>
          <a:lstStyle/>
          <a:p>
            <a:fld id="{26E7DCFD-572F-4807-AF2A-3D7FF948A7C9}" type="datetimeFigureOut">
              <a:rPr lang="it-IT" smtClean="0"/>
              <a:t>13/11/2023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6F3C29B-77BB-41C0-818E-7E39BA9E1E10}" type="slidenum">
              <a:rPr lang="it-IT" smtClean="0"/>
              <a:t>‹N›</a:t>
            </a:fld>
            <a:endParaRPr lang="it-IT"/>
          </a:p>
        </p:txBody>
      </p: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cxnSp>
        <p:nvCxnSpPr>
          <p:cNvPr id="7" name="Connettore 1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Segnaposto data 4"/>
          <p:cNvSpPr>
            <a:spLocks noGrp="1"/>
          </p:cNvSpPr>
          <p:nvPr>
            <p:ph type="dt" sz="half" idx="10"/>
          </p:nvPr>
        </p:nvSpPr>
        <p:spPr/>
        <p:txBody>
          <a:bodyPr/>
          <a:lstStyle/>
          <a:p>
            <a:fld id="{26E7DCFD-572F-4807-AF2A-3D7FF948A7C9}" type="datetimeFigureOut">
              <a:rPr lang="it-IT" smtClean="0"/>
              <a:t>13/11/2023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6F3C29B-77BB-41C0-818E-7E39BA9E1E10}" type="slidenum">
              <a:rPr lang="it-IT" smtClean="0"/>
              <a:t>‹N›</a:t>
            </a:fld>
            <a:endParaRPr lang="it-IT"/>
          </a:p>
        </p:txBody>
      </p:sp>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11" name="Segnaposto contenuto 10"/>
          <p:cNvSpPr>
            <a:spLocks noGrp="1"/>
          </p:cNvSpPr>
          <p:nvPr>
            <p:ph sz="half" idx="1"/>
          </p:nvPr>
        </p:nvSpPr>
        <p:spPr>
          <a:xfrm>
            <a:off x="457200" y="1524000"/>
            <a:ext cx="4059936"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3" name="Segnaposto contenuto 12"/>
          <p:cNvSpPr>
            <a:spLocks noGrp="1"/>
          </p:cNvSpPr>
          <p:nvPr>
            <p:ph sz="half" idx="2"/>
          </p:nvPr>
        </p:nvSpPr>
        <p:spPr>
          <a:xfrm>
            <a:off x="4648200" y="1524000"/>
            <a:ext cx="4059936"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9" name="Segnaposto numero diapositiva 8"/>
          <p:cNvSpPr>
            <a:spLocks noGrp="1"/>
          </p:cNvSpPr>
          <p:nvPr>
            <p:ph type="sldNum" sz="quarter" idx="12"/>
          </p:nvPr>
        </p:nvSpPr>
        <p:spPr/>
        <p:txBody>
          <a:bodyPr/>
          <a:lstStyle/>
          <a:p>
            <a:fld id="{36F3C29B-77BB-41C0-818E-7E39BA9E1E10}" type="slidenum">
              <a:rPr lang="it-IT" smtClean="0"/>
              <a:t>‹N›</a:t>
            </a:fld>
            <a:endParaRPr lang="it-IT"/>
          </a:p>
        </p:txBody>
      </p:sp>
      <p:sp>
        <p:nvSpPr>
          <p:cNvPr id="8" name="Segnaposto piè di pagina 7"/>
          <p:cNvSpPr>
            <a:spLocks noGrp="1"/>
          </p:cNvSpPr>
          <p:nvPr>
            <p:ph type="ftr" sz="quarter" idx="11"/>
          </p:nvPr>
        </p:nvSpPr>
        <p:spPr/>
        <p:txBody>
          <a:bodyPr/>
          <a:lstStyle/>
          <a:p>
            <a:endParaRPr lang="it-IT"/>
          </a:p>
        </p:txBody>
      </p:sp>
      <p:sp>
        <p:nvSpPr>
          <p:cNvPr id="7" name="Segnaposto data 6"/>
          <p:cNvSpPr>
            <a:spLocks noGrp="1"/>
          </p:cNvSpPr>
          <p:nvPr>
            <p:ph type="dt" sz="half" idx="10"/>
          </p:nvPr>
        </p:nvSpPr>
        <p:spPr/>
        <p:txBody>
          <a:bodyPr/>
          <a:lstStyle/>
          <a:p>
            <a:fld id="{26E7DCFD-572F-4807-AF2A-3D7FF948A7C9}" type="datetimeFigureOut">
              <a:rPr lang="it-IT" smtClean="0"/>
              <a:t>13/11/2023</a:t>
            </a:fld>
            <a:endParaRPr lang="it-IT"/>
          </a:p>
        </p:txBody>
      </p: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34" name="Segnaposto contenuto 33"/>
          <p:cNvSpPr>
            <a:spLocks noGrp="1"/>
          </p:cNvSpPr>
          <p:nvPr>
            <p:ph sz="quarter" idx="4"/>
          </p:nvPr>
        </p:nvSpPr>
        <p:spPr>
          <a:xfrm>
            <a:off x="4649788" y="2201896"/>
            <a:ext cx="4038600" cy="391363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 name="Titolo 1"/>
          <p:cNvSpPr>
            <a:spLocks noGrp="1"/>
          </p:cNvSpPr>
          <p:nvPr>
            <p:ph type="title"/>
          </p:nvPr>
        </p:nvSpPr>
        <p:spPr>
          <a:xfrm>
            <a:off x="457200" y="155448"/>
            <a:ext cx="8229600" cy="1143000"/>
          </a:xfrm>
        </p:spPr>
        <p:txBody>
          <a:bodyPr anchor="b" anchorCtr="0"/>
          <a:lstStyle>
            <a:lvl1pPr>
              <a:defRPr/>
            </a:lvl1pPr>
          </a:lstStyle>
          <a:p>
            <a:r>
              <a:rPr kumimoji="0" lang="it-IT"/>
              <a:t>Fare clic per modificare lo stile del titolo</a:t>
            </a:r>
            <a:endParaRPr kumimoji="0"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cxnSp>
        <p:nvCxnSpPr>
          <p:cNvPr id="10" name="Connettore 1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ttore 1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26E7DCFD-572F-4807-AF2A-3D7FF948A7C9}" type="datetimeFigureOut">
              <a:rPr lang="it-IT" smtClean="0"/>
              <a:t>13/11/2023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6F3C29B-77BB-41C0-818E-7E39BA9E1E10}" type="slidenum">
              <a:rPr lang="it-IT" smtClean="0"/>
              <a:t>‹N›</a:t>
            </a:fld>
            <a:endParaRPr lang="it-IT"/>
          </a:p>
        </p:txBody>
      </p:sp>
      <p:sp>
        <p:nvSpPr>
          <p:cNvPr id="2" name="Titolo 1"/>
          <p:cNvSpPr>
            <a:spLocks noGrp="1"/>
          </p:cNvSpPr>
          <p:nvPr>
            <p:ph type="title"/>
          </p:nvPr>
        </p:nvSpPr>
        <p:spPr/>
        <p:txBody>
          <a:bodyPr/>
          <a:lstStyle/>
          <a:p>
            <a:r>
              <a:rPr kumimoji="0" lang="it-IT"/>
              <a:t>Fare clic per modificare lo stile del titolo</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6E7DCFD-572F-4807-AF2A-3D7FF948A7C9}" type="datetimeFigureOut">
              <a:rPr lang="it-IT" smtClean="0"/>
              <a:t>13/11/2023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6F3C29B-77BB-41C0-818E-7E39BA9E1E10}"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3" name="Segnaposto tes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31" name="Tito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a:t>Fare clic per modificare lo stile del titolo</a:t>
            </a:r>
            <a:endParaRPr kumimoji="0" lang="en-US"/>
          </a:p>
        </p:txBody>
      </p:sp>
      <p:sp>
        <p:nvSpPr>
          <p:cNvPr id="8" name="Segnaposto data 7"/>
          <p:cNvSpPr>
            <a:spLocks noGrp="1"/>
          </p:cNvSpPr>
          <p:nvPr>
            <p:ph type="dt" sz="half" idx="14"/>
          </p:nvPr>
        </p:nvSpPr>
        <p:spPr/>
        <p:txBody>
          <a:bodyPr/>
          <a:lstStyle/>
          <a:p>
            <a:fld id="{26E7DCFD-572F-4807-AF2A-3D7FF948A7C9}" type="datetimeFigureOut">
              <a:rPr lang="it-IT" smtClean="0"/>
              <a:t>13/11/2023</a:t>
            </a:fld>
            <a:endParaRPr lang="it-IT"/>
          </a:p>
        </p:txBody>
      </p:sp>
      <p:sp>
        <p:nvSpPr>
          <p:cNvPr id="9" name="Segnaposto numero diapositiva 8"/>
          <p:cNvSpPr>
            <a:spLocks noGrp="1"/>
          </p:cNvSpPr>
          <p:nvPr>
            <p:ph type="sldNum" sz="quarter" idx="15"/>
          </p:nvPr>
        </p:nvSpPr>
        <p:spPr/>
        <p:txBody>
          <a:bodyPr/>
          <a:lstStyle/>
          <a:p>
            <a:fld id="{36F3C29B-77BB-41C0-818E-7E39BA9E1E10}" type="slidenum">
              <a:rPr lang="it-IT" smtClean="0"/>
              <a:t>‹N›</a:t>
            </a:fld>
            <a:endParaRPr lang="it-IT"/>
          </a:p>
        </p:txBody>
      </p:sp>
      <p:sp>
        <p:nvSpPr>
          <p:cNvPr id="10" name="Segnaposto piè di pagina 9"/>
          <p:cNvSpPr>
            <a:spLocks noGrp="1"/>
          </p:cNvSpPr>
          <p:nvPr>
            <p:ph type="ftr" sz="quarter" idx="16"/>
          </p:nvPr>
        </p:nvSpPr>
        <p:spPr/>
        <p:txBody>
          <a:bodyPr/>
          <a:lstStyle/>
          <a:p>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it-IT"/>
              <a:t>Fare clic sull'icona per inserire un'immagine</a:t>
            </a:r>
            <a:endParaRPr kumimoji="0" lang="en-US"/>
          </a:p>
        </p:txBody>
      </p:sp>
      <p:sp>
        <p:nvSpPr>
          <p:cNvPr id="4" name="Segnaposto tes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8" name="Segnaposto data 7"/>
          <p:cNvSpPr>
            <a:spLocks noGrp="1"/>
          </p:cNvSpPr>
          <p:nvPr>
            <p:ph type="dt" sz="half" idx="10"/>
          </p:nvPr>
        </p:nvSpPr>
        <p:spPr/>
        <p:txBody>
          <a:bodyPr/>
          <a:lstStyle/>
          <a:p>
            <a:fld id="{26E7DCFD-572F-4807-AF2A-3D7FF948A7C9}" type="datetimeFigureOut">
              <a:rPr lang="it-IT" smtClean="0"/>
              <a:t>13/11/2023</a:t>
            </a:fld>
            <a:endParaRPr lang="it-IT"/>
          </a:p>
        </p:txBody>
      </p:sp>
      <p:sp>
        <p:nvSpPr>
          <p:cNvPr id="9" name="Segnaposto numero diapositiva 8"/>
          <p:cNvSpPr>
            <a:spLocks noGrp="1"/>
          </p:cNvSpPr>
          <p:nvPr>
            <p:ph type="sldNum" sz="quarter" idx="11"/>
          </p:nvPr>
        </p:nvSpPr>
        <p:spPr/>
        <p:txBody>
          <a:bodyPr/>
          <a:lstStyle/>
          <a:p>
            <a:fld id="{36F3C29B-77BB-41C0-818E-7E39BA9E1E10}" type="slidenum">
              <a:rPr lang="it-IT" smtClean="0"/>
              <a:t>‹N›</a:t>
            </a:fld>
            <a:endParaRPr lang="it-IT"/>
          </a:p>
        </p:txBody>
      </p:sp>
      <p:sp>
        <p:nvSpPr>
          <p:cNvPr id="10" name="Segnaposto piè di pagina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egnaposto tes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24" name="Segnaposto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B4F321D3-0262-4BB0-8975-00E8EA8870B3}" type="datetimeFigureOut">
              <a:rPr lang="en-GB" smtClean="0">
                <a:solidFill>
                  <a:prstClr val="black">
                    <a:lumMod val="50000"/>
                    <a:lumOff val="50000"/>
                  </a:prstClr>
                </a:solidFill>
              </a:rPr>
              <a:pPr>
                <a:defRPr/>
              </a:pPr>
              <a:t>13/11/2023</a:t>
            </a:fld>
            <a:endParaRPr lang="en-GB">
              <a:solidFill>
                <a:prstClr val="black">
                  <a:lumMod val="50000"/>
                  <a:lumOff val="50000"/>
                </a:prstClr>
              </a:solidFill>
            </a:endParaRPr>
          </a:p>
        </p:txBody>
      </p:sp>
      <p:sp>
        <p:nvSpPr>
          <p:cNvPr id="10" name="Segnaposto piè di pagina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GB">
              <a:solidFill>
                <a:prstClr val="black">
                  <a:lumMod val="50000"/>
                  <a:lumOff val="50000"/>
                </a:prstClr>
              </a:solidFill>
            </a:endParaRPr>
          </a:p>
        </p:txBody>
      </p:sp>
      <p:sp>
        <p:nvSpPr>
          <p:cNvPr id="22" name="Segnaposto numero diapositiva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fontAlgn="base">
              <a:spcBef>
                <a:spcPct val="0"/>
              </a:spcBef>
              <a:spcAft>
                <a:spcPct val="0"/>
              </a:spcAft>
              <a:defRPr/>
            </a:pPr>
            <a:fld id="{AEEDB8C4-1A20-49F8-A466-8C0A2037CD03}" type="slidenum">
              <a:rPr lang="en-GB" altLang="en-US" smtClean="0">
                <a:cs typeface="Arial" charset="0"/>
              </a:rPr>
              <a:pPr fontAlgn="base">
                <a:spcBef>
                  <a:spcPct val="0"/>
                </a:spcBef>
                <a:spcAft>
                  <a:spcPct val="0"/>
                </a:spcAft>
                <a:defRPr/>
              </a:pPr>
              <a:t>‹N›</a:t>
            </a:fld>
            <a:endParaRPr lang="en-GB" altLang="en-US">
              <a:cs typeface="Arial" charset="0"/>
            </a:endParaRPr>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it-IT"/>
              <a:t>Fare clic per modificare lo stile del titolo</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lstStyle/>
          <a:p>
            <a:endParaRPr lang="it-IT"/>
          </a:p>
        </p:txBody>
      </p:sp>
      <p:sp>
        <p:nvSpPr>
          <p:cNvPr id="2" name="Titolo 1"/>
          <p:cNvSpPr>
            <a:spLocks noGrp="1"/>
          </p:cNvSpPr>
          <p:nvPr>
            <p:ph type="ctrTitle"/>
          </p:nvPr>
        </p:nvSpPr>
        <p:spPr>
          <a:xfrm>
            <a:off x="685800" y="548680"/>
            <a:ext cx="7772400" cy="1440160"/>
          </a:xfrm>
        </p:spPr>
        <p:txBody>
          <a:bodyPr>
            <a:normAutofit fontScale="90000"/>
          </a:bodyPr>
          <a:lstStyle/>
          <a:p>
            <a:r>
              <a:rPr lang="it-IT" b="1" i="1" dirty="0">
                <a:solidFill>
                  <a:srgbClr val="EEE532"/>
                </a:solidFill>
              </a:rPr>
              <a:t>THE NARRATIVE OF </a:t>
            </a:r>
            <a:br>
              <a:rPr lang="it-IT" b="1" i="1" dirty="0">
                <a:solidFill>
                  <a:srgbClr val="EEE532"/>
                </a:solidFill>
              </a:rPr>
            </a:br>
            <a:r>
              <a:rPr lang="it-IT" b="1" i="1" dirty="0">
                <a:solidFill>
                  <a:srgbClr val="EEE532"/>
                </a:solidFill>
              </a:rPr>
              <a:t>FREDERICK DOUGLASS</a:t>
            </a:r>
          </a:p>
        </p:txBody>
      </p:sp>
      <p:pic>
        <p:nvPicPr>
          <p:cNvPr id="4" name="Picture 2" descr="C:\Users\HP\Documents\Valerio\UniMC - 2019-20\UniMC - 2019-20 - Letteratura e cultura angloamericana 2M\Materials\Frederick Douglas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958" y="2204864"/>
            <a:ext cx="7440192"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370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037AA1D-B187-FE7B-E356-87E6269168EC}"/>
              </a:ext>
            </a:extLst>
          </p:cNvPr>
          <p:cNvSpPr>
            <a:spLocks noGrp="1"/>
          </p:cNvSpPr>
          <p:nvPr>
            <p:ph idx="1"/>
          </p:nvPr>
        </p:nvSpPr>
        <p:spPr>
          <a:xfrm>
            <a:off x="457200" y="1340768"/>
            <a:ext cx="5410944" cy="5112568"/>
          </a:xfrm>
        </p:spPr>
        <p:txBody>
          <a:bodyPr>
            <a:normAutofit lnSpcReduction="10000"/>
          </a:bodyPr>
          <a:lstStyle/>
          <a:p>
            <a:pPr marL="0" indent="0">
              <a:buNone/>
            </a:pPr>
            <a:r>
              <a:rPr lang="en-US" dirty="0"/>
              <a:t>After running away from the plantation on September 3, 1838, dressed up as a sailor Douglass took a train for the North, where he borrowed papers from a free African American saying that he was free. He then entered the abolitionist movement, and he gradually became one of its </a:t>
            </a:r>
            <a:r>
              <a:rPr lang="en-US" b="1" dirty="0">
                <a:solidFill>
                  <a:srgbClr val="FF0000"/>
                </a:solidFill>
              </a:rPr>
              <a:t>most popular orators</a:t>
            </a:r>
            <a:r>
              <a:rPr lang="en-US" dirty="0"/>
              <a:t>. His popularity became especially dangerous with the approval of the 1850 Fugitive Slave Act, even if by then he already was a free man.</a:t>
            </a:r>
          </a:p>
          <a:p>
            <a:endParaRPr lang="it-IT" dirty="0"/>
          </a:p>
        </p:txBody>
      </p:sp>
      <p:sp>
        <p:nvSpPr>
          <p:cNvPr id="3" name="Titolo 2">
            <a:extLst>
              <a:ext uri="{FF2B5EF4-FFF2-40B4-BE49-F238E27FC236}">
                <a16:creationId xmlns:a16="http://schemas.microsoft.com/office/drawing/2014/main" id="{0DDCE986-0E5F-5A20-4140-22A9102C909E}"/>
              </a:ext>
            </a:extLst>
          </p:cNvPr>
          <p:cNvSpPr>
            <a:spLocks noGrp="1"/>
          </p:cNvSpPr>
          <p:nvPr>
            <p:ph type="title"/>
          </p:nvPr>
        </p:nvSpPr>
        <p:spPr>
          <a:xfrm>
            <a:off x="457200" y="152400"/>
            <a:ext cx="8229600" cy="1044352"/>
          </a:xfrm>
        </p:spPr>
        <p:txBody>
          <a:bodyPr>
            <a:normAutofit/>
          </a:bodyPr>
          <a:lstStyle/>
          <a:p>
            <a:pPr algn="ctr"/>
            <a:r>
              <a:rPr lang="it-IT" b="1" dirty="0">
                <a:solidFill>
                  <a:srgbClr val="EEE532"/>
                </a:solidFill>
              </a:rPr>
              <a:t>AFTER THE FLIGHT</a:t>
            </a:r>
          </a:p>
        </p:txBody>
      </p:sp>
      <p:pic>
        <p:nvPicPr>
          <p:cNvPr id="4" name="Picture 8" descr="249353~Anti-Slavery-Poster-by-the-Reverend-Theodore-Parker-Posters">
            <a:extLst>
              <a:ext uri="{FF2B5EF4-FFF2-40B4-BE49-F238E27FC236}">
                <a16:creationId xmlns:a16="http://schemas.microsoft.com/office/drawing/2014/main" id="{644F034B-4DFD-001D-76B8-D930B566A6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28763" y="1916832"/>
            <a:ext cx="2920276" cy="388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4447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019A2BB-C579-D9D2-5D4D-60B2651036F0}"/>
              </a:ext>
            </a:extLst>
          </p:cNvPr>
          <p:cNvSpPr>
            <a:spLocks noGrp="1"/>
          </p:cNvSpPr>
          <p:nvPr>
            <p:ph idx="1"/>
          </p:nvPr>
        </p:nvSpPr>
        <p:spPr>
          <a:xfrm>
            <a:off x="457200" y="1700808"/>
            <a:ext cx="8229600" cy="4608512"/>
          </a:xfrm>
        </p:spPr>
        <p:txBody>
          <a:bodyPr>
            <a:normAutofit lnSpcReduction="10000"/>
          </a:bodyPr>
          <a:lstStyle/>
          <a:p>
            <a:pPr marL="0" indent="0">
              <a:buNone/>
            </a:pPr>
            <a:r>
              <a:rPr lang="en-US" dirty="0"/>
              <a:t>Many people did not believe that Douglass had been a slave since he had such a good education, and to prove that he really was a runaway slave he wrote his autobiography, which had a good </a:t>
            </a:r>
            <a:r>
              <a:rPr lang="en-US" b="1" dirty="0">
                <a:solidFill>
                  <a:srgbClr val="FF0000"/>
                </a:solidFill>
              </a:rPr>
              <a:t>commercial success </a:t>
            </a:r>
            <a:r>
              <a:rPr lang="en-US" dirty="0"/>
              <a:t>(5,000 copies were sold within the first four months of its publication, and by 1850 over 30,000 copies had been published). His fame as orator and writer (that he gained thanks to his education) literally turned him into a free man: from 1845 to 1847 he traveled in England and Ireland to promote the abolitionist cause, and thanks to his  European friends he raised the sum necessary to </a:t>
            </a:r>
            <a:r>
              <a:rPr lang="en-US" b="1" dirty="0">
                <a:solidFill>
                  <a:srgbClr val="FF0000"/>
                </a:solidFill>
              </a:rPr>
              <a:t>legally buy his freedom</a:t>
            </a:r>
            <a:r>
              <a:rPr lang="en-US" dirty="0"/>
              <a:t>.</a:t>
            </a:r>
          </a:p>
          <a:p>
            <a:pPr marL="0" indent="0">
              <a:buNone/>
            </a:pPr>
            <a:endParaRPr lang="en-US" dirty="0"/>
          </a:p>
          <a:p>
            <a:pPr marL="0" indent="0">
              <a:buNone/>
            </a:pPr>
            <a:endParaRPr lang="it-IT" dirty="0"/>
          </a:p>
        </p:txBody>
      </p:sp>
      <p:sp>
        <p:nvSpPr>
          <p:cNvPr id="3" name="Titolo 2">
            <a:extLst>
              <a:ext uri="{FF2B5EF4-FFF2-40B4-BE49-F238E27FC236}">
                <a16:creationId xmlns:a16="http://schemas.microsoft.com/office/drawing/2014/main" id="{D21EBFE7-C90C-7632-6A16-EF69E79A64F8}"/>
              </a:ext>
            </a:extLst>
          </p:cNvPr>
          <p:cNvSpPr>
            <a:spLocks noGrp="1"/>
          </p:cNvSpPr>
          <p:nvPr>
            <p:ph type="title"/>
          </p:nvPr>
        </p:nvSpPr>
        <p:spPr/>
        <p:txBody>
          <a:bodyPr>
            <a:normAutofit fontScale="90000"/>
          </a:bodyPr>
          <a:lstStyle/>
          <a:p>
            <a:pPr algn="ctr"/>
            <a:r>
              <a:rPr lang="it-IT" b="1" dirty="0">
                <a:solidFill>
                  <a:srgbClr val="EEE532"/>
                </a:solidFill>
              </a:rPr>
              <a:t>FREEDOM THROUGH EDUCATION</a:t>
            </a:r>
          </a:p>
        </p:txBody>
      </p:sp>
    </p:spTree>
    <p:extLst>
      <p:ext uri="{BB962C8B-B14F-4D97-AF65-F5344CB8AC3E}">
        <p14:creationId xmlns:p14="http://schemas.microsoft.com/office/powerpoint/2010/main" val="355415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48D4AC1-09E0-A1CC-1A87-544582723503}"/>
              </a:ext>
            </a:extLst>
          </p:cNvPr>
          <p:cNvSpPr>
            <a:spLocks noGrp="1"/>
          </p:cNvSpPr>
          <p:nvPr>
            <p:ph idx="1"/>
          </p:nvPr>
        </p:nvSpPr>
        <p:spPr>
          <a:xfrm>
            <a:off x="457200" y="1124744"/>
            <a:ext cx="8229600" cy="5184576"/>
          </a:xfrm>
        </p:spPr>
        <p:txBody>
          <a:bodyPr>
            <a:normAutofit fontScale="70000" lnSpcReduction="20000"/>
          </a:bodyPr>
          <a:lstStyle/>
          <a:p>
            <a:pPr marL="0" indent="0">
              <a:buNone/>
            </a:pPr>
            <a:r>
              <a:rPr lang="en-US" dirty="0"/>
              <a:t>Douglass hid escaped slaves at his home in New York and was a part of the Underground Railroad, a secret network of people, routes, and hiding places that helped slaves escape to freedom. </a:t>
            </a:r>
          </a:p>
          <a:p>
            <a:pPr marL="0" indent="0">
              <a:buNone/>
            </a:pPr>
            <a:r>
              <a:rPr lang="en-US" dirty="0"/>
              <a:t>The Underground Railroad operated from 1831 to 1865, and it is estimated it helped between 20,000 to 100,000 people. One of its most active members was </a:t>
            </a:r>
            <a:r>
              <a:rPr lang="en-US" b="1" dirty="0">
                <a:solidFill>
                  <a:srgbClr val="FF0000"/>
                </a:solidFill>
              </a:rPr>
              <a:t>Harriet Tubman</a:t>
            </a:r>
            <a:r>
              <a:rPr lang="en-US" dirty="0"/>
              <a:t>.</a:t>
            </a:r>
          </a:p>
          <a:p>
            <a:pPr marL="0" indent="0">
              <a:buNone/>
            </a:pPr>
            <a:r>
              <a:rPr lang="en-US" dirty="0"/>
              <a:t>To communicate, members of the Railroad used messages with coded words, such as:</a:t>
            </a:r>
          </a:p>
          <a:p>
            <a:pPr marL="0" indent="0">
              <a:buNone/>
            </a:pPr>
            <a:r>
              <a:rPr lang="en-US" dirty="0"/>
              <a:t>· </a:t>
            </a:r>
            <a:r>
              <a:rPr lang="en-US" b="1" dirty="0">
                <a:solidFill>
                  <a:srgbClr val="FF0000"/>
                </a:solidFill>
              </a:rPr>
              <a:t>Promised Land or Canaan</a:t>
            </a:r>
            <a:r>
              <a:rPr lang="en-US" dirty="0"/>
              <a:t>: Canada (in the Bible, Canaan was the promised land to which Moses led the Jews out of slavery in Egypt – Tubman was known as the “Moses of her people”);</a:t>
            </a:r>
          </a:p>
          <a:p>
            <a:pPr marL="0" indent="0">
              <a:buNone/>
            </a:pPr>
            <a:r>
              <a:rPr lang="en-US" dirty="0"/>
              <a:t>· </a:t>
            </a:r>
            <a:r>
              <a:rPr lang="en-US" b="1" dirty="0">
                <a:solidFill>
                  <a:srgbClr val="FF0000"/>
                </a:solidFill>
              </a:rPr>
              <a:t>station</a:t>
            </a:r>
            <a:r>
              <a:rPr lang="en-US" dirty="0"/>
              <a:t>: safe house on the route north;</a:t>
            </a:r>
          </a:p>
          <a:p>
            <a:pPr marL="0" indent="0">
              <a:buNone/>
            </a:pPr>
            <a:r>
              <a:rPr lang="en-US" dirty="0"/>
              <a:t>· </a:t>
            </a:r>
            <a:r>
              <a:rPr lang="en-US" b="1" dirty="0">
                <a:solidFill>
                  <a:srgbClr val="FF0000"/>
                </a:solidFill>
              </a:rPr>
              <a:t>freight or cargo</a:t>
            </a:r>
            <a:r>
              <a:rPr lang="en-US" dirty="0"/>
              <a:t>: runaway slaves;</a:t>
            </a:r>
          </a:p>
          <a:p>
            <a:pPr marL="0" indent="0">
              <a:buNone/>
            </a:pPr>
            <a:r>
              <a:rPr lang="en-US" dirty="0"/>
              <a:t>· </a:t>
            </a:r>
            <a:r>
              <a:rPr lang="en-US" b="1" dirty="0">
                <a:solidFill>
                  <a:srgbClr val="FF0000"/>
                </a:solidFill>
              </a:rPr>
              <a:t>station masters or agents</a:t>
            </a:r>
            <a:r>
              <a:rPr lang="en-US" dirty="0"/>
              <a:t>: people who helped hide runaways;</a:t>
            </a:r>
          </a:p>
          <a:p>
            <a:pPr marL="0" indent="0">
              <a:buNone/>
            </a:pPr>
            <a:r>
              <a:rPr lang="en-US" dirty="0"/>
              <a:t>· </a:t>
            </a:r>
            <a:r>
              <a:rPr lang="en-US" b="1" dirty="0">
                <a:solidFill>
                  <a:srgbClr val="FF0000"/>
                </a:solidFill>
              </a:rPr>
              <a:t>conductors</a:t>
            </a:r>
            <a:r>
              <a:rPr lang="en-US" dirty="0"/>
              <a:t>: people who acted as guides for the runaways</a:t>
            </a:r>
          </a:p>
          <a:p>
            <a:pPr marL="0" indent="0">
              <a:buNone/>
            </a:pPr>
            <a:r>
              <a:rPr lang="en-US" dirty="0"/>
              <a:t>· </a:t>
            </a:r>
            <a:r>
              <a:rPr lang="en-US" b="1" dirty="0">
                <a:solidFill>
                  <a:srgbClr val="FF0000"/>
                </a:solidFill>
              </a:rPr>
              <a:t>stockholders</a:t>
            </a:r>
            <a:r>
              <a:rPr lang="en-US" dirty="0"/>
              <a:t>: people who donated money, food or transportation to runaways.</a:t>
            </a:r>
          </a:p>
          <a:p>
            <a:pPr marL="0" indent="0">
              <a:buNone/>
            </a:pPr>
            <a:r>
              <a:rPr lang="en-US" dirty="0"/>
              <a:t>They also communicated by means of </a:t>
            </a:r>
            <a:r>
              <a:rPr lang="en-US" b="1" dirty="0">
                <a:solidFill>
                  <a:srgbClr val="FF0000"/>
                </a:solidFill>
              </a:rPr>
              <a:t>signals</a:t>
            </a:r>
            <a:r>
              <a:rPr lang="en-US" dirty="0"/>
              <a:t>, such as bird calls, special knocks, coded letters and icons.</a:t>
            </a:r>
          </a:p>
          <a:p>
            <a:pPr marL="0" indent="0">
              <a:buNone/>
            </a:pPr>
            <a:endParaRPr lang="en-US" dirty="0"/>
          </a:p>
          <a:p>
            <a:pPr marL="0" indent="0">
              <a:buNone/>
            </a:pPr>
            <a:endParaRPr lang="en-US" dirty="0"/>
          </a:p>
          <a:p>
            <a:pPr marL="0" indent="0">
              <a:buNone/>
            </a:pPr>
            <a:endParaRPr lang="en-US" dirty="0"/>
          </a:p>
          <a:p>
            <a:endParaRPr lang="it-IT" dirty="0"/>
          </a:p>
        </p:txBody>
      </p:sp>
      <p:sp>
        <p:nvSpPr>
          <p:cNvPr id="3" name="Titolo 2">
            <a:extLst>
              <a:ext uri="{FF2B5EF4-FFF2-40B4-BE49-F238E27FC236}">
                <a16:creationId xmlns:a16="http://schemas.microsoft.com/office/drawing/2014/main" id="{72F217FA-B9C1-B58B-F4DE-511DCF4BD6E5}"/>
              </a:ext>
            </a:extLst>
          </p:cNvPr>
          <p:cNvSpPr>
            <a:spLocks noGrp="1"/>
          </p:cNvSpPr>
          <p:nvPr>
            <p:ph type="title"/>
          </p:nvPr>
        </p:nvSpPr>
        <p:spPr>
          <a:xfrm>
            <a:off x="457200" y="152400"/>
            <a:ext cx="8229600" cy="828328"/>
          </a:xfrm>
        </p:spPr>
        <p:txBody>
          <a:bodyPr>
            <a:normAutofit fontScale="90000"/>
          </a:bodyPr>
          <a:lstStyle/>
          <a:p>
            <a:pPr algn="ctr"/>
            <a:r>
              <a:rPr lang="it-IT" b="1" dirty="0">
                <a:solidFill>
                  <a:srgbClr val="EEE532"/>
                </a:solidFill>
              </a:rPr>
              <a:t>THE UNDERGROUND RAILROAD</a:t>
            </a:r>
          </a:p>
        </p:txBody>
      </p:sp>
    </p:spTree>
    <p:extLst>
      <p:ext uri="{BB962C8B-B14F-4D97-AF65-F5344CB8AC3E}">
        <p14:creationId xmlns:p14="http://schemas.microsoft.com/office/powerpoint/2010/main" val="3923173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descr="Immagine che contiene testo, schermata, Carattere, numero&#10;&#10;Descrizione generata automaticamente">
            <a:extLst>
              <a:ext uri="{FF2B5EF4-FFF2-40B4-BE49-F238E27FC236}">
                <a16:creationId xmlns:a16="http://schemas.microsoft.com/office/drawing/2014/main" id="{F22B8655-8F0C-8A88-B16F-2B94DF91FED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514475"/>
            <a:ext cx="6768752" cy="5880353"/>
          </a:xfrm>
        </p:spPr>
      </p:pic>
    </p:spTree>
    <p:extLst>
      <p:ext uri="{BB962C8B-B14F-4D97-AF65-F5344CB8AC3E}">
        <p14:creationId xmlns:p14="http://schemas.microsoft.com/office/powerpoint/2010/main" val="821663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1FB8E31-84A2-53BF-F57E-54076AD43167}"/>
              </a:ext>
            </a:extLst>
          </p:cNvPr>
          <p:cNvSpPr>
            <a:spLocks noGrp="1"/>
          </p:cNvSpPr>
          <p:nvPr>
            <p:ph idx="1"/>
          </p:nvPr>
        </p:nvSpPr>
        <p:spPr>
          <a:xfrm>
            <a:off x="457200" y="2204864"/>
            <a:ext cx="8229600" cy="4248472"/>
          </a:xfrm>
        </p:spPr>
        <p:txBody>
          <a:bodyPr>
            <a:normAutofit/>
          </a:bodyPr>
          <a:lstStyle/>
          <a:p>
            <a:pPr marL="0" indent="0">
              <a:buNone/>
            </a:pPr>
            <a:r>
              <a:rPr lang="en-US" sz="3000" dirty="0"/>
              <a:t>On July 5, 1852, Douglass gave a speech on Independence Day and asked, </a:t>
            </a:r>
            <a:r>
              <a:rPr lang="en-US" sz="3000" b="1" dirty="0">
                <a:solidFill>
                  <a:srgbClr val="FF0000"/>
                </a:solidFill>
              </a:rPr>
              <a:t>“What to the Slave is the Fourth of July?”</a:t>
            </a:r>
            <a:r>
              <a:rPr lang="en-US" sz="3000" dirty="0"/>
              <a:t> He acknowledged the Founding Fathers of America for their commitment to “life, liberty and the pursuit of happiness,” but also denunciated the nation’s </a:t>
            </a:r>
            <a:r>
              <a:rPr lang="en-US" sz="3000" b="1" dirty="0">
                <a:solidFill>
                  <a:srgbClr val="FF0000"/>
                </a:solidFill>
              </a:rPr>
              <a:t>hypocrisy</a:t>
            </a:r>
            <a:r>
              <a:rPr lang="en-US" sz="3000" dirty="0"/>
              <a:t> in celebrating democracy and freedom while nearly four million humans were being kept as slaves</a:t>
            </a:r>
            <a:r>
              <a:rPr lang="en-US" sz="2800" dirty="0"/>
              <a:t>.</a:t>
            </a:r>
            <a:endParaRPr lang="it-IT" sz="2800" dirty="0"/>
          </a:p>
        </p:txBody>
      </p:sp>
      <p:sp>
        <p:nvSpPr>
          <p:cNvPr id="3" name="Titolo 2">
            <a:extLst>
              <a:ext uri="{FF2B5EF4-FFF2-40B4-BE49-F238E27FC236}">
                <a16:creationId xmlns:a16="http://schemas.microsoft.com/office/drawing/2014/main" id="{65F77FD6-CB71-CF71-5BB5-850532F97C3F}"/>
              </a:ext>
            </a:extLst>
          </p:cNvPr>
          <p:cNvSpPr>
            <a:spLocks noGrp="1"/>
          </p:cNvSpPr>
          <p:nvPr>
            <p:ph type="title"/>
          </p:nvPr>
        </p:nvSpPr>
        <p:spPr>
          <a:xfrm>
            <a:off x="457200" y="404664"/>
            <a:ext cx="8229600" cy="1512168"/>
          </a:xfrm>
        </p:spPr>
        <p:txBody>
          <a:bodyPr>
            <a:normAutofit fontScale="90000"/>
          </a:bodyPr>
          <a:lstStyle/>
          <a:p>
            <a:pPr algn="ctr"/>
            <a:r>
              <a:rPr lang="en-US" sz="4900" b="1" dirty="0">
                <a:solidFill>
                  <a:srgbClr val="EEE532"/>
                </a:solidFill>
              </a:rPr>
              <a:t>“THE MEANING OF JULY 4</a:t>
            </a:r>
            <a:r>
              <a:rPr lang="en-US" sz="4900" b="1" baseline="30000" dirty="0">
                <a:solidFill>
                  <a:srgbClr val="EEE532"/>
                </a:solidFill>
              </a:rPr>
              <a:t>TH</a:t>
            </a:r>
            <a:r>
              <a:rPr lang="en-US" sz="4900" b="1" dirty="0">
                <a:solidFill>
                  <a:srgbClr val="EEE532"/>
                </a:solidFill>
              </a:rPr>
              <a:t> FOR THE NEGRO</a:t>
            </a:r>
            <a:r>
              <a:rPr lang="en-US" b="1" dirty="0">
                <a:solidFill>
                  <a:srgbClr val="EEE532"/>
                </a:solidFill>
              </a:rPr>
              <a:t>”</a:t>
            </a:r>
            <a:endParaRPr lang="it-IT" b="1" dirty="0">
              <a:solidFill>
                <a:srgbClr val="EEE532"/>
              </a:solidFill>
            </a:endParaRPr>
          </a:p>
        </p:txBody>
      </p:sp>
    </p:spTree>
    <p:extLst>
      <p:ext uri="{BB962C8B-B14F-4D97-AF65-F5344CB8AC3E}">
        <p14:creationId xmlns:p14="http://schemas.microsoft.com/office/powerpoint/2010/main" val="156218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844824"/>
            <a:ext cx="8229600" cy="4680520"/>
          </a:xfrm>
        </p:spPr>
        <p:txBody>
          <a:bodyPr>
            <a:normAutofit fontScale="77500" lnSpcReduction="20000"/>
          </a:bodyPr>
          <a:lstStyle/>
          <a:p>
            <a:pPr marL="0" indent="0">
              <a:buNone/>
            </a:pPr>
            <a:r>
              <a:rPr lang="en-US" dirty="0"/>
              <a:t>The African Americans’ reactions to the experience of slavery took many forms, and the most radical one, besides open collective  revolt, was the </a:t>
            </a:r>
            <a:r>
              <a:rPr lang="en-US" b="1" dirty="0">
                <a:solidFill>
                  <a:srgbClr val="FF0000"/>
                </a:solidFill>
              </a:rPr>
              <a:t>individual flight to freedom</a:t>
            </a:r>
            <a:r>
              <a:rPr lang="en-US" dirty="0"/>
              <a:t>. The decision of making the (very dangerous) attempt to run away was part of another three-stage process, which reversed the reversed initiation process brought about by enslavement:</a:t>
            </a:r>
          </a:p>
          <a:p>
            <a:r>
              <a:rPr lang="en-US" dirty="0"/>
              <a:t>the rising of the </a:t>
            </a:r>
            <a:r>
              <a:rPr lang="en-US" b="1" dirty="0">
                <a:solidFill>
                  <a:srgbClr val="FF0000"/>
                </a:solidFill>
              </a:rPr>
              <a:t>awareness</a:t>
            </a:r>
            <a:r>
              <a:rPr lang="en-US" b="1" dirty="0"/>
              <a:t> </a:t>
            </a:r>
            <a:r>
              <a:rPr lang="en-US" dirty="0"/>
              <a:t>of being a slave (that is, </a:t>
            </a:r>
            <a:r>
              <a:rPr lang="en-US" i="1" dirty="0"/>
              <a:t>non-human</a:t>
            </a:r>
            <a:r>
              <a:rPr lang="en-US" dirty="0"/>
              <a:t>) – it was a traumatic separation from a former, infantile, “innocent” self</a:t>
            </a:r>
          </a:p>
          <a:p>
            <a:r>
              <a:rPr lang="en-US" dirty="0"/>
              <a:t>the coming to the </a:t>
            </a:r>
            <a:r>
              <a:rPr lang="en-US" b="1" dirty="0">
                <a:solidFill>
                  <a:srgbClr val="FF0000"/>
                </a:solidFill>
              </a:rPr>
              <a:t>determination of breaking free</a:t>
            </a:r>
            <a:r>
              <a:rPr lang="en-US" dirty="0"/>
              <a:t>, built up after a series of tests and trials that make the reality of slavery unbearable</a:t>
            </a:r>
          </a:p>
          <a:p>
            <a:r>
              <a:rPr lang="en-US" dirty="0"/>
              <a:t>the final </a:t>
            </a:r>
            <a:r>
              <a:rPr lang="en-US" b="1" dirty="0">
                <a:solidFill>
                  <a:srgbClr val="FF0000"/>
                </a:solidFill>
              </a:rPr>
              <a:t>flight</a:t>
            </a:r>
            <a:r>
              <a:rPr lang="en-US" dirty="0"/>
              <a:t>, which ends with the achievement of freedom and the birth of a new identity</a:t>
            </a:r>
          </a:p>
          <a:p>
            <a:pPr marL="0" indent="0">
              <a:buNone/>
            </a:pPr>
            <a:r>
              <a:rPr lang="en-US" dirty="0"/>
              <a:t>Almost all the texts produced by African Americans before and immediately after the Civil War and the abolition of slavery are </a:t>
            </a:r>
            <a:r>
              <a:rPr lang="en-US" b="1" dirty="0">
                <a:solidFill>
                  <a:srgbClr val="FF0000"/>
                </a:solidFill>
              </a:rPr>
              <a:t>autobiographical accounts of the experience of slavery</a:t>
            </a:r>
            <a:r>
              <a:rPr lang="en-US" dirty="0"/>
              <a:t> and of the </a:t>
            </a:r>
            <a:r>
              <a:rPr lang="en-US" b="1" dirty="0">
                <a:solidFill>
                  <a:srgbClr val="FF0000"/>
                </a:solidFill>
              </a:rPr>
              <a:t>liberation</a:t>
            </a:r>
            <a:r>
              <a:rPr lang="en-US" dirty="0"/>
              <a:t> from it.</a:t>
            </a:r>
          </a:p>
          <a:p>
            <a:endParaRPr lang="it-IT" dirty="0"/>
          </a:p>
        </p:txBody>
      </p:sp>
      <p:sp>
        <p:nvSpPr>
          <p:cNvPr id="3" name="Titolo 2"/>
          <p:cNvSpPr>
            <a:spLocks noGrp="1"/>
          </p:cNvSpPr>
          <p:nvPr>
            <p:ph type="title"/>
          </p:nvPr>
        </p:nvSpPr>
        <p:spPr/>
        <p:txBody>
          <a:bodyPr/>
          <a:lstStyle/>
          <a:p>
            <a:pPr algn="ctr"/>
            <a:r>
              <a:rPr lang="it-IT" b="1" dirty="0">
                <a:solidFill>
                  <a:srgbClr val="EEE532"/>
                </a:solidFill>
              </a:rPr>
              <a:t>AN INITIATION TO FREEDOM</a:t>
            </a:r>
          </a:p>
        </p:txBody>
      </p:sp>
    </p:spTree>
    <p:extLst>
      <p:ext uri="{BB962C8B-B14F-4D97-AF65-F5344CB8AC3E}">
        <p14:creationId xmlns:p14="http://schemas.microsoft.com/office/powerpoint/2010/main" val="296390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12776"/>
            <a:ext cx="8229599" cy="5112568"/>
          </a:xfrm>
        </p:spPr>
        <p:txBody>
          <a:bodyPr>
            <a:normAutofit fontScale="47500" lnSpcReduction="20000"/>
          </a:bodyPr>
          <a:lstStyle/>
          <a:p>
            <a:pPr marL="0" indent="0">
              <a:lnSpc>
                <a:spcPct val="120000"/>
              </a:lnSpc>
              <a:spcBef>
                <a:spcPts val="0"/>
              </a:spcBef>
              <a:buNone/>
              <a:defRPr/>
            </a:pPr>
            <a:r>
              <a:rPr lang="it-IT" sz="4000" dirty="0"/>
              <a:t>The (</a:t>
            </a:r>
            <a:r>
              <a:rPr lang="it-IT" sz="4000" dirty="0" err="1"/>
              <a:t>emerging</a:t>
            </a:r>
            <a:r>
              <a:rPr lang="it-IT" sz="4000" dirty="0"/>
              <a:t>) “</a:t>
            </a:r>
            <a:r>
              <a:rPr lang="it-IT" sz="4000" b="1" dirty="0">
                <a:solidFill>
                  <a:srgbClr val="FF0000"/>
                </a:solidFill>
              </a:rPr>
              <a:t>cultural </a:t>
            </a:r>
            <a:r>
              <a:rPr lang="it-IT" sz="4000" b="1" dirty="0" err="1">
                <a:solidFill>
                  <a:srgbClr val="FF0000"/>
                </a:solidFill>
              </a:rPr>
              <a:t>formation</a:t>
            </a:r>
            <a:r>
              <a:rPr lang="it-IT" sz="4000" dirty="0"/>
              <a:t>” </a:t>
            </a:r>
            <a:r>
              <a:rPr lang="it-IT" sz="4000" dirty="0" err="1"/>
              <a:t>which</a:t>
            </a:r>
            <a:r>
              <a:rPr lang="it-IT" sz="4000" dirty="0"/>
              <a:t> </a:t>
            </a:r>
            <a:r>
              <a:rPr lang="it-IT" sz="4000" dirty="0" err="1"/>
              <a:t>expressed</a:t>
            </a:r>
            <a:r>
              <a:rPr lang="it-IT" sz="4000" dirty="0"/>
              <a:t> the </a:t>
            </a:r>
            <a:r>
              <a:rPr lang="it-IT" sz="4000" dirty="0" err="1"/>
              <a:t>ambitions</a:t>
            </a:r>
            <a:r>
              <a:rPr lang="it-IT" sz="4000" dirty="0"/>
              <a:t> and </a:t>
            </a:r>
            <a:r>
              <a:rPr lang="it-IT" sz="4000" dirty="0" err="1"/>
              <a:t>hopes</a:t>
            </a:r>
            <a:r>
              <a:rPr lang="it-IT" sz="4000" dirty="0"/>
              <a:t> of the </a:t>
            </a:r>
            <a:r>
              <a:rPr lang="it-IT" sz="4000" dirty="0" err="1"/>
              <a:t>African</a:t>
            </a:r>
            <a:r>
              <a:rPr lang="it-IT" sz="4000" dirty="0"/>
              <a:t> American community </a:t>
            </a:r>
            <a:r>
              <a:rPr lang="it-IT" sz="4000" dirty="0" err="1"/>
              <a:t>was</a:t>
            </a:r>
            <a:r>
              <a:rPr lang="it-IT" sz="4000" dirty="0"/>
              <a:t> </a:t>
            </a:r>
            <a:r>
              <a:rPr lang="it-IT" sz="4000" dirty="0" err="1"/>
              <a:t>therefore</a:t>
            </a:r>
            <a:r>
              <a:rPr lang="it-IT" sz="4000" dirty="0"/>
              <a:t> the </a:t>
            </a:r>
            <a:r>
              <a:rPr lang="it-IT" sz="4000" dirty="0" err="1"/>
              <a:t>genre</a:t>
            </a:r>
            <a:r>
              <a:rPr lang="it-IT" sz="4000" dirty="0"/>
              <a:t> of the slave narrative, with </a:t>
            </a:r>
            <a:r>
              <a:rPr lang="it-IT" sz="4000" dirty="0" err="1"/>
              <a:t>three</a:t>
            </a:r>
            <a:r>
              <a:rPr lang="it-IT" sz="4000" dirty="0"/>
              <a:t> </a:t>
            </a:r>
            <a:r>
              <a:rPr lang="it-IT" sz="4000" dirty="0" err="1"/>
              <a:t>main</a:t>
            </a:r>
            <a:r>
              <a:rPr lang="it-IT" sz="4000" dirty="0"/>
              <a:t> </a:t>
            </a:r>
            <a:r>
              <a:rPr lang="it-IT" sz="4000" dirty="0" err="1"/>
              <a:t>typologies</a:t>
            </a:r>
            <a:r>
              <a:rPr lang="it-IT" sz="4000" dirty="0"/>
              <a:t>:</a:t>
            </a:r>
          </a:p>
          <a:p>
            <a:pPr marL="0" indent="0">
              <a:lnSpc>
                <a:spcPct val="120000"/>
              </a:lnSpc>
              <a:spcBef>
                <a:spcPts val="0"/>
              </a:spcBef>
              <a:buNone/>
              <a:defRPr/>
            </a:pPr>
            <a:endParaRPr lang="it-IT" sz="4000" dirty="0"/>
          </a:p>
          <a:p>
            <a:pPr marL="457200" indent="-457200">
              <a:lnSpc>
                <a:spcPct val="120000"/>
              </a:lnSpc>
              <a:spcBef>
                <a:spcPts val="0"/>
              </a:spcBef>
              <a:buFont typeface="+mj-lt"/>
              <a:buAutoNum type="arabicPeriod"/>
              <a:defRPr/>
            </a:pPr>
            <a:r>
              <a:rPr lang="it-IT" sz="4000" dirty="0"/>
              <a:t>the </a:t>
            </a:r>
            <a:r>
              <a:rPr lang="it-IT" sz="4000" b="1" dirty="0">
                <a:solidFill>
                  <a:srgbClr val="FF0000"/>
                </a:solidFill>
              </a:rPr>
              <a:t>“</a:t>
            </a:r>
            <a:r>
              <a:rPr lang="it-IT" sz="4000" b="1" dirty="0" err="1">
                <a:solidFill>
                  <a:srgbClr val="FF0000"/>
                </a:solidFill>
              </a:rPr>
              <a:t>as</a:t>
            </a:r>
            <a:r>
              <a:rPr lang="it-IT" sz="4000" b="1" dirty="0">
                <a:solidFill>
                  <a:srgbClr val="FF0000"/>
                </a:solidFill>
              </a:rPr>
              <a:t> </a:t>
            </a:r>
            <a:r>
              <a:rPr lang="it-IT" sz="4000" b="1" dirty="0" err="1">
                <a:solidFill>
                  <a:srgbClr val="FF0000"/>
                </a:solidFill>
              </a:rPr>
              <a:t>told</a:t>
            </a:r>
            <a:r>
              <a:rPr lang="it-IT" sz="4000" b="1" dirty="0">
                <a:solidFill>
                  <a:srgbClr val="FF0000"/>
                </a:solidFill>
              </a:rPr>
              <a:t>-to”</a:t>
            </a:r>
            <a:r>
              <a:rPr lang="it-IT" sz="4000" b="1" i="1" dirty="0">
                <a:solidFill>
                  <a:srgbClr val="FF0000"/>
                </a:solidFill>
              </a:rPr>
              <a:t> </a:t>
            </a:r>
            <a:r>
              <a:rPr lang="it-IT" sz="4000" b="1" dirty="0">
                <a:solidFill>
                  <a:srgbClr val="FF0000"/>
                </a:solidFill>
              </a:rPr>
              <a:t>narrative</a:t>
            </a:r>
            <a:r>
              <a:rPr lang="it-IT" sz="4000" dirty="0"/>
              <a:t>, </a:t>
            </a:r>
            <a:r>
              <a:rPr lang="it-IT" sz="4000" dirty="0" err="1"/>
              <a:t>that</a:t>
            </a:r>
            <a:r>
              <a:rPr lang="it-IT" sz="4000" dirty="0"/>
              <a:t> is a story </a:t>
            </a:r>
            <a:r>
              <a:rPr lang="it-IT" sz="4000" dirty="0" err="1"/>
              <a:t>written</a:t>
            </a:r>
            <a:r>
              <a:rPr lang="it-IT" sz="4000" dirty="0"/>
              <a:t> by </a:t>
            </a:r>
            <a:r>
              <a:rPr lang="it-IT" sz="4000" dirty="0" err="1"/>
              <a:t>someone</a:t>
            </a:r>
            <a:r>
              <a:rPr lang="it-IT" sz="4000" dirty="0"/>
              <a:t> </a:t>
            </a:r>
            <a:r>
              <a:rPr lang="it-IT" sz="4000" dirty="0" err="1"/>
              <a:t>who</a:t>
            </a:r>
            <a:r>
              <a:rPr lang="it-IT" sz="4000" dirty="0"/>
              <a:t> re-</a:t>
            </a:r>
            <a:r>
              <a:rPr lang="it-IT" sz="4000" dirty="0" err="1"/>
              <a:t>elaborates</a:t>
            </a:r>
            <a:r>
              <a:rPr lang="it-IT" sz="4000" dirty="0"/>
              <a:t> the (</a:t>
            </a:r>
            <a:r>
              <a:rPr lang="it-IT" sz="4000" dirty="0" err="1"/>
              <a:t>sometimes</a:t>
            </a:r>
            <a:r>
              <a:rPr lang="it-IT" sz="4000" dirty="0"/>
              <a:t> </a:t>
            </a:r>
            <a:r>
              <a:rPr lang="it-IT" sz="4000" dirty="0" err="1"/>
              <a:t>written</a:t>
            </a:r>
            <a:r>
              <a:rPr lang="it-IT" sz="4000" dirty="0"/>
              <a:t>) </a:t>
            </a:r>
            <a:r>
              <a:rPr lang="it-IT" sz="4000" dirty="0" err="1"/>
              <a:t>memories</a:t>
            </a:r>
            <a:r>
              <a:rPr lang="it-IT" sz="4000" dirty="0"/>
              <a:t> of a </a:t>
            </a:r>
            <a:r>
              <a:rPr lang="it-IT" sz="4000" dirty="0" err="1"/>
              <a:t>former</a:t>
            </a:r>
            <a:r>
              <a:rPr lang="it-IT" sz="4000" dirty="0"/>
              <a:t> slave, </a:t>
            </a:r>
            <a:r>
              <a:rPr lang="it-IT" sz="4000" dirty="0" err="1"/>
              <a:t>who</a:t>
            </a:r>
            <a:r>
              <a:rPr lang="it-IT" sz="4000" dirty="0"/>
              <a:t> is </a:t>
            </a:r>
            <a:r>
              <a:rPr lang="it-IT" sz="4000" dirty="0" err="1"/>
              <a:t>officially</a:t>
            </a:r>
            <a:r>
              <a:rPr lang="it-IT" sz="4000" dirty="0"/>
              <a:t> the </a:t>
            </a:r>
            <a:r>
              <a:rPr lang="it-IT" sz="4000" dirty="0" err="1"/>
              <a:t>author</a:t>
            </a:r>
            <a:r>
              <a:rPr lang="it-IT" sz="4000" dirty="0"/>
              <a:t> of the </a:t>
            </a:r>
            <a:r>
              <a:rPr lang="it-IT" sz="4000" dirty="0" err="1"/>
              <a:t>autobiography</a:t>
            </a:r>
            <a:r>
              <a:rPr lang="it-IT" sz="4000" dirty="0"/>
              <a:t>, </a:t>
            </a:r>
            <a:r>
              <a:rPr lang="it-IT" sz="4000" dirty="0" err="1"/>
              <a:t>like</a:t>
            </a:r>
            <a:r>
              <a:rPr lang="it-IT" sz="4000" dirty="0"/>
              <a:t> in the case of </a:t>
            </a:r>
            <a:r>
              <a:rPr lang="it-IT" sz="4000" b="1" i="1" dirty="0" err="1">
                <a:solidFill>
                  <a:srgbClr val="FF0000"/>
                </a:solidFill>
              </a:rPr>
              <a:t>Twelve</a:t>
            </a:r>
            <a:r>
              <a:rPr lang="it-IT" sz="4000" b="1" i="1" dirty="0">
                <a:solidFill>
                  <a:srgbClr val="FF0000"/>
                </a:solidFill>
              </a:rPr>
              <a:t> </a:t>
            </a:r>
            <a:r>
              <a:rPr lang="it-IT" sz="4000" b="1" i="1" dirty="0" err="1">
                <a:solidFill>
                  <a:srgbClr val="FF0000"/>
                </a:solidFill>
              </a:rPr>
              <a:t>Years</a:t>
            </a:r>
            <a:r>
              <a:rPr lang="it-IT" sz="4000" b="1" i="1" dirty="0">
                <a:solidFill>
                  <a:srgbClr val="FF0000"/>
                </a:solidFill>
              </a:rPr>
              <a:t> a Slave</a:t>
            </a:r>
            <a:r>
              <a:rPr lang="it-IT" sz="4000" dirty="0">
                <a:solidFill>
                  <a:srgbClr val="FF0000"/>
                </a:solidFill>
              </a:rPr>
              <a:t> </a:t>
            </a:r>
            <a:r>
              <a:rPr lang="it-IT" sz="4000" dirty="0"/>
              <a:t>(1853) by </a:t>
            </a:r>
            <a:r>
              <a:rPr lang="it-IT" sz="4000" b="1" dirty="0">
                <a:solidFill>
                  <a:srgbClr val="FF0000"/>
                </a:solidFill>
              </a:rPr>
              <a:t>Solomon </a:t>
            </a:r>
            <a:r>
              <a:rPr lang="it-IT" sz="4000" b="1" dirty="0" err="1">
                <a:solidFill>
                  <a:srgbClr val="FF0000"/>
                </a:solidFill>
              </a:rPr>
              <a:t>Northup</a:t>
            </a:r>
            <a:r>
              <a:rPr lang="it-IT" sz="4000" dirty="0"/>
              <a:t>, </a:t>
            </a:r>
            <a:r>
              <a:rPr lang="it-IT" sz="4000" dirty="0" err="1"/>
              <a:t>mostly</a:t>
            </a:r>
            <a:r>
              <a:rPr lang="it-IT" sz="4000" dirty="0"/>
              <a:t> </a:t>
            </a:r>
            <a:r>
              <a:rPr lang="it-IT" sz="4000" dirty="0" err="1"/>
              <a:t>written</a:t>
            </a:r>
            <a:r>
              <a:rPr lang="it-IT" sz="4000" dirty="0"/>
              <a:t> by a </a:t>
            </a:r>
            <a:r>
              <a:rPr lang="it-IT" sz="4000" dirty="0" err="1"/>
              <a:t>white</a:t>
            </a:r>
            <a:r>
              <a:rPr lang="it-IT" sz="4000" dirty="0"/>
              <a:t> </a:t>
            </a:r>
            <a:r>
              <a:rPr lang="it-IT" sz="4000" dirty="0" err="1"/>
              <a:t>ghostwriter</a:t>
            </a:r>
            <a:r>
              <a:rPr lang="it-IT" sz="4000" dirty="0"/>
              <a:t>, </a:t>
            </a:r>
            <a:r>
              <a:rPr lang="it-IT" sz="4000" b="1" dirty="0">
                <a:solidFill>
                  <a:srgbClr val="FF0000"/>
                </a:solidFill>
              </a:rPr>
              <a:t>David Wilson</a:t>
            </a:r>
            <a:endParaRPr lang="it-IT" sz="4000" dirty="0">
              <a:solidFill>
                <a:srgbClr val="FF0000"/>
              </a:solidFill>
            </a:endParaRPr>
          </a:p>
          <a:p>
            <a:pPr marL="457200" indent="-457200">
              <a:lnSpc>
                <a:spcPct val="120000"/>
              </a:lnSpc>
              <a:spcBef>
                <a:spcPts val="0"/>
              </a:spcBef>
              <a:buFont typeface="+mj-lt"/>
              <a:buAutoNum type="arabicPeriod"/>
              <a:defRPr/>
            </a:pPr>
            <a:r>
              <a:rPr lang="it-IT" sz="4000" dirty="0"/>
              <a:t>the </a:t>
            </a:r>
            <a:r>
              <a:rPr lang="it-IT" sz="4000" dirty="0" err="1"/>
              <a:t>autobiography</a:t>
            </a:r>
            <a:r>
              <a:rPr lang="it-IT" sz="4000" dirty="0"/>
              <a:t> </a:t>
            </a:r>
            <a:r>
              <a:rPr lang="it-IT" sz="4000" b="1" dirty="0"/>
              <a:t>“</a:t>
            </a:r>
            <a:r>
              <a:rPr lang="it-IT" sz="4000" b="1" dirty="0" err="1">
                <a:solidFill>
                  <a:srgbClr val="FF0000"/>
                </a:solidFill>
              </a:rPr>
              <a:t>narrated</a:t>
            </a:r>
            <a:r>
              <a:rPr lang="it-IT" sz="4000" b="1" dirty="0">
                <a:solidFill>
                  <a:srgbClr val="FF0000"/>
                </a:solidFill>
              </a:rPr>
              <a:t> by </a:t>
            </a:r>
            <a:r>
              <a:rPr lang="it-IT" sz="4000" b="1" dirty="0" err="1">
                <a:solidFill>
                  <a:srgbClr val="FF0000"/>
                </a:solidFill>
              </a:rPr>
              <a:t>himself</a:t>
            </a:r>
            <a:r>
              <a:rPr lang="it-IT" sz="4000" b="1" dirty="0">
                <a:solidFill>
                  <a:srgbClr val="FF0000"/>
                </a:solidFill>
              </a:rPr>
              <a:t>/</a:t>
            </a:r>
            <a:r>
              <a:rPr lang="it-IT" sz="4000" b="1" dirty="0" err="1">
                <a:solidFill>
                  <a:srgbClr val="FF0000"/>
                </a:solidFill>
              </a:rPr>
              <a:t>herself</a:t>
            </a:r>
            <a:r>
              <a:rPr lang="it-IT" sz="4000" dirty="0"/>
              <a:t>,</a:t>
            </a:r>
            <a:r>
              <a:rPr lang="it-IT" sz="4000" b="1" dirty="0"/>
              <a:t>”</a:t>
            </a:r>
            <a:r>
              <a:rPr lang="it-IT" sz="4000" dirty="0"/>
              <a:t> in </a:t>
            </a:r>
            <a:r>
              <a:rPr lang="it-IT" sz="4000" dirty="0" err="1"/>
              <a:t>which</a:t>
            </a:r>
            <a:r>
              <a:rPr lang="it-IT" sz="4000" dirty="0"/>
              <a:t> the </a:t>
            </a:r>
            <a:r>
              <a:rPr lang="it-IT" sz="4000" dirty="0" err="1"/>
              <a:t>protagonist</a:t>
            </a:r>
            <a:r>
              <a:rPr lang="it-IT" sz="4000" dirty="0"/>
              <a:t> (</a:t>
            </a:r>
            <a:r>
              <a:rPr lang="it-IT" sz="4000" dirty="0" err="1"/>
              <a:t>almost</a:t>
            </a:r>
            <a:r>
              <a:rPr lang="it-IT" sz="4000" dirty="0"/>
              <a:t> </a:t>
            </a:r>
            <a:r>
              <a:rPr lang="it-IT" sz="4000" dirty="0" err="1"/>
              <a:t>always</a:t>
            </a:r>
            <a:r>
              <a:rPr lang="it-IT" sz="4000" dirty="0"/>
              <a:t> </a:t>
            </a:r>
            <a:r>
              <a:rPr lang="it-IT" sz="4000" dirty="0" err="1"/>
              <a:t>illiterate</a:t>
            </a:r>
            <a:r>
              <a:rPr lang="it-IT" sz="4000" dirty="0"/>
              <a:t>) </a:t>
            </a:r>
            <a:r>
              <a:rPr lang="it-IT" sz="4000" dirty="0" err="1"/>
              <a:t>orally</a:t>
            </a:r>
            <a:r>
              <a:rPr lang="it-IT" sz="4000" dirty="0"/>
              <a:t> </a:t>
            </a:r>
            <a:r>
              <a:rPr lang="it-IT" sz="4000" dirty="0" err="1"/>
              <a:t>tells</a:t>
            </a:r>
            <a:r>
              <a:rPr lang="it-IT" sz="4000" dirty="0"/>
              <a:t> </a:t>
            </a:r>
            <a:r>
              <a:rPr lang="it-IT" sz="4000" dirty="0" err="1"/>
              <a:t>his</a:t>
            </a:r>
            <a:r>
              <a:rPr lang="it-IT" sz="4000" dirty="0"/>
              <a:t>/</a:t>
            </a:r>
            <a:r>
              <a:rPr lang="it-IT" sz="4000" dirty="0" err="1"/>
              <a:t>her</a:t>
            </a:r>
            <a:r>
              <a:rPr lang="it-IT" sz="4000" dirty="0"/>
              <a:t> story to an editor</a:t>
            </a:r>
            <a:r>
              <a:rPr lang="it-IT" sz="4000" i="1" dirty="0"/>
              <a:t> </a:t>
            </a:r>
            <a:r>
              <a:rPr lang="it-IT" sz="4000" dirty="0" err="1"/>
              <a:t>who</a:t>
            </a:r>
            <a:r>
              <a:rPr lang="it-IT" sz="4000" dirty="0"/>
              <a:t> </a:t>
            </a:r>
            <a:r>
              <a:rPr lang="it-IT" sz="4000" dirty="0" err="1"/>
              <a:t>writes</a:t>
            </a:r>
            <a:r>
              <a:rPr lang="it-IT" sz="4000" dirty="0"/>
              <a:t> </a:t>
            </a:r>
            <a:r>
              <a:rPr lang="it-IT" sz="4000" dirty="0" err="1"/>
              <a:t>it</a:t>
            </a:r>
            <a:r>
              <a:rPr lang="it-IT" sz="4000" dirty="0"/>
              <a:t> down</a:t>
            </a:r>
            <a:r>
              <a:rPr lang="it-IT" sz="4000" i="1" dirty="0"/>
              <a:t> </a:t>
            </a:r>
            <a:r>
              <a:rPr lang="it-IT" sz="4000" dirty="0"/>
              <a:t>and </a:t>
            </a:r>
            <a:r>
              <a:rPr lang="it-IT" sz="4000" dirty="0" err="1"/>
              <a:t>publishes</a:t>
            </a:r>
            <a:r>
              <a:rPr lang="it-IT" sz="4000" dirty="0"/>
              <a:t> </a:t>
            </a:r>
            <a:r>
              <a:rPr lang="it-IT" sz="4000" dirty="0" err="1"/>
              <a:t>it</a:t>
            </a:r>
            <a:r>
              <a:rPr lang="it-IT" sz="4000" dirty="0"/>
              <a:t> (</a:t>
            </a:r>
            <a:r>
              <a:rPr lang="it-IT" sz="4000" dirty="0" err="1"/>
              <a:t>as</a:t>
            </a:r>
            <a:r>
              <a:rPr lang="it-IT" sz="4000" dirty="0"/>
              <a:t> in the case of more </a:t>
            </a:r>
            <a:r>
              <a:rPr lang="it-IT" sz="4000" dirty="0" err="1"/>
              <a:t>than</a:t>
            </a:r>
            <a:r>
              <a:rPr lang="it-IT" sz="4000" dirty="0"/>
              <a:t> 2,000 interviews to the last </a:t>
            </a:r>
            <a:r>
              <a:rPr lang="it-IT" sz="4000" dirty="0" err="1"/>
              <a:t>former</a:t>
            </a:r>
            <a:r>
              <a:rPr lang="it-IT" sz="4000" dirty="0"/>
              <a:t> </a:t>
            </a:r>
            <a:r>
              <a:rPr lang="it-IT" sz="4000" dirty="0" err="1"/>
              <a:t>slaves</a:t>
            </a:r>
            <a:r>
              <a:rPr lang="it-IT" sz="4000" dirty="0"/>
              <a:t> </a:t>
            </a:r>
            <a:r>
              <a:rPr lang="it-IT" sz="4000" dirty="0" err="1"/>
              <a:t>collected</a:t>
            </a:r>
            <a:r>
              <a:rPr lang="it-IT" sz="4000" dirty="0"/>
              <a:t> in 1936-1938 by the </a:t>
            </a:r>
            <a:r>
              <a:rPr lang="it-IT" sz="4000" b="1" dirty="0">
                <a:solidFill>
                  <a:srgbClr val="FF0000"/>
                </a:solidFill>
              </a:rPr>
              <a:t>Federal Writers Project</a:t>
            </a:r>
            <a:r>
              <a:rPr lang="it-IT" sz="4000" dirty="0"/>
              <a:t>)</a:t>
            </a:r>
          </a:p>
          <a:p>
            <a:pPr marL="457200" indent="-457200">
              <a:lnSpc>
                <a:spcPct val="120000"/>
              </a:lnSpc>
              <a:spcBef>
                <a:spcPts val="0"/>
              </a:spcBef>
              <a:buFont typeface="+mj-lt"/>
              <a:buAutoNum type="arabicPeriod"/>
              <a:defRPr/>
            </a:pPr>
            <a:r>
              <a:rPr lang="it-IT" sz="4000" dirty="0"/>
              <a:t>the “</a:t>
            </a:r>
            <a:r>
              <a:rPr lang="it-IT" sz="4000" dirty="0" err="1"/>
              <a:t>real</a:t>
            </a:r>
            <a:r>
              <a:rPr lang="it-IT" sz="4000" dirty="0"/>
              <a:t>” </a:t>
            </a:r>
            <a:r>
              <a:rPr lang="it-IT" sz="4000" dirty="0" err="1"/>
              <a:t>autobiography</a:t>
            </a:r>
            <a:r>
              <a:rPr lang="it-IT" sz="4000" dirty="0"/>
              <a:t>, </a:t>
            </a:r>
            <a:r>
              <a:rPr lang="it-IT" sz="4000" b="1" dirty="0"/>
              <a:t>“</a:t>
            </a:r>
            <a:r>
              <a:rPr lang="it-IT" sz="4000" b="1" dirty="0" err="1">
                <a:solidFill>
                  <a:srgbClr val="FF0000"/>
                </a:solidFill>
              </a:rPr>
              <a:t>written</a:t>
            </a:r>
            <a:r>
              <a:rPr lang="it-IT" sz="4000" b="1" dirty="0">
                <a:solidFill>
                  <a:srgbClr val="FF0000"/>
                </a:solidFill>
              </a:rPr>
              <a:t> by </a:t>
            </a:r>
            <a:r>
              <a:rPr lang="it-IT" sz="4000" b="1" dirty="0" err="1">
                <a:solidFill>
                  <a:srgbClr val="FF0000"/>
                </a:solidFill>
              </a:rPr>
              <a:t>himself</a:t>
            </a:r>
            <a:r>
              <a:rPr lang="it-IT" sz="4000" b="1" dirty="0">
                <a:solidFill>
                  <a:srgbClr val="FF0000"/>
                </a:solidFill>
              </a:rPr>
              <a:t>/</a:t>
            </a:r>
            <a:r>
              <a:rPr lang="it-IT" sz="4000" b="1" dirty="0" err="1">
                <a:solidFill>
                  <a:srgbClr val="FF0000"/>
                </a:solidFill>
              </a:rPr>
              <a:t>herself</a:t>
            </a:r>
            <a:r>
              <a:rPr lang="it-IT" sz="4000" dirty="0"/>
              <a:t>”, like </a:t>
            </a:r>
            <a:r>
              <a:rPr lang="it-IT" sz="4000" b="1" dirty="0">
                <a:solidFill>
                  <a:srgbClr val="FF0000"/>
                </a:solidFill>
              </a:rPr>
              <a:t>Frederick </a:t>
            </a:r>
            <a:r>
              <a:rPr lang="it-IT" sz="4000" b="1" dirty="0" err="1">
                <a:solidFill>
                  <a:srgbClr val="FF0000"/>
                </a:solidFill>
              </a:rPr>
              <a:t>Douglass</a:t>
            </a:r>
            <a:r>
              <a:rPr lang="it-IT" sz="4000" b="1" dirty="0" err="1"/>
              <a:t>’</a:t>
            </a:r>
            <a:r>
              <a:rPr lang="it-IT" sz="4000" dirty="0" err="1"/>
              <a:t>s</a:t>
            </a:r>
            <a:endParaRPr lang="it-IT" sz="4000" dirty="0"/>
          </a:p>
          <a:p>
            <a:endParaRPr lang="it-IT" dirty="0"/>
          </a:p>
        </p:txBody>
      </p:sp>
      <p:sp>
        <p:nvSpPr>
          <p:cNvPr id="3" name="Titolo 2"/>
          <p:cNvSpPr>
            <a:spLocks noGrp="1"/>
          </p:cNvSpPr>
          <p:nvPr>
            <p:ph type="title"/>
          </p:nvPr>
        </p:nvSpPr>
        <p:spPr>
          <a:xfrm>
            <a:off x="457200" y="338328"/>
            <a:ext cx="8229600" cy="930432"/>
          </a:xfrm>
        </p:spPr>
        <p:txBody>
          <a:bodyPr>
            <a:normAutofit/>
          </a:bodyPr>
          <a:lstStyle/>
          <a:p>
            <a:pPr algn="ctr"/>
            <a:r>
              <a:rPr lang="it-IT" b="1" dirty="0">
                <a:solidFill>
                  <a:srgbClr val="EEE532"/>
                </a:solidFill>
              </a:rPr>
              <a:t>THE SLAVE NARRATIVE</a:t>
            </a:r>
          </a:p>
        </p:txBody>
      </p:sp>
    </p:spTree>
    <p:extLst>
      <p:ext uri="{BB962C8B-B14F-4D97-AF65-F5344CB8AC3E}">
        <p14:creationId xmlns:p14="http://schemas.microsoft.com/office/powerpoint/2010/main" val="3083098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539552" y="1052736"/>
            <a:ext cx="8064895" cy="5544616"/>
          </a:xfrm>
        </p:spPr>
        <p:txBody>
          <a:bodyPr>
            <a:normAutofit fontScale="70000" lnSpcReduction="20000"/>
          </a:bodyPr>
          <a:lstStyle/>
          <a:p>
            <a:pPr marL="0" indent="0">
              <a:lnSpc>
                <a:spcPct val="90000"/>
              </a:lnSpc>
              <a:buNone/>
              <a:defRPr/>
            </a:pPr>
            <a:endParaRPr lang="it-IT" altLang="en-US" dirty="0"/>
          </a:p>
          <a:p>
            <a:pPr marL="0" indent="0">
              <a:lnSpc>
                <a:spcPct val="90000"/>
              </a:lnSpc>
              <a:buNone/>
              <a:defRPr/>
            </a:pPr>
            <a:r>
              <a:rPr lang="en-US" altLang="en-US" sz="2900" dirty="0"/>
              <a:t>The </a:t>
            </a:r>
            <a:r>
              <a:rPr lang="en-US" altLang="en-US" sz="2900" i="1" dirty="0"/>
              <a:t>slave narratives </a:t>
            </a:r>
            <a:r>
              <a:rPr lang="en-US" altLang="en-US" sz="2900" dirty="0"/>
              <a:t>are hybrid forms which mix different narrative modalities:</a:t>
            </a:r>
          </a:p>
          <a:p>
            <a:pPr>
              <a:lnSpc>
                <a:spcPct val="90000"/>
              </a:lnSpc>
              <a:defRPr/>
            </a:pPr>
            <a:r>
              <a:rPr lang="en-US" altLang="en-US" sz="2900" dirty="0"/>
              <a:t>the fundamental model is that of </a:t>
            </a:r>
            <a:r>
              <a:rPr lang="en-US" altLang="en-US" sz="2900" b="1" dirty="0">
                <a:solidFill>
                  <a:srgbClr val="FF0000"/>
                </a:solidFill>
              </a:rPr>
              <a:t>Benjamin Franklin’s  </a:t>
            </a:r>
            <a:r>
              <a:rPr lang="en-US" altLang="en-US" sz="2900" b="1" i="1" dirty="0">
                <a:solidFill>
                  <a:srgbClr val="FF0000"/>
                </a:solidFill>
              </a:rPr>
              <a:t>Autobiography</a:t>
            </a:r>
            <a:r>
              <a:rPr lang="en-US" altLang="en-US" sz="2900" dirty="0"/>
              <a:t>, especially as regards the will to acquire </a:t>
            </a:r>
            <a:r>
              <a:rPr lang="en-US" altLang="en-US" sz="2900" b="1" dirty="0">
                <a:solidFill>
                  <a:srgbClr val="FF0000"/>
                </a:solidFill>
              </a:rPr>
              <a:t>freedom and independence</a:t>
            </a:r>
            <a:r>
              <a:rPr lang="en-US" altLang="en-US" sz="2900" dirty="0">
                <a:solidFill>
                  <a:srgbClr val="FF0000"/>
                </a:solidFill>
              </a:rPr>
              <a:t> </a:t>
            </a:r>
            <a:r>
              <a:rPr lang="en-US" altLang="en-US" sz="2900" dirty="0"/>
              <a:t>and the </a:t>
            </a:r>
            <a:r>
              <a:rPr lang="en-US" altLang="en-US" sz="2900" b="1" dirty="0">
                <a:solidFill>
                  <a:srgbClr val="FF0000"/>
                </a:solidFill>
              </a:rPr>
              <a:t>rationality</a:t>
            </a:r>
            <a:r>
              <a:rPr lang="en-US" altLang="en-US" sz="2900" dirty="0"/>
              <a:t> of the means to this end</a:t>
            </a:r>
          </a:p>
          <a:p>
            <a:pPr>
              <a:lnSpc>
                <a:spcPct val="90000"/>
              </a:lnSpc>
              <a:defRPr/>
            </a:pPr>
            <a:r>
              <a:rPr lang="en-US" altLang="en-US" sz="2900" dirty="0"/>
              <a:t>the most used value system is that of the </a:t>
            </a:r>
            <a:r>
              <a:rPr lang="en-US" altLang="en-US" sz="2900" b="1" dirty="0">
                <a:solidFill>
                  <a:srgbClr val="FF0000"/>
                </a:solidFill>
              </a:rPr>
              <a:t>Bible</a:t>
            </a:r>
            <a:r>
              <a:rPr lang="en-US" altLang="en-US" sz="2900" dirty="0"/>
              <a:t>, through which the author “typologically” interprets  African American slavery as the “antitype” of the bondage of the Chosen people in Egypt and Babylon</a:t>
            </a:r>
          </a:p>
          <a:p>
            <a:pPr algn="just">
              <a:lnSpc>
                <a:spcPct val="90000"/>
              </a:lnSpc>
              <a:defRPr/>
            </a:pPr>
            <a:r>
              <a:rPr lang="en-US" altLang="en-US" sz="2900" b="1" dirty="0">
                <a:solidFill>
                  <a:srgbClr val="FF0000"/>
                </a:solidFill>
              </a:rPr>
              <a:t>abolitionist</a:t>
            </a:r>
            <a:r>
              <a:rPr lang="en-US" altLang="en-US" sz="2900" dirty="0"/>
              <a:t> literature furnished the ideological framework</a:t>
            </a:r>
            <a:endParaRPr lang="en-US" altLang="en-US" sz="2900" b="1" dirty="0"/>
          </a:p>
          <a:p>
            <a:pPr>
              <a:lnSpc>
                <a:spcPct val="90000"/>
              </a:lnSpc>
              <a:defRPr/>
            </a:pPr>
            <a:r>
              <a:rPr lang="en-US" altLang="en-US" sz="2900" dirty="0"/>
              <a:t>the rhetoric is often indebted to the style of </a:t>
            </a:r>
            <a:r>
              <a:rPr lang="en-US" altLang="en-US" sz="2900" b="1" dirty="0">
                <a:solidFill>
                  <a:srgbClr val="FF0000"/>
                </a:solidFill>
              </a:rPr>
              <a:t>Puritan conversion narratives</a:t>
            </a:r>
            <a:r>
              <a:rPr lang="en-US" altLang="en-US" sz="2900" dirty="0"/>
              <a:t>, also to win the favor of the reading public, mostly composed of white men </a:t>
            </a:r>
            <a:r>
              <a:rPr lang="en-US" altLang="en-US" sz="2900" b="1" dirty="0"/>
              <a:t> </a:t>
            </a:r>
            <a:r>
              <a:rPr lang="en-US" altLang="en-US" sz="2900" dirty="0"/>
              <a:t>who had to be persuaded to back the abolitionist movement</a:t>
            </a:r>
          </a:p>
          <a:p>
            <a:pPr>
              <a:lnSpc>
                <a:spcPct val="90000"/>
              </a:lnSpc>
              <a:defRPr/>
            </a:pPr>
            <a:r>
              <a:rPr lang="en-US" altLang="en-US" sz="2900" dirty="0"/>
              <a:t>the narrative structure is basically that of the </a:t>
            </a:r>
            <a:r>
              <a:rPr lang="en-US" altLang="en-US" sz="2900" b="1" dirty="0">
                <a:solidFill>
                  <a:srgbClr val="FF0000"/>
                </a:solidFill>
              </a:rPr>
              <a:t>captivity narrative</a:t>
            </a:r>
            <a:r>
              <a:rPr lang="en-US" altLang="en-US" sz="2900" dirty="0"/>
              <a:t>, like Rowlandson’s </a:t>
            </a:r>
            <a:r>
              <a:rPr lang="en-US" altLang="en-US" sz="2900" i="1" dirty="0"/>
              <a:t>Narrative</a:t>
            </a:r>
            <a:r>
              <a:rPr lang="en-US" altLang="en-US" sz="2900" dirty="0"/>
              <a:t> – but with the inversion of roles between “savage” and “civilized” (the true savages are the white slaveowners</a:t>
            </a:r>
            <a:r>
              <a:rPr lang="it-IT" altLang="en-US" sz="2900" dirty="0"/>
              <a:t>)</a:t>
            </a:r>
          </a:p>
          <a:p>
            <a:pPr marL="0" indent="0">
              <a:lnSpc>
                <a:spcPct val="90000"/>
              </a:lnSpc>
              <a:buNone/>
              <a:defRPr/>
            </a:pPr>
            <a:r>
              <a:rPr lang="it-IT" altLang="en-US" sz="2900" dirty="0"/>
              <a:t>The </a:t>
            </a:r>
            <a:r>
              <a:rPr lang="it-IT" altLang="en-US" sz="2900" dirty="0" err="1"/>
              <a:t>most</a:t>
            </a:r>
            <a:r>
              <a:rPr lang="it-IT" altLang="en-US" sz="2900" dirty="0"/>
              <a:t> </a:t>
            </a:r>
            <a:r>
              <a:rPr lang="it-IT" altLang="en-US" sz="2900" dirty="0" err="1"/>
              <a:t>important</a:t>
            </a:r>
            <a:r>
              <a:rPr lang="it-IT" altLang="en-US" sz="2900" dirty="0"/>
              <a:t> slave </a:t>
            </a:r>
            <a:r>
              <a:rPr lang="it-IT" altLang="en-US" sz="2900" dirty="0" err="1"/>
              <a:t>narratives</a:t>
            </a:r>
            <a:r>
              <a:rPr lang="it-IT" altLang="en-US" sz="2900" dirty="0"/>
              <a:t> (</a:t>
            </a:r>
            <a:r>
              <a:rPr lang="it-IT" altLang="en-US" sz="2900" dirty="0" err="1"/>
              <a:t>besides</a:t>
            </a:r>
            <a:r>
              <a:rPr lang="it-IT" altLang="en-US" sz="2900" dirty="0"/>
              <a:t> </a:t>
            </a:r>
            <a:r>
              <a:rPr lang="it-IT" altLang="en-US" sz="2900" dirty="0" err="1"/>
              <a:t>Douglass’s</a:t>
            </a:r>
            <a:r>
              <a:rPr lang="it-IT" altLang="en-US" sz="2900" dirty="0"/>
              <a:t>) are </a:t>
            </a:r>
            <a:r>
              <a:rPr lang="en-US" altLang="en-US" sz="2900" b="1" i="1" dirty="0">
                <a:solidFill>
                  <a:srgbClr val="FF0000"/>
                </a:solidFill>
              </a:rPr>
              <a:t>The Interesting Narrative and the Life of “</a:t>
            </a:r>
            <a:r>
              <a:rPr lang="en-US" altLang="en-US" sz="2900" b="1" i="1" dirty="0" err="1">
                <a:solidFill>
                  <a:srgbClr val="FF0000"/>
                </a:solidFill>
              </a:rPr>
              <a:t>Olaudah</a:t>
            </a:r>
            <a:r>
              <a:rPr lang="en-US" altLang="en-US" sz="2900" b="1" i="1" dirty="0">
                <a:solidFill>
                  <a:srgbClr val="FF0000"/>
                </a:solidFill>
              </a:rPr>
              <a:t> Equiano” or </a:t>
            </a:r>
            <a:r>
              <a:rPr lang="en-US" altLang="en-US" sz="2900" b="1" i="1" dirty="0" err="1">
                <a:solidFill>
                  <a:srgbClr val="FF0000"/>
                </a:solidFill>
              </a:rPr>
              <a:t>Gustavus</a:t>
            </a:r>
            <a:r>
              <a:rPr lang="en-US" altLang="en-US" sz="2900" b="1" i="1" dirty="0">
                <a:solidFill>
                  <a:srgbClr val="FF0000"/>
                </a:solidFill>
              </a:rPr>
              <a:t> </a:t>
            </a:r>
            <a:r>
              <a:rPr lang="en-US" altLang="en-US" sz="2900" b="1" i="1" dirty="0" err="1">
                <a:solidFill>
                  <a:srgbClr val="FF0000"/>
                </a:solidFill>
              </a:rPr>
              <a:t>Vassa</a:t>
            </a:r>
            <a:r>
              <a:rPr lang="en-US" altLang="en-US" sz="2900" b="1" i="1" dirty="0">
                <a:solidFill>
                  <a:srgbClr val="FF0000"/>
                </a:solidFill>
              </a:rPr>
              <a:t>, the African</a:t>
            </a:r>
            <a:r>
              <a:rPr lang="en-US" altLang="en-US" sz="2900" dirty="0">
                <a:solidFill>
                  <a:srgbClr val="FF0000"/>
                </a:solidFill>
              </a:rPr>
              <a:t> </a:t>
            </a:r>
            <a:r>
              <a:rPr lang="en-US" altLang="en-US" sz="2900" dirty="0"/>
              <a:t>(1789), </a:t>
            </a:r>
            <a:r>
              <a:rPr lang="en-US" sz="2900" b="1" i="1" dirty="0">
                <a:solidFill>
                  <a:srgbClr val="FF0000"/>
                </a:solidFill>
              </a:rPr>
              <a:t>Life</a:t>
            </a:r>
            <a:r>
              <a:rPr lang="en-US" sz="2900" i="1" dirty="0">
                <a:solidFill>
                  <a:srgbClr val="FF0000"/>
                </a:solidFill>
              </a:rPr>
              <a:t> </a:t>
            </a:r>
            <a:r>
              <a:rPr lang="en-US" sz="2900" b="1" i="1" dirty="0">
                <a:solidFill>
                  <a:srgbClr val="FF0000"/>
                </a:solidFill>
              </a:rPr>
              <a:t>of William Grimes, the Runaway Slave</a:t>
            </a:r>
            <a:r>
              <a:rPr lang="en-US" sz="2900" dirty="0"/>
              <a:t> (1825), </a:t>
            </a:r>
            <a:r>
              <a:rPr lang="en-US" sz="2900" b="1" i="1" dirty="0">
                <a:solidFill>
                  <a:srgbClr val="FF0000"/>
                </a:solidFill>
              </a:rPr>
              <a:t>Narrative of William Wells Brown, a Fugitive Slave</a:t>
            </a:r>
            <a:r>
              <a:rPr lang="en-US" sz="2900" dirty="0">
                <a:solidFill>
                  <a:srgbClr val="FF0000"/>
                </a:solidFill>
              </a:rPr>
              <a:t> </a:t>
            </a:r>
            <a:r>
              <a:rPr lang="en-US" sz="2900" dirty="0"/>
              <a:t>(1847), and </a:t>
            </a:r>
            <a:r>
              <a:rPr lang="en-US" sz="2900" b="1" i="1" dirty="0">
                <a:solidFill>
                  <a:srgbClr val="FF0000"/>
                </a:solidFill>
              </a:rPr>
              <a:t>Incidents in the Life of a Slave Girl</a:t>
            </a:r>
            <a:r>
              <a:rPr lang="en-US" sz="2900" dirty="0">
                <a:solidFill>
                  <a:srgbClr val="FF0000"/>
                </a:solidFill>
              </a:rPr>
              <a:t> </a:t>
            </a:r>
            <a:r>
              <a:rPr lang="en-US" sz="2900" dirty="0"/>
              <a:t>by</a:t>
            </a:r>
            <a:r>
              <a:rPr lang="en-US" sz="2900" dirty="0">
                <a:solidFill>
                  <a:srgbClr val="FF0000"/>
                </a:solidFill>
              </a:rPr>
              <a:t> </a:t>
            </a:r>
            <a:r>
              <a:rPr lang="en-US" sz="2900" b="1" dirty="0">
                <a:solidFill>
                  <a:srgbClr val="FF0000"/>
                </a:solidFill>
              </a:rPr>
              <a:t>Harriet Jacobs</a:t>
            </a:r>
            <a:r>
              <a:rPr lang="en-US" sz="2900" b="1" dirty="0"/>
              <a:t> </a:t>
            </a:r>
            <a:r>
              <a:rPr lang="en-US" sz="2900" dirty="0"/>
              <a:t>(1861).</a:t>
            </a:r>
            <a:endParaRPr lang="it-IT" altLang="en-US" sz="2900" dirty="0"/>
          </a:p>
          <a:p>
            <a:pPr marL="0" indent="0">
              <a:lnSpc>
                <a:spcPct val="90000"/>
              </a:lnSpc>
              <a:buNone/>
              <a:defRPr/>
            </a:pPr>
            <a:endParaRPr lang="it-IT" altLang="en-US" b="1" i="1" dirty="0"/>
          </a:p>
        </p:txBody>
      </p:sp>
      <p:sp>
        <p:nvSpPr>
          <p:cNvPr id="3" name="Titolo 2"/>
          <p:cNvSpPr>
            <a:spLocks noGrp="1"/>
          </p:cNvSpPr>
          <p:nvPr>
            <p:ph type="title"/>
          </p:nvPr>
        </p:nvSpPr>
        <p:spPr>
          <a:xfrm>
            <a:off x="457200" y="152400"/>
            <a:ext cx="8229600" cy="756320"/>
          </a:xfrm>
        </p:spPr>
        <p:txBody>
          <a:bodyPr/>
          <a:lstStyle/>
          <a:p>
            <a:pPr algn="ctr"/>
            <a:r>
              <a:rPr lang="it-IT" b="1" dirty="0">
                <a:solidFill>
                  <a:srgbClr val="EEE532"/>
                </a:solidFill>
              </a:rPr>
              <a:t>A HYBRID FORM</a:t>
            </a:r>
          </a:p>
        </p:txBody>
      </p:sp>
    </p:spTree>
    <p:extLst>
      <p:ext uri="{BB962C8B-B14F-4D97-AF65-F5344CB8AC3E}">
        <p14:creationId xmlns:p14="http://schemas.microsoft.com/office/powerpoint/2010/main" val="221628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83568" y="1484784"/>
            <a:ext cx="7848871" cy="4641379"/>
          </a:xfrm>
        </p:spPr>
        <p:txBody>
          <a:bodyPr>
            <a:normAutofit lnSpcReduction="10000"/>
          </a:bodyPr>
          <a:lstStyle/>
          <a:p>
            <a:pPr marL="0" indent="0">
              <a:buNone/>
            </a:pPr>
            <a:r>
              <a:rPr lang="en-US" dirty="0"/>
              <a:t>Like Franklin’s </a:t>
            </a:r>
            <a:r>
              <a:rPr lang="en-US" i="1" dirty="0"/>
              <a:t>Autobiography</a:t>
            </a:r>
            <a:r>
              <a:rPr lang="en-US" dirty="0"/>
              <a:t>, </a:t>
            </a:r>
            <a:r>
              <a:rPr lang="en-US" i="1" dirty="0"/>
              <a:t>slave narratives</a:t>
            </a:r>
            <a:r>
              <a:rPr lang="en-US" dirty="0"/>
              <a:t> build up models of </a:t>
            </a:r>
            <a:r>
              <a:rPr lang="en-US" b="1" dirty="0">
                <a:solidFill>
                  <a:srgbClr val="FF0000"/>
                </a:solidFill>
              </a:rPr>
              <a:t>representative men </a:t>
            </a:r>
            <a:r>
              <a:rPr lang="en-US" b="1" dirty="0"/>
              <a:t>(</a:t>
            </a:r>
            <a:r>
              <a:rPr lang="en-US" dirty="0"/>
              <a:t>and </a:t>
            </a:r>
            <a:r>
              <a:rPr lang="en-US" b="1" dirty="0">
                <a:solidFill>
                  <a:srgbClr val="FF0000"/>
                </a:solidFill>
              </a:rPr>
              <a:t>women</a:t>
            </a:r>
            <a:r>
              <a:rPr lang="en-US" b="1" dirty="0"/>
              <a:t>)</a:t>
            </a:r>
            <a:r>
              <a:rPr lang="en-US" dirty="0"/>
              <a:t>. Differently from Franklin’s, these autobiographical models do not call the reader to imitate them, because the audience  is mostly white and most blacks were illiterate.</a:t>
            </a:r>
          </a:p>
          <a:p>
            <a:pPr marL="0" indent="0">
              <a:buNone/>
            </a:pPr>
            <a:r>
              <a:rPr lang="en-US" dirty="0"/>
              <a:t>With the utmost awareness of what they are doing, the authors of slave narratives “invent” their </a:t>
            </a:r>
            <a:r>
              <a:rPr lang="en-US" b="1" dirty="0">
                <a:solidFill>
                  <a:srgbClr val="FF0000"/>
                </a:solidFill>
              </a:rPr>
              <a:t>narrative selves</a:t>
            </a:r>
            <a:r>
              <a:rPr lang="en-US" dirty="0">
                <a:solidFill>
                  <a:srgbClr val="FF0000"/>
                </a:solidFill>
              </a:rPr>
              <a:t> </a:t>
            </a:r>
            <a:r>
              <a:rPr lang="en-US" dirty="0"/>
              <a:t>with the aim of demonstrating that their “</a:t>
            </a:r>
            <a:r>
              <a:rPr lang="en-US" dirty="0">
                <a:solidFill>
                  <a:srgbClr val="FF0000"/>
                </a:solidFill>
              </a:rPr>
              <a:t>h</a:t>
            </a:r>
            <a:r>
              <a:rPr lang="en-US" b="1" dirty="0">
                <a:solidFill>
                  <a:srgbClr val="FF0000"/>
                </a:solidFill>
              </a:rPr>
              <a:t>umanity</a:t>
            </a:r>
            <a:r>
              <a:rPr lang="en-US" b="1" dirty="0"/>
              <a:t>”</a:t>
            </a:r>
            <a:r>
              <a:rPr lang="en-US" dirty="0"/>
              <a:t> is equal to the whites’, and that it is precisely the negation of this common humanity which de-humanizes whites.</a:t>
            </a:r>
            <a:endParaRPr lang="en-US" b="1" dirty="0"/>
          </a:p>
        </p:txBody>
      </p:sp>
      <p:sp>
        <p:nvSpPr>
          <p:cNvPr id="3" name="Titolo 2"/>
          <p:cNvSpPr>
            <a:spLocks noGrp="1"/>
          </p:cNvSpPr>
          <p:nvPr>
            <p:ph type="title"/>
          </p:nvPr>
        </p:nvSpPr>
        <p:spPr/>
        <p:txBody>
          <a:bodyPr>
            <a:normAutofit/>
          </a:bodyPr>
          <a:lstStyle/>
          <a:p>
            <a:pPr algn="ctr"/>
            <a:r>
              <a:rPr lang="it-IT" sz="4400" b="1" dirty="0">
                <a:solidFill>
                  <a:srgbClr val="EEE532"/>
                </a:solidFill>
              </a:rPr>
              <a:t>MODELS OF IDENTITY</a:t>
            </a:r>
          </a:p>
        </p:txBody>
      </p:sp>
    </p:spTree>
    <p:extLst>
      <p:ext uri="{BB962C8B-B14F-4D97-AF65-F5344CB8AC3E}">
        <p14:creationId xmlns:p14="http://schemas.microsoft.com/office/powerpoint/2010/main" val="41606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611560" y="1591056"/>
            <a:ext cx="8075239" cy="4934288"/>
          </a:xfrm>
        </p:spPr>
        <p:txBody>
          <a:bodyPr>
            <a:normAutofit/>
          </a:bodyPr>
          <a:lstStyle/>
          <a:p>
            <a:pPr marL="301943" lvl="1" indent="0">
              <a:lnSpc>
                <a:spcPct val="90000"/>
              </a:lnSpc>
              <a:buNone/>
            </a:pPr>
            <a:r>
              <a:rPr lang="en-US" altLang="it-IT" sz="3000" dirty="0">
                <a:solidFill>
                  <a:schemeClr val="tx1"/>
                </a:solidFill>
              </a:rPr>
              <a:t>Slave narratives will become models for some of the masterworks of American literature, like  </a:t>
            </a:r>
            <a:r>
              <a:rPr lang="en-US" altLang="it-IT" sz="3000" b="1" dirty="0">
                <a:solidFill>
                  <a:srgbClr val="FF0000"/>
                </a:solidFill>
              </a:rPr>
              <a:t>Harriet Beecher Stowe’s </a:t>
            </a:r>
            <a:r>
              <a:rPr lang="en-US" altLang="it-IT" sz="3000" b="1" i="1" dirty="0">
                <a:solidFill>
                  <a:srgbClr val="FF0000"/>
                </a:solidFill>
              </a:rPr>
              <a:t>Uncle Tom’s Cabin</a:t>
            </a:r>
            <a:r>
              <a:rPr lang="en-US" altLang="it-IT" sz="3000" dirty="0">
                <a:solidFill>
                  <a:srgbClr val="FF0000"/>
                </a:solidFill>
              </a:rPr>
              <a:t> </a:t>
            </a:r>
            <a:r>
              <a:rPr lang="en-US" altLang="it-IT" sz="3000" dirty="0">
                <a:solidFill>
                  <a:schemeClr val="tx1"/>
                </a:solidFill>
              </a:rPr>
              <a:t>(1852), </a:t>
            </a:r>
            <a:r>
              <a:rPr lang="en-US" altLang="it-IT" sz="3000" b="1" dirty="0">
                <a:solidFill>
                  <a:srgbClr val="FF0000"/>
                </a:solidFill>
              </a:rPr>
              <a:t>Mark Twain’s </a:t>
            </a:r>
            <a:r>
              <a:rPr lang="en-US" altLang="it-IT" sz="3000" b="1" i="1" dirty="0">
                <a:solidFill>
                  <a:srgbClr val="FF0000"/>
                </a:solidFill>
              </a:rPr>
              <a:t>The Adventures of Huckleberry Finn</a:t>
            </a:r>
            <a:r>
              <a:rPr lang="en-US" altLang="it-IT" sz="3000" b="1" dirty="0">
                <a:solidFill>
                  <a:srgbClr val="FF0000"/>
                </a:solidFill>
              </a:rPr>
              <a:t> </a:t>
            </a:r>
            <a:r>
              <a:rPr lang="en-US" altLang="it-IT" sz="3000" dirty="0">
                <a:solidFill>
                  <a:schemeClr val="tx1"/>
                </a:solidFill>
              </a:rPr>
              <a:t>(1884), </a:t>
            </a:r>
            <a:r>
              <a:rPr lang="en-US" altLang="it-IT" sz="3000" b="1" dirty="0">
                <a:solidFill>
                  <a:srgbClr val="FF0000"/>
                </a:solidFill>
              </a:rPr>
              <a:t>Octavia Butler’s</a:t>
            </a:r>
            <a:r>
              <a:rPr lang="en-US" altLang="it-IT" sz="3000" dirty="0">
                <a:solidFill>
                  <a:srgbClr val="FF0000"/>
                </a:solidFill>
              </a:rPr>
              <a:t> </a:t>
            </a:r>
            <a:r>
              <a:rPr lang="en-US" altLang="it-IT" sz="3000" b="1" i="1" dirty="0">
                <a:solidFill>
                  <a:srgbClr val="FF0000"/>
                </a:solidFill>
              </a:rPr>
              <a:t>Kindred</a:t>
            </a:r>
            <a:r>
              <a:rPr lang="en-US" altLang="it-IT" sz="3000" dirty="0">
                <a:solidFill>
                  <a:srgbClr val="FF0000"/>
                </a:solidFill>
              </a:rPr>
              <a:t> </a:t>
            </a:r>
            <a:r>
              <a:rPr lang="en-US" altLang="it-IT" sz="3000" dirty="0">
                <a:solidFill>
                  <a:schemeClr val="tx1"/>
                </a:solidFill>
              </a:rPr>
              <a:t>(1979) and </a:t>
            </a:r>
            <a:r>
              <a:rPr lang="en-US" altLang="it-IT" sz="3000" b="1" dirty="0">
                <a:solidFill>
                  <a:srgbClr val="FF0000"/>
                </a:solidFill>
              </a:rPr>
              <a:t>Toni Morrison’s</a:t>
            </a:r>
            <a:r>
              <a:rPr lang="en-US" altLang="it-IT" sz="3000" dirty="0">
                <a:solidFill>
                  <a:srgbClr val="FF0000"/>
                </a:solidFill>
              </a:rPr>
              <a:t> </a:t>
            </a:r>
            <a:r>
              <a:rPr lang="en-US" altLang="it-IT" sz="3000" b="1" i="1" dirty="0">
                <a:solidFill>
                  <a:srgbClr val="FF0000"/>
                </a:solidFill>
              </a:rPr>
              <a:t>Beloved</a:t>
            </a:r>
            <a:r>
              <a:rPr lang="en-US" altLang="it-IT" sz="3000" dirty="0">
                <a:solidFill>
                  <a:schemeClr val="tx1"/>
                </a:solidFill>
              </a:rPr>
              <a:t> (1987)</a:t>
            </a:r>
            <a:r>
              <a:rPr lang="it-IT" altLang="it-IT" sz="3000" dirty="0">
                <a:solidFill>
                  <a:schemeClr val="tx1"/>
                </a:solidFill>
              </a:rPr>
              <a:t>. </a:t>
            </a:r>
            <a:r>
              <a:rPr lang="it-IT" altLang="it-IT" sz="3000" i="1" dirty="0" err="1">
                <a:solidFill>
                  <a:schemeClr val="tx1"/>
                </a:solidFill>
              </a:rPr>
              <a:t>Kindred</a:t>
            </a:r>
            <a:r>
              <a:rPr lang="it-IT" altLang="it-IT" sz="3000" i="1" dirty="0">
                <a:solidFill>
                  <a:schemeClr val="tx1"/>
                </a:solidFill>
              </a:rPr>
              <a:t> </a:t>
            </a:r>
            <a:r>
              <a:rPr lang="it-IT" altLang="it-IT" sz="3000" dirty="0">
                <a:solidFill>
                  <a:schemeClr val="tx1"/>
                </a:solidFill>
              </a:rPr>
              <a:t>and </a:t>
            </a:r>
            <a:r>
              <a:rPr lang="it-IT" altLang="it-IT" sz="3000" i="1" dirty="0" err="1">
                <a:solidFill>
                  <a:schemeClr val="tx1"/>
                </a:solidFill>
              </a:rPr>
              <a:t>Beloved</a:t>
            </a:r>
            <a:r>
              <a:rPr lang="it-IT" altLang="it-IT" sz="3000" i="1" dirty="0">
                <a:solidFill>
                  <a:schemeClr val="tx1"/>
                </a:solidFill>
              </a:rPr>
              <a:t> </a:t>
            </a:r>
            <a:r>
              <a:rPr lang="it-IT" altLang="it-IT" sz="3000" dirty="0">
                <a:solidFill>
                  <a:schemeClr val="tx1"/>
                </a:solidFill>
              </a:rPr>
              <a:t>are </a:t>
            </a:r>
            <a:r>
              <a:rPr lang="it-IT" altLang="it-IT" sz="3000" b="1" dirty="0">
                <a:solidFill>
                  <a:srgbClr val="FF0000"/>
                </a:solidFill>
              </a:rPr>
              <a:t>neo-slave </a:t>
            </a:r>
            <a:r>
              <a:rPr lang="it-IT" altLang="it-IT" sz="3000" b="1" dirty="0" err="1">
                <a:solidFill>
                  <a:srgbClr val="FF0000"/>
                </a:solidFill>
              </a:rPr>
              <a:t>narratives</a:t>
            </a:r>
            <a:r>
              <a:rPr lang="it-IT" altLang="it-IT" sz="3000" dirty="0">
                <a:solidFill>
                  <a:schemeClr val="tx1"/>
                </a:solidFill>
              </a:rPr>
              <a:t>, </a:t>
            </a:r>
            <a:r>
              <a:rPr lang="it-IT" altLang="it-IT" sz="3000" i="1" dirty="0" err="1">
                <a:solidFill>
                  <a:schemeClr val="tx1"/>
                </a:solidFill>
              </a:rPr>
              <a:t>fictional</a:t>
            </a:r>
            <a:r>
              <a:rPr lang="it-IT" altLang="it-IT" sz="3000" i="1" dirty="0">
                <a:solidFill>
                  <a:schemeClr val="tx1"/>
                </a:solidFill>
              </a:rPr>
              <a:t> </a:t>
            </a:r>
            <a:r>
              <a:rPr lang="it-IT" altLang="it-IT" sz="3000" i="1" dirty="0" err="1">
                <a:solidFill>
                  <a:schemeClr val="tx1"/>
                </a:solidFill>
              </a:rPr>
              <a:t>texts</a:t>
            </a:r>
            <a:r>
              <a:rPr lang="it-IT" altLang="it-IT" sz="3000" i="1" dirty="0">
                <a:solidFill>
                  <a:schemeClr val="tx1"/>
                </a:solidFill>
              </a:rPr>
              <a:t> </a:t>
            </a:r>
            <a:r>
              <a:rPr lang="it-IT" altLang="it-IT" sz="3000" dirty="0" err="1">
                <a:solidFill>
                  <a:schemeClr val="tx1"/>
                </a:solidFill>
              </a:rPr>
              <a:t>which</a:t>
            </a:r>
            <a:r>
              <a:rPr lang="it-IT" altLang="it-IT" sz="3000" dirty="0">
                <a:solidFill>
                  <a:schemeClr val="tx1"/>
                </a:solidFill>
              </a:rPr>
              <a:t> </a:t>
            </a:r>
            <a:r>
              <a:rPr lang="it-IT" altLang="it-IT" sz="3000" dirty="0" err="1">
                <a:solidFill>
                  <a:schemeClr val="tx1"/>
                </a:solidFill>
              </a:rPr>
              <a:t>aim</a:t>
            </a:r>
            <a:r>
              <a:rPr lang="it-IT" altLang="it-IT" sz="3000" dirty="0">
                <a:solidFill>
                  <a:schemeClr val="tx1"/>
                </a:solidFill>
              </a:rPr>
              <a:t> </a:t>
            </a:r>
            <a:r>
              <a:rPr lang="it-IT" altLang="it-IT" sz="3000" dirty="0" err="1">
                <a:solidFill>
                  <a:schemeClr val="tx1"/>
                </a:solidFill>
              </a:rPr>
              <a:t>at</a:t>
            </a:r>
            <a:r>
              <a:rPr lang="it-IT" altLang="it-IT" sz="3000" dirty="0">
                <a:solidFill>
                  <a:schemeClr val="tx1"/>
                </a:solidFill>
              </a:rPr>
              <a:t> </a:t>
            </a:r>
            <a:r>
              <a:rPr lang="it-IT" altLang="it-IT" sz="3000" dirty="0" err="1">
                <a:solidFill>
                  <a:schemeClr val="tx1"/>
                </a:solidFill>
              </a:rPr>
              <a:t>recovering</a:t>
            </a:r>
            <a:r>
              <a:rPr lang="it-IT" altLang="it-IT" sz="3000" dirty="0">
                <a:solidFill>
                  <a:schemeClr val="tx1"/>
                </a:solidFill>
              </a:rPr>
              <a:t> the </a:t>
            </a:r>
            <a:r>
              <a:rPr lang="it-IT" altLang="it-IT" sz="3000" dirty="0" err="1">
                <a:solidFill>
                  <a:schemeClr val="tx1"/>
                </a:solidFill>
              </a:rPr>
              <a:t>memory</a:t>
            </a:r>
            <a:r>
              <a:rPr lang="it-IT" altLang="it-IT" sz="3000" dirty="0">
                <a:solidFill>
                  <a:schemeClr val="tx1"/>
                </a:solidFill>
              </a:rPr>
              <a:t> of </a:t>
            </a:r>
            <a:r>
              <a:rPr lang="it-IT" altLang="it-IT" sz="3000" dirty="0" err="1">
                <a:solidFill>
                  <a:schemeClr val="tx1"/>
                </a:solidFill>
              </a:rPr>
              <a:t>slavery</a:t>
            </a:r>
            <a:r>
              <a:rPr lang="it-IT" altLang="it-IT" sz="3000" dirty="0">
                <a:solidFill>
                  <a:schemeClr val="tx1"/>
                </a:solidFill>
              </a:rPr>
              <a:t> </a:t>
            </a:r>
            <a:r>
              <a:rPr lang="it-IT" altLang="it-IT" sz="3000" dirty="0" err="1">
                <a:solidFill>
                  <a:schemeClr val="tx1"/>
                </a:solidFill>
              </a:rPr>
              <a:t>after</a:t>
            </a:r>
            <a:r>
              <a:rPr lang="it-IT" altLang="it-IT" sz="3000" dirty="0">
                <a:solidFill>
                  <a:schemeClr val="tx1"/>
                </a:solidFill>
              </a:rPr>
              <a:t> the </a:t>
            </a:r>
            <a:r>
              <a:rPr lang="it-IT" altLang="it-IT" sz="3000" dirty="0" err="1">
                <a:solidFill>
                  <a:schemeClr val="tx1"/>
                </a:solidFill>
              </a:rPr>
              <a:t>disappearance</a:t>
            </a:r>
            <a:r>
              <a:rPr lang="it-IT" altLang="it-IT" sz="3000" dirty="0">
                <a:solidFill>
                  <a:schemeClr val="tx1"/>
                </a:solidFill>
              </a:rPr>
              <a:t> of the last </a:t>
            </a:r>
            <a:r>
              <a:rPr lang="it-IT" altLang="it-IT" sz="3000" dirty="0" err="1">
                <a:solidFill>
                  <a:schemeClr val="tx1"/>
                </a:solidFill>
              </a:rPr>
              <a:t>former</a:t>
            </a:r>
            <a:r>
              <a:rPr lang="it-IT" altLang="it-IT" sz="3000" dirty="0">
                <a:solidFill>
                  <a:schemeClr val="tx1"/>
                </a:solidFill>
              </a:rPr>
              <a:t> </a:t>
            </a:r>
            <a:r>
              <a:rPr lang="it-IT" altLang="it-IT" sz="3000" dirty="0" err="1">
                <a:solidFill>
                  <a:schemeClr val="tx1"/>
                </a:solidFill>
              </a:rPr>
              <a:t>slaves</a:t>
            </a:r>
            <a:r>
              <a:rPr lang="it-IT" altLang="it-IT" sz="3000" dirty="0"/>
              <a:t>.</a:t>
            </a:r>
            <a:endParaRPr lang="it-IT" altLang="it-IT" sz="3000" b="1" dirty="0"/>
          </a:p>
          <a:p>
            <a:endParaRPr lang="it-IT" dirty="0"/>
          </a:p>
        </p:txBody>
      </p:sp>
      <p:sp>
        <p:nvSpPr>
          <p:cNvPr id="3" name="Titolo 2"/>
          <p:cNvSpPr>
            <a:spLocks noGrp="1"/>
          </p:cNvSpPr>
          <p:nvPr>
            <p:ph type="title"/>
          </p:nvPr>
        </p:nvSpPr>
        <p:spPr>
          <a:xfrm>
            <a:off x="457200" y="332656"/>
            <a:ext cx="8229600" cy="1258400"/>
          </a:xfrm>
        </p:spPr>
        <p:txBody>
          <a:bodyPr>
            <a:normAutofit fontScale="90000"/>
          </a:bodyPr>
          <a:lstStyle/>
          <a:p>
            <a:pPr algn="ctr"/>
            <a:r>
              <a:rPr lang="it-IT" b="1" dirty="0">
                <a:solidFill>
                  <a:srgbClr val="EEE532"/>
                </a:solidFill>
              </a:rPr>
              <a:t>THE INFLUENCE OF</a:t>
            </a:r>
            <a:br>
              <a:rPr lang="it-IT" b="1" dirty="0">
                <a:solidFill>
                  <a:srgbClr val="EEE532"/>
                </a:solidFill>
              </a:rPr>
            </a:br>
            <a:r>
              <a:rPr lang="it-IT" b="1" dirty="0">
                <a:solidFill>
                  <a:srgbClr val="EEE532"/>
                </a:solidFill>
              </a:rPr>
              <a:t>SLAVE NARRATIVES</a:t>
            </a:r>
          </a:p>
        </p:txBody>
      </p:sp>
    </p:spTree>
    <p:extLst>
      <p:ext uri="{BB962C8B-B14F-4D97-AF65-F5344CB8AC3E}">
        <p14:creationId xmlns:p14="http://schemas.microsoft.com/office/powerpoint/2010/main" val="263115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pPr algn="ctr"/>
            <a:r>
              <a:rPr lang="it-IT" b="1" dirty="0">
                <a:solidFill>
                  <a:srgbClr val="EEE532"/>
                </a:solidFill>
              </a:rPr>
              <a:t>FREDERICK DOUGLASS</a:t>
            </a:r>
          </a:p>
        </p:txBody>
      </p:sp>
      <p:sp>
        <p:nvSpPr>
          <p:cNvPr id="5" name="Rettangolo 4"/>
          <p:cNvSpPr/>
          <p:nvPr/>
        </p:nvSpPr>
        <p:spPr>
          <a:xfrm>
            <a:off x="2771800" y="1225689"/>
            <a:ext cx="5508104" cy="319446"/>
          </a:xfrm>
          <a:prstGeom prst="rect">
            <a:avLst/>
          </a:prstGeom>
        </p:spPr>
        <p:txBody>
          <a:bodyPr wrap="square">
            <a:spAutoFit/>
          </a:bodyPr>
          <a:lstStyle/>
          <a:p>
            <a:pPr>
              <a:lnSpc>
                <a:spcPct val="80000"/>
              </a:lnSpc>
            </a:pPr>
            <a:endParaRPr lang="it-IT" altLang="it-IT" dirty="0"/>
          </a:p>
        </p:txBody>
      </p:sp>
      <p:sp>
        <p:nvSpPr>
          <p:cNvPr id="2" name="Segnaposto contenuto 1"/>
          <p:cNvSpPr>
            <a:spLocks noGrp="1"/>
          </p:cNvSpPr>
          <p:nvPr>
            <p:ph idx="1"/>
          </p:nvPr>
        </p:nvSpPr>
        <p:spPr>
          <a:xfrm>
            <a:off x="251520" y="1545135"/>
            <a:ext cx="8568952" cy="4980208"/>
          </a:xfrm>
        </p:spPr>
        <p:txBody>
          <a:bodyPr>
            <a:normAutofit fontScale="77500" lnSpcReduction="20000"/>
          </a:bodyPr>
          <a:lstStyle/>
          <a:p>
            <a:pPr>
              <a:lnSpc>
                <a:spcPct val="120000"/>
              </a:lnSpc>
              <a:spcBef>
                <a:spcPts val="0"/>
              </a:spcBef>
            </a:pPr>
            <a:r>
              <a:rPr lang="en-US" altLang="it-IT" sz="2900" b="1" dirty="0">
                <a:solidFill>
                  <a:srgbClr val="FF0000"/>
                </a:solidFill>
              </a:rPr>
              <a:t>Frederick Augustus Bailey</a:t>
            </a:r>
            <a:r>
              <a:rPr lang="en-US" altLang="it-IT" sz="2900" dirty="0">
                <a:solidFill>
                  <a:srgbClr val="FF0000"/>
                </a:solidFill>
              </a:rPr>
              <a:t> </a:t>
            </a:r>
            <a:r>
              <a:rPr lang="en-US" altLang="it-IT" sz="2900" dirty="0"/>
              <a:t>was born in February 1818, son of a white man and Harriet Bailey, a slave of African and </a:t>
            </a:r>
            <a:r>
              <a:rPr lang="en-US" altLang="it-IT" sz="2900" dirty="0" err="1"/>
              <a:t>Narive</a:t>
            </a:r>
            <a:r>
              <a:rPr lang="en-US" altLang="it-IT" sz="2900" dirty="0"/>
              <a:t> American descent). During slavery he learned to read and write, despite his master’s prohibition, and studied </a:t>
            </a:r>
            <a:r>
              <a:rPr lang="en-US" altLang="it-IT" sz="2900" b="1" dirty="0">
                <a:solidFill>
                  <a:srgbClr val="FF0000"/>
                </a:solidFill>
              </a:rPr>
              <a:t>oratory</a:t>
            </a:r>
            <a:r>
              <a:rPr lang="en-US" altLang="it-IT" sz="2900" dirty="0"/>
              <a:t>. He escaped from slavery in 1838. In 1841 he delivered his first speech at the </a:t>
            </a:r>
            <a:r>
              <a:rPr lang="en-US" altLang="it-IT" sz="2900" b="1" dirty="0">
                <a:solidFill>
                  <a:srgbClr val="FF0000"/>
                </a:solidFill>
              </a:rPr>
              <a:t>Massachusetts Anti-Slavery Society</a:t>
            </a:r>
            <a:r>
              <a:rPr lang="en-US" altLang="it-IT" sz="2900" dirty="0"/>
              <a:t>. He published three editions of his autobiography: </a:t>
            </a:r>
            <a:r>
              <a:rPr lang="en-US" altLang="it-IT" sz="2900" b="1" i="1" dirty="0">
                <a:solidFill>
                  <a:srgbClr val="FF0000"/>
                </a:solidFill>
              </a:rPr>
              <a:t>Narrative of the Life of Frederick Douglass, </a:t>
            </a:r>
            <a:r>
              <a:rPr lang="it-IT" sz="2900" b="1" i="1" dirty="0">
                <a:solidFill>
                  <a:srgbClr val="FF0000"/>
                </a:solidFill>
              </a:rPr>
              <a:t>an American Slave</a:t>
            </a:r>
            <a:r>
              <a:rPr lang="en-US" altLang="it-IT" sz="2900" b="1" i="1" dirty="0">
                <a:solidFill>
                  <a:srgbClr val="FF0000"/>
                </a:solidFill>
              </a:rPr>
              <a:t> </a:t>
            </a:r>
            <a:r>
              <a:rPr lang="en-US" altLang="it-IT" sz="2900" dirty="0"/>
              <a:t>(1845), </a:t>
            </a:r>
            <a:r>
              <a:rPr lang="en-US" altLang="it-IT" sz="2900" b="1" i="1" dirty="0">
                <a:solidFill>
                  <a:srgbClr val="FF0000"/>
                </a:solidFill>
              </a:rPr>
              <a:t>My Bondage and My Freedom</a:t>
            </a:r>
            <a:r>
              <a:rPr lang="en-US" altLang="it-IT" sz="2900" b="1" i="1" dirty="0"/>
              <a:t> </a:t>
            </a:r>
            <a:r>
              <a:rPr lang="en-US" altLang="it-IT" sz="2900" dirty="0"/>
              <a:t>(1855) and </a:t>
            </a:r>
            <a:r>
              <a:rPr lang="en-US" altLang="it-IT" sz="2900" b="1" i="1" dirty="0">
                <a:solidFill>
                  <a:srgbClr val="FF0000"/>
                </a:solidFill>
              </a:rPr>
              <a:t>Life and Times of Frederick Douglass</a:t>
            </a:r>
            <a:r>
              <a:rPr lang="en-US" altLang="it-IT" sz="2900" dirty="0">
                <a:solidFill>
                  <a:srgbClr val="FF0000"/>
                </a:solidFill>
              </a:rPr>
              <a:t> </a:t>
            </a:r>
            <a:r>
              <a:rPr lang="en-US" altLang="it-IT" sz="2900" dirty="0"/>
              <a:t>(1881). </a:t>
            </a:r>
          </a:p>
          <a:p>
            <a:pPr>
              <a:lnSpc>
                <a:spcPct val="120000"/>
              </a:lnSpc>
              <a:spcBef>
                <a:spcPts val="0"/>
              </a:spcBef>
            </a:pPr>
            <a:r>
              <a:rPr lang="en-US" altLang="it-IT" sz="2900" dirty="0"/>
              <a:t>He was a leading figure not only in the abolitionist movement: he participated in the writing of the </a:t>
            </a:r>
            <a:r>
              <a:rPr lang="en-US" altLang="it-IT" sz="2900" b="1" i="1" dirty="0">
                <a:solidFill>
                  <a:srgbClr val="FF0000"/>
                </a:solidFill>
              </a:rPr>
              <a:t>Declaration of Sentiments</a:t>
            </a:r>
            <a:r>
              <a:rPr lang="en-US" altLang="it-IT" sz="2900" b="1" dirty="0">
                <a:solidFill>
                  <a:srgbClr val="FF0000"/>
                </a:solidFill>
              </a:rPr>
              <a:t> </a:t>
            </a:r>
            <a:r>
              <a:rPr lang="en-US" altLang="it-IT" sz="2900" dirty="0"/>
              <a:t>at the Seneca Falls Women’s Convention (1848), collaborated with  Abraham Lincoln, was consul to Haiti.</a:t>
            </a:r>
          </a:p>
          <a:p>
            <a:pPr marL="0" indent="0">
              <a:buNone/>
            </a:pPr>
            <a:endParaRPr lang="it-IT" dirty="0"/>
          </a:p>
        </p:txBody>
      </p:sp>
    </p:spTree>
    <p:extLst>
      <p:ext uri="{BB962C8B-B14F-4D97-AF65-F5344CB8AC3E}">
        <p14:creationId xmlns:p14="http://schemas.microsoft.com/office/powerpoint/2010/main" val="1620670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1196752"/>
            <a:ext cx="7408333" cy="5328592"/>
          </a:xfrm>
        </p:spPr>
        <p:txBody>
          <a:bodyPr>
            <a:normAutofit fontScale="32500" lnSpcReduction="20000"/>
          </a:bodyPr>
          <a:lstStyle/>
          <a:p>
            <a:pPr marL="0" indent="0">
              <a:buNone/>
            </a:pPr>
            <a:r>
              <a:rPr lang="en-US" sz="7200" dirty="0"/>
              <a:t>Douglass’s first autobiography is made of two parts: the first part is an account of the </a:t>
            </a:r>
            <a:r>
              <a:rPr lang="en-US" sz="7200" b="1" dirty="0">
                <a:solidFill>
                  <a:srgbClr val="FF0000"/>
                </a:solidFill>
              </a:rPr>
              <a:t>experience of slavery</a:t>
            </a:r>
            <a:r>
              <a:rPr lang="en-US" sz="7200" dirty="0"/>
              <a:t>; the second tells the story of his </a:t>
            </a:r>
            <a:r>
              <a:rPr lang="en-US" sz="7200" b="1" dirty="0">
                <a:solidFill>
                  <a:srgbClr val="FF0000"/>
                </a:solidFill>
              </a:rPr>
              <a:t>flight towards freedom</a:t>
            </a:r>
            <a:r>
              <a:rPr lang="en-US" sz="7200" dirty="0"/>
              <a:t>.</a:t>
            </a:r>
          </a:p>
          <a:p>
            <a:pPr marL="0" indent="0">
              <a:buNone/>
            </a:pPr>
            <a:r>
              <a:rPr lang="en-US" sz="7200" dirty="0"/>
              <a:t>First part: Douglass uses his own experience of slavery to highlight the horrors and aberrations of the so-called “</a:t>
            </a:r>
            <a:r>
              <a:rPr lang="en-US" sz="7200" b="1" dirty="0">
                <a:solidFill>
                  <a:srgbClr val="FF0000"/>
                </a:solidFill>
              </a:rPr>
              <a:t>peculiar institution</a:t>
            </a:r>
            <a:r>
              <a:rPr lang="en-US" sz="7200" b="1" dirty="0"/>
              <a:t>.”</a:t>
            </a:r>
            <a:r>
              <a:rPr lang="en-US" sz="7200" dirty="0"/>
              <a:t> He describes the practices the slaveowners used to </a:t>
            </a:r>
            <a:r>
              <a:rPr lang="en-US" sz="7200" b="1" dirty="0"/>
              <a:t>“</a:t>
            </a:r>
            <a:r>
              <a:rPr lang="en-US" sz="7200" b="1" dirty="0">
                <a:solidFill>
                  <a:srgbClr val="FF0000"/>
                </a:solidFill>
              </a:rPr>
              <a:t>de-humanize</a:t>
            </a:r>
            <a:r>
              <a:rPr lang="en-US" sz="7200" b="1" dirty="0"/>
              <a:t>” slaves</a:t>
            </a:r>
            <a:r>
              <a:rPr lang="en-US" sz="7200" dirty="0"/>
              <a:t>, from the fragmentation of African families to the selling of slaves in </a:t>
            </a:r>
            <a:r>
              <a:rPr lang="en-US" sz="7200" b="1" dirty="0">
                <a:solidFill>
                  <a:srgbClr val="FF0000"/>
                </a:solidFill>
              </a:rPr>
              <a:t>auctions</a:t>
            </a:r>
            <a:r>
              <a:rPr lang="en-US" sz="7200" b="1" dirty="0"/>
              <a:t> </a:t>
            </a:r>
            <a:r>
              <a:rPr lang="en-US" sz="7200" dirty="0"/>
              <a:t>together with animals, and from </a:t>
            </a:r>
            <a:r>
              <a:rPr lang="en-US" sz="7200" b="1" dirty="0">
                <a:solidFill>
                  <a:srgbClr val="FF0000"/>
                </a:solidFill>
              </a:rPr>
              <a:t>bodily punishments</a:t>
            </a:r>
            <a:r>
              <a:rPr lang="en-US" sz="7200" dirty="0">
                <a:solidFill>
                  <a:srgbClr val="FF0000"/>
                </a:solidFill>
              </a:rPr>
              <a:t> </a:t>
            </a:r>
            <a:r>
              <a:rPr lang="en-US" sz="7200" dirty="0"/>
              <a:t>to </a:t>
            </a:r>
            <a:r>
              <a:rPr lang="en-US" sz="7200" b="1" dirty="0">
                <a:solidFill>
                  <a:srgbClr val="FF0000"/>
                </a:solidFill>
              </a:rPr>
              <a:t>legalized murder</a:t>
            </a:r>
            <a:r>
              <a:rPr lang="en-US" sz="7200" dirty="0"/>
              <a:t>. When his master, Thomas Auld, forbids his wife to teach him how to read and write, Douglass understands that </a:t>
            </a:r>
            <a:r>
              <a:rPr lang="en-US" sz="7200" b="1" dirty="0">
                <a:solidFill>
                  <a:srgbClr val="FF0000"/>
                </a:solidFill>
              </a:rPr>
              <a:t>education</a:t>
            </a:r>
            <a:r>
              <a:rPr lang="en-US" sz="7200" b="1" dirty="0"/>
              <a:t> </a:t>
            </a:r>
            <a:r>
              <a:rPr lang="en-US" sz="7200" dirty="0"/>
              <a:t>is the strongest weapon in the fight for freedom. Douglass also understands the value of </a:t>
            </a:r>
            <a:r>
              <a:rPr lang="en-US" sz="7200" b="1" dirty="0">
                <a:solidFill>
                  <a:srgbClr val="FF0000"/>
                </a:solidFill>
              </a:rPr>
              <a:t>physical resistance</a:t>
            </a:r>
            <a:r>
              <a:rPr lang="en-US" sz="7200" dirty="0">
                <a:solidFill>
                  <a:srgbClr val="FF0000"/>
                </a:solidFill>
              </a:rPr>
              <a:t>: </a:t>
            </a:r>
            <a:r>
              <a:rPr lang="en-US" sz="7200" dirty="0"/>
              <a:t>when he stops a </a:t>
            </a:r>
            <a:r>
              <a:rPr lang="en-US" sz="7200" b="1" i="1" dirty="0" err="1">
                <a:solidFill>
                  <a:srgbClr val="FF0000"/>
                </a:solidFill>
              </a:rPr>
              <a:t>slavebreaker</a:t>
            </a:r>
            <a:r>
              <a:rPr lang="en-US" sz="7200" dirty="0"/>
              <a:t> who wants to flog him, the latter leaves him alone fearing that the news about his incapacity to control a slave could compromise his authority.</a:t>
            </a:r>
          </a:p>
          <a:p>
            <a:pPr marL="0" indent="0">
              <a:buNone/>
            </a:pPr>
            <a:endParaRPr lang="it-IT" b="1" dirty="0"/>
          </a:p>
        </p:txBody>
      </p:sp>
      <p:sp>
        <p:nvSpPr>
          <p:cNvPr id="3" name="Titolo 2"/>
          <p:cNvSpPr>
            <a:spLocks noGrp="1"/>
          </p:cNvSpPr>
          <p:nvPr>
            <p:ph type="title"/>
          </p:nvPr>
        </p:nvSpPr>
        <p:spPr>
          <a:xfrm>
            <a:off x="457200" y="152400"/>
            <a:ext cx="8229600" cy="972344"/>
          </a:xfrm>
        </p:spPr>
        <p:txBody>
          <a:bodyPr>
            <a:normAutofit/>
          </a:bodyPr>
          <a:lstStyle/>
          <a:p>
            <a:pPr algn="ctr"/>
            <a:r>
              <a:rPr lang="it-IT" sz="3600" b="1" dirty="0">
                <a:solidFill>
                  <a:srgbClr val="EEE532"/>
                </a:solidFill>
              </a:rPr>
              <a:t>THE STRUCTURE OF THE </a:t>
            </a:r>
            <a:r>
              <a:rPr lang="it-IT" sz="3600" b="1" i="1" dirty="0">
                <a:solidFill>
                  <a:srgbClr val="EEE532"/>
                </a:solidFill>
              </a:rPr>
              <a:t>NARRATIVE</a:t>
            </a:r>
            <a:endParaRPr lang="it-IT" sz="3600" b="1" dirty="0">
              <a:solidFill>
                <a:srgbClr val="EEE532"/>
              </a:solidFill>
            </a:endParaRPr>
          </a:p>
        </p:txBody>
      </p:sp>
    </p:spTree>
    <p:extLst>
      <p:ext uri="{BB962C8B-B14F-4D97-AF65-F5344CB8AC3E}">
        <p14:creationId xmlns:p14="http://schemas.microsoft.com/office/powerpoint/2010/main" val="3840706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63C3CF03-E831-7561-A9F1-7E2605C2503F}"/>
              </a:ext>
            </a:extLst>
          </p:cNvPr>
          <p:cNvSpPr>
            <a:spLocks noGrp="1"/>
          </p:cNvSpPr>
          <p:nvPr>
            <p:ph idx="1"/>
          </p:nvPr>
        </p:nvSpPr>
        <p:spPr>
          <a:xfrm>
            <a:off x="457200" y="1700808"/>
            <a:ext cx="8229600" cy="4608512"/>
          </a:xfrm>
        </p:spPr>
        <p:txBody>
          <a:bodyPr>
            <a:normAutofit fontScale="92500" lnSpcReduction="10000"/>
          </a:bodyPr>
          <a:lstStyle/>
          <a:p>
            <a:pPr marL="0" indent="0">
              <a:buNone/>
            </a:pPr>
            <a:r>
              <a:rPr lang="en-US" sz="2800" dirty="0"/>
              <a:t>Second part: With a new and more “humane” master, Douglass is allowed to organize a </a:t>
            </a:r>
            <a:r>
              <a:rPr lang="en-US" sz="2800" b="1" dirty="0">
                <a:solidFill>
                  <a:srgbClr val="FF0000"/>
                </a:solidFill>
              </a:rPr>
              <a:t>school for slaves</a:t>
            </a:r>
            <a:r>
              <a:rPr lang="en-US" sz="2800" dirty="0"/>
              <a:t>. Thanks to the </a:t>
            </a:r>
            <a:r>
              <a:rPr lang="en-US" sz="2800" b="1" dirty="0">
                <a:solidFill>
                  <a:srgbClr val="FF0000"/>
                </a:solidFill>
              </a:rPr>
              <a:t>web of relationships </a:t>
            </a:r>
            <a:r>
              <a:rPr lang="en-US" sz="2800" dirty="0"/>
              <a:t>he builds up, he manages to set up his flight, to gain his freedom, and to become an </a:t>
            </a:r>
            <a:r>
              <a:rPr lang="en-US" sz="2800" b="1" dirty="0">
                <a:solidFill>
                  <a:srgbClr val="FF0000"/>
                </a:solidFill>
              </a:rPr>
              <a:t>abolitionist leader</a:t>
            </a:r>
            <a:r>
              <a:rPr lang="en-US" sz="2800" dirty="0"/>
              <a:t>.</a:t>
            </a:r>
          </a:p>
          <a:p>
            <a:pPr marL="0" indent="0">
              <a:buNone/>
            </a:pPr>
            <a:r>
              <a:rPr lang="en-US" sz="2800" dirty="0"/>
              <a:t>The </a:t>
            </a:r>
            <a:r>
              <a:rPr lang="en-US" sz="2800" i="1" dirty="0"/>
              <a:t>Narrative</a:t>
            </a:r>
            <a:r>
              <a:rPr lang="en-US" sz="2800" dirty="0"/>
              <a:t> is therefore a typical African American </a:t>
            </a:r>
            <a:r>
              <a:rPr lang="en-US" sz="2800" b="1" dirty="0">
                <a:solidFill>
                  <a:srgbClr val="FF0000"/>
                </a:solidFill>
              </a:rPr>
              <a:t>initiation story</a:t>
            </a:r>
            <a:r>
              <a:rPr lang="en-US" sz="2800" dirty="0"/>
              <a:t>: we have the “</a:t>
            </a:r>
            <a:r>
              <a:rPr lang="en-US" sz="2800" b="1" dirty="0">
                <a:solidFill>
                  <a:srgbClr val="FF0000"/>
                </a:solidFill>
              </a:rPr>
              <a:t>loss of innocence</a:t>
            </a:r>
            <a:r>
              <a:rPr lang="en-US" sz="2800" dirty="0"/>
              <a:t>” (when Douglass a as boy becomes aware he is a slave, and that he is separated from the rest of the human species), the series of </a:t>
            </a:r>
            <a:r>
              <a:rPr lang="en-US" sz="2800" b="1" dirty="0">
                <a:solidFill>
                  <a:srgbClr val="FF0000"/>
                </a:solidFill>
              </a:rPr>
              <a:t>trials</a:t>
            </a:r>
            <a:r>
              <a:rPr lang="en-US" sz="2800" dirty="0"/>
              <a:t> the protagonist must endure, and the final winning of </a:t>
            </a:r>
            <a:r>
              <a:rPr lang="en-US" sz="2800" b="1" dirty="0">
                <a:solidFill>
                  <a:srgbClr val="FF0000"/>
                </a:solidFill>
              </a:rPr>
              <a:t>freedom</a:t>
            </a:r>
            <a:r>
              <a:rPr lang="en-US" sz="2800" dirty="0"/>
              <a:t> and even </a:t>
            </a:r>
            <a:r>
              <a:rPr lang="en-US" sz="2800" b="1" dirty="0">
                <a:solidFill>
                  <a:srgbClr val="FF0000"/>
                </a:solidFill>
              </a:rPr>
              <a:t>fame</a:t>
            </a:r>
            <a:r>
              <a:rPr lang="en-US" sz="2800" dirty="0"/>
              <a:t>.</a:t>
            </a:r>
          </a:p>
          <a:p>
            <a:endParaRPr lang="it-IT" dirty="0"/>
          </a:p>
        </p:txBody>
      </p:sp>
      <p:sp>
        <p:nvSpPr>
          <p:cNvPr id="3" name="Titolo 2">
            <a:extLst>
              <a:ext uri="{FF2B5EF4-FFF2-40B4-BE49-F238E27FC236}">
                <a16:creationId xmlns:a16="http://schemas.microsoft.com/office/drawing/2014/main" id="{ECB5FD8A-B9D6-F9C3-39E9-000FD5F9F7B0}"/>
              </a:ext>
            </a:extLst>
          </p:cNvPr>
          <p:cNvSpPr>
            <a:spLocks noGrp="1"/>
          </p:cNvSpPr>
          <p:nvPr>
            <p:ph type="title"/>
          </p:nvPr>
        </p:nvSpPr>
        <p:spPr/>
        <p:txBody>
          <a:bodyPr>
            <a:normAutofit/>
          </a:bodyPr>
          <a:lstStyle/>
          <a:p>
            <a:pPr algn="ctr"/>
            <a:r>
              <a:rPr lang="it-IT" sz="3600" b="1" dirty="0">
                <a:solidFill>
                  <a:srgbClr val="EEE532"/>
                </a:solidFill>
              </a:rPr>
              <a:t>THE STRUCTURE OF THE </a:t>
            </a:r>
            <a:r>
              <a:rPr lang="it-IT" sz="3600" b="1" i="1" dirty="0">
                <a:solidFill>
                  <a:srgbClr val="EEE532"/>
                </a:solidFill>
              </a:rPr>
              <a:t>NARRATIVE </a:t>
            </a:r>
            <a:r>
              <a:rPr lang="it-IT" sz="3600" b="1" dirty="0">
                <a:solidFill>
                  <a:srgbClr val="EEE532"/>
                </a:solidFill>
              </a:rPr>
              <a:t>(CTD.)</a:t>
            </a:r>
            <a:endParaRPr lang="it-IT" sz="3600" dirty="0">
              <a:solidFill>
                <a:srgbClr val="EEE532"/>
              </a:solidFill>
            </a:endParaRPr>
          </a:p>
        </p:txBody>
      </p:sp>
    </p:spTree>
    <p:extLst>
      <p:ext uri="{BB962C8B-B14F-4D97-AF65-F5344CB8AC3E}">
        <p14:creationId xmlns:p14="http://schemas.microsoft.com/office/powerpoint/2010/main" val="287280395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Carta">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603</TotalTime>
  <Words>1702</Words>
  <Application>Microsoft Office PowerPoint</Application>
  <PresentationFormat>Presentazione su schermo (4:3)</PresentationFormat>
  <Paragraphs>55</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Constantia</vt:lpstr>
      <vt:lpstr>Wingdings 2</vt:lpstr>
      <vt:lpstr>Carta</vt:lpstr>
      <vt:lpstr>THE NARRATIVE OF  FREDERICK DOUGLASS</vt:lpstr>
      <vt:lpstr>AN INITIATION TO FREEDOM</vt:lpstr>
      <vt:lpstr>THE SLAVE NARRATIVE</vt:lpstr>
      <vt:lpstr>A HYBRID FORM</vt:lpstr>
      <vt:lpstr>MODELS OF IDENTITY</vt:lpstr>
      <vt:lpstr>THE INFLUENCE OF SLAVE NARRATIVES</vt:lpstr>
      <vt:lpstr>FREDERICK DOUGLASS</vt:lpstr>
      <vt:lpstr>THE STRUCTURE OF THE NARRATIVE</vt:lpstr>
      <vt:lpstr>THE STRUCTURE OF THE NARRATIVE (CTD.)</vt:lpstr>
      <vt:lpstr>AFTER THE FLIGHT</vt:lpstr>
      <vt:lpstr>FREEDOM THROUGH EDUCATION</vt:lpstr>
      <vt:lpstr>THE UNDERGROUND RAILROAD</vt:lpstr>
      <vt:lpstr>Presentazione standard di PowerPoint</vt:lpstr>
      <vt:lpstr>“THE MEANING OF JULY 4TH FOR THE NEGRO”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HP</dc:creator>
  <cp:lastModifiedBy>valerio.deangelis@unimc.it</cp:lastModifiedBy>
  <cp:revision>84</cp:revision>
  <dcterms:created xsi:type="dcterms:W3CDTF">2019-04-01T20:48:48Z</dcterms:created>
  <dcterms:modified xsi:type="dcterms:W3CDTF">2023-11-13T18:31:46Z</dcterms:modified>
</cp:coreProperties>
</file>