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02" r:id="rId3"/>
    <p:sldId id="257" r:id="rId4"/>
    <p:sldId id="304" r:id="rId5"/>
    <p:sldId id="259" r:id="rId6"/>
    <p:sldId id="260" r:id="rId7"/>
    <p:sldId id="262" r:id="rId8"/>
    <p:sldId id="265" r:id="rId9"/>
    <p:sldId id="266" r:id="rId10"/>
    <p:sldId id="267" r:id="rId11"/>
    <p:sldId id="329" r:id="rId12"/>
    <p:sldId id="303" r:id="rId13"/>
    <p:sldId id="270" r:id="rId14"/>
    <p:sldId id="273" r:id="rId15"/>
    <p:sldId id="279" r:id="rId16"/>
    <p:sldId id="291" r:id="rId17"/>
    <p:sldId id="294" r:id="rId18"/>
    <p:sldId id="331" r:id="rId19"/>
    <p:sldId id="305" r:id="rId20"/>
    <p:sldId id="306" r:id="rId21"/>
    <p:sldId id="321" r:id="rId22"/>
    <p:sldId id="322" r:id="rId23"/>
    <p:sldId id="323" r:id="rId24"/>
    <p:sldId id="333" r:id="rId25"/>
    <p:sldId id="334" r:id="rId26"/>
    <p:sldId id="32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457200" y="3938588"/>
            <a:ext cx="8229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uk-UA"/>
          </a:p>
        </p:txBody>
      </p:sp>
      <p:sp>
        <p:nvSpPr>
          <p:cNvPr id="7" name="Rectangle 5"/>
          <p:cNvSpPr>
            <a:spLocks noGrp="1" noChangeArrowheads="1"/>
          </p:cNvSpPr>
          <p:nvPr>
            <p:ph type="ftr" sz="quarter" idx="11"/>
          </p:nvPr>
        </p:nvSpPr>
        <p:spPr>
          <a:ln/>
        </p:spPr>
        <p:txBody>
          <a:bodyPr/>
          <a:lstStyle>
            <a:lvl1pPr>
              <a:defRPr/>
            </a:lvl1pPr>
          </a:lstStyle>
          <a:p>
            <a:pPr>
              <a:defRPr/>
            </a:pPr>
            <a:endParaRPr lang="uk-UA"/>
          </a:p>
        </p:txBody>
      </p:sp>
      <p:sp>
        <p:nvSpPr>
          <p:cNvPr id="8" name="Rectangle 6"/>
          <p:cNvSpPr>
            <a:spLocks noGrp="1" noChangeArrowheads="1"/>
          </p:cNvSpPr>
          <p:nvPr>
            <p:ph type="sldNum" sz="quarter" idx="12"/>
          </p:nvPr>
        </p:nvSpPr>
        <p:spPr>
          <a:ln/>
        </p:spPr>
        <p:txBody>
          <a:bodyPr/>
          <a:lstStyle>
            <a:lvl1pPr>
              <a:defRPr/>
            </a:lvl1pPr>
          </a:lstStyle>
          <a:p>
            <a:pPr>
              <a:defRPr/>
            </a:pPr>
            <a:fld id="{8D757981-6814-4E2D-8316-432110E562AE}" type="slidenum">
              <a:rPr lang="uk-UA" altLang="it-IT"/>
              <a:pPr>
                <a:defRPr/>
              </a:pPr>
              <a:t>‹N›</a:t>
            </a:fld>
            <a:endParaRPr lang="uk-UA" altLang="it-IT"/>
          </a:p>
        </p:txBody>
      </p:sp>
    </p:spTree>
    <p:extLst>
      <p:ext uri="{BB962C8B-B14F-4D97-AF65-F5344CB8AC3E}">
        <p14:creationId xmlns:p14="http://schemas.microsoft.com/office/powerpoint/2010/main" val="3709757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8229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3938588"/>
            <a:ext cx="8229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8E1BD569-DC28-447E-9BFE-546A6C9E3B59}" type="slidenum">
              <a:rPr lang="uk-UA" altLang="it-IT"/>
              <a:pPr>
                <a:defRPr/>
              </a:pPr>
              <a:t>‹N›</a:t>
            </a:fld>
            <a:endParaRPr lang="uk-UA" altLang="it-IT"/>
          </a:p>
        </p:txBody>
      </p:sp>
    </p:spTree>
    <p:extLst>
      <p:ext uri="{BB962C8B-B14F-4D97-AF65-F5344CB8AC3E}">
        <p14:creationId xmlns:p14="http://schemas.microsoft.com/office/powerpoint/2010/main" val="83160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8229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7200" y="3938588"/>
            <a:ext cx="8229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DABEC06B-35B5-4E27-B3E5-EBAEE399D8A5}" type="slidenum">
              <a:rPr lang="uk-UA" altLang="it-IT"/>
              <a:pPr>
                <a:defRPr/>
              </a:pPr>
              <a:t>‹N›</a:t>
            </a:fld>
            <a:endParaRPr lang="uk-UA" altLang="it-IT"/>
          </a:p>
        </p:txBody>
      </p:sp>
    </p:spTree>
    <p:extLst>
      <p:ext uri="{BB962C8B-B14F-4D97-AF65-F5344CB8AC3E}">
        <p14:creationId xmlns:p14="http://schemas.microsoft.com/office/powerpoint/2010/main" val="240965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6EDCA9-4319-3C47-9CF8-D4A3FF7D99B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86EDCA9-4319-3C47-9CF8-D4A3FF7D99B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86EDCA9-4319-3C47-9CF8-D4A3FF7D99B3}"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6B50B-25B3-BF46-9C09-5812FDE3C546}" type="slidenum">
              <a:rPr lang="en-US" smtClean="0"/>
              <a:t>‹N›</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86EDCA9-4319-3C47-9CF8-D4A3FF7D99B3}"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6B50B-25B3-BF46-9C09-5812FDE3C546}"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EDCA9-4319-3C47-9CF8-D4A3FF7D99B3}"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6B50B-25B3-BF46-9C09-5812FDE3C546}"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21"/>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86EDCA9-4319-3C47-9CF8-D4A3FF7D99B3}" type="datetimeFigureOut">
              <a:rPr lang="en-US" smtClean="0"/>
              <a:t>11/13/2023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4246B50B-25B3-BF46-9C09-5812FDE3C546}"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3" y="214925"/>
            <a:ext cx="8711381" cy="837127"/>
          </a:xfrm>
        </p:spPr>
        <p:txBody>
          <a:bodyPr/>
          <a:lstStyle/>
          <a:p>
            <a:r>
              <a:rPr lang="en-US" sz="4400" b="1" dirty="0"/>
              <a:t>MIGRANT MEN AND WOMEN</a:t>
            </a:r>
          </a:p>
        </p:txBody>
      </p:sp>
      <p:pic>
        <p:nvPicPr>
          <p:cNvPr id="4" name="Picture 2" descr="C:\Users\Utente\Downloads\Immigrant-Statu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62" y="1196751"/>
            <a:ext cx="7895298" cy="53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9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http://www.i-italy.org/files/imagecache/600x/files/still_photos/Melting%20pot_1208688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1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5297163" y="1164316"/>
            <a:ext cx="3846837" cy="5317094"/>
          </a:xfrm>
          <a:prstGeom prst="rect">
            <a:avLst/>
          </a:prstGeom>
        </p:spPr>
      </p:pic>
    </p:spTree>
    <p:extLst>
      <p:ext uri="{BB962C8B-B14F-4D97-AF65-F5344CB8AC3E}">
        <p14:creationId xmlns:p14="http://schemas.microsoft.com/office/powerpoint/2010/main" val="418593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97631"/>
            <a:ext cx="21336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9510" y="3025877"/>
            <a:ext cx="60134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469" y="0"/>
            <a:ext cx="3206750" cy="4217987"/>
          </a:xfrm>
          <a:noFill/>
        </p:spPr>
      </p:pic>
    </p:spTree>
    <p:extLst>
      <p:ext uri="{BB962C8B-B14F-4D97-AF65-F5344CB8AC3E}">
        <p14:creationId xmlns:p14="http://schemas.microsoft.com/office/powerpoint/2010/main" val="392300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ocuments\Valerio\UniMC - 2018-19\UniMC - 2018-19 - Storia della cultura americana\Immagini\Anti-Italian Political 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354" y="444321"/>
            <a:ext cx="4246323" cy="5969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61" y="1417638"/>
            <a:ext cx="4302683" cy="46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71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arcweb.sos.state.or.us/exhibits/1857/images/during/chineseexclu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51" y="48233"/>
            <a:ext cx="459422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768945" y="486332"/>
            <a:ext cx="4375055" cy="5870095"/>
          </a:xfrm>
          <a:prstGeom prst="rect">
            <a:avLst/>
          </a:prstGeom>
        </p:spPr>
      </p:pic>
    </p:spTree>
    <p:extLst>
      <p:ext uri="{BB962C8B-B14F-4D97-AF65-F5344CB8AC3E}">
        <p14:creationId xmlns:p14="http://schemas.microsoft.com/office/powerpoint/2010/main" val="78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IMMIGRATION AND URBANIZATION</a:t>
            </a:r>
          </a:p>
        </p:txBody>
      </p:sp>
      <p:sp>
        <p:nvSpPr>
          <p:cNvPr id="3" name="Content Placeholder 2"/>
          <p:cNvSpPr>
            <a:spLocks noGrp="1"/>
          </p:cNvSpPr>
          <p:nvPr>
            <p:ph idx="1"/>
          </p:nvPr>
        </p:nvSpPr>
        <p:spPr>
          <a:xfrm>
            <a:off x="571500" y="1954060"/>
            <a:ext cx="8001000" cy="4584526"/>
          </a:xfrm>
        </p:spPr>
        <p:txBody>
          <a:bodyPr>
            <a:normAutofit lnSpcReduction="10000"/>
          </a:bodyPr>
          <a:lstStyle/>
          <a:p>
            <a:pPr>
              <a:lnSpc>
                <a:spcPct val="120000"/>
              </a:lnSpc>
              <a:spcAft>
                <a:spcPts val="0"/>
              </a:spcAft>
            </a:pPr>
            <a:r>
              <a:rPr lang="en-US" dirty="0"/>
              <a:t>At the end of the 19th century the United States became a </a:t>
            </a:r>
            <a:r>
              <a:rPr lang="en-US" b="1" dirty="0"/>
              <a:t>predominantly urban society</a:t>
            </a:r>
            <a:r>
              <a:rPr lang="en-US" dirty="0"/>
              <a:t>. Most immigrants settled in the big cities, especially in the North-East and the Midwest. In 1910, more than half of the population of the 18 biggest US cities was made of immigrants.</a:t>
            </a:r>
          </a:p>
          <a:p>
            <a:pPr>
              <a:lnSpc>
                <a:spcPct val="120000"/>
              </a:lnSpc>
              <a:spcAft>
                <a:spcPts val="0"/>
              </a:spcAft>
            </a:pPr>
            <a:r>
              <a:rPr lang="en-US" dirty="0"/>
              <a:t>The flux of migrants into the inner cities, where finding work was easier, created </a:t>
            </a:r>
            <a:r>
              <a:rPr lang="en-US" b="1" dirty="0"/>
              <a:t>overpopulation</a:t>
            </a:r>
            <a:r>
              <a:rPr lang="en-US" dirty="0"/>
              <a:t> problems (migrants often lived in </a:t>
            </a:r>
            <a:r>
              <a:rPr lang="en-US" b="1" dirty="0"/>
              <a:t>tenement houses</a:t>
            </a:r>
            <a:r>
              <a:rPr lang="en-US" dirty="0"/>
              <a:t>, big buildings with poor air ventilation and awful hygienic conditions), and pushed the “native” middle and high classes to move to the </a:t>
            </a:r>
            <a:r>
              <a:rPr lang="en-US" b="1" dirty="0"/>
              <a:t>suburbs</a:t>
            </a:r>
            <a:r>
              <a:rPr lang="en-US" dirty="0"/>
              <a:t>.</a:t>
            </a:r>
          </a:p>
        </p:txBody>
      </p:sp>
    </p:spTree>
    <p:extLst>
      <p:ext uri="{BB962C8B-B14F-4D97-AF65-F5344CB8AC3E}">
        <p14:creationId xmlns:p14="http://schemas.microsoft.com/office/powerpoint/2010/main" val="403087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10044" y="1680333"/>
            <a:ext cx="4933956" cy="3669630"/>
          </a:xfrm>
          <a:prstGeom prst="rect">
            <a:avLst/>
          </a:prstGeom>
        </p:spPr>
      </p:pic>
      <p:pic>
        <p:nvPicPr>
          <p:cNvPr id="5" name="Picture 4" descr="http://www.arch.tu-dresden.de/ibad/Baugeschichte/bilder/new%20york/tenements%20isomet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90" y="136439"/>
            <a:ext cx="390842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62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POLITICAL MACHINES</a:t>
            </a:r>
          </a:p>
        </p:txBody>
      </p:sp>
      <p:sp>
        <p:nvSpPr>
          <p:cNvPr id="3" name="Content Placeholder 2"/>
          <p:cNvSpPr>
            <a:spLocks noGrp="1"/>
          </p:cNvSpPr>
          <p:nvPr>
            <p:ph idx="1"/>
          </p:nvPr>
        </p:nvSpPr>
        <p:spPr>
          <a:xfrm>
            <a:off x="571500" y="1706253"/>
            <a:ext cx="8001000" cy="4958498"/>
          </a:xfrm>
        </p:spPr>
        <p:txBody>
          <a:bodyPr>
            <a:noAutofit/>
          </a:bodyPr>
          <a:lstStyle/>
          <a:p>
            <a:pPr marL="0" indent="0">
              <a:buNone/>
            </a:pPr>
            <a:r>
              <a:rPr lang="en-US" sz="3400" dirty="0"/>
              <a:t>Mass migrations also produced a radical transformation of the US political system. The political machines, organized groups of politicians (“</a:t>
            </a:r>
            <a:r>
              <a:rPr lang="en-US" sz="3400" b="1" dirty="0"/>
              <a:t>bosses</a:t>
            </a:r>
            <a:r>
              <a:rPr lang="en-US" sz="3400" dirty="0"/>
              <a:t>”), were formed to control the parties in the big cities thanks to the support and the vote of migrants who were in turn granted work opportunities, health assistance and financial backing</a:t>
            </a:r>
            <a:r>
              <a:rPr lang="it-IT" sz="3400" dirty="0"/>
              <a:t>.</a:t>
            </a:r>
          </a:p>
        </p:txBody>
      </p:sp>
    </p:spTree>
    <p:extLst>
      <p:ext uri="{BB962C8B-B14F-4D97-AF65-F5344CB8AC3E}">
        <p14:creationId xmlns:p14="http://schemas.microsoft.com/office/powerpoint/2010/main" val="287811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8653" y="336979"/>
            <a:ext cx="7250108" cy="6073894"/>
          </a:xfrm>
          <a:prstGeom prst="rect">
            <a:avLst/>
          </a:prstGeom>
        </p:spPr>
      </p:pic>
    </p:spTree>
    <p:extLst>
      <p:ext uri="{BB962C8B-B14F-4D97-AF65-F5344CB8AC3E}">
        <p14:creationId xmlns:p14="http://schemas.microsoft.com/office/powerpoint/2010/main" val="424912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en-US" altLang="it-IT" sz="3600" b="1" dirty="0"/>
              <a:t>THEODORE ROOSEVELT’S AMERICANISM</a:t>
            </a:r>
          </a:p>
        </p:txBody>
      </p:sp>
      <p:sp>
        <p:nvSpPr>
          <p:cNvPr id="7171" name="Segnaposto testo 2"/>
          <p:cNvSpPr>
            <a:spLocks noGrp="1"/>
          </p:cNvSpPr>
          <p:nvPr>
            <p:ph type="body" sz="half" idx="1"/>
          </p:nvPr>
        </p:nvSpPr>
        <p:spPr>
          <a:xfrm>
            <a:off x="457200" y="1600200"/>
            <a:ext cx="3985491" cy="4856018"/>
          </a:xfrm>
        </p:spPr>
        <p:txBody>
          <a:bodyPr>
            <a:normAutofit/>
          </a:bodyPr>
          <a:lstStyle/>
          <a:p>
            <a:pPr marL="0">
              <a:buFontTx/>
              <a:buNone/>
            </a:pPr>
            <a:r>
              <a:rPr lang="en-US" altLang="it-IT" dirty="0"/>
              <a:t>Theodore Roosevelt (US President 1901-1909): “There is no room in this country for </a:t>
            </a:r>
            <a:r>
              <a:rPr lang="en-US" altLang="it-IT" b="1" dirty="0"/>
              <a:t>hyphenated Americanism</a:t>
            </a:r>
            <a:r>
              <a:rPr lang="en-US" altLang="it-IT" dirty="0"/>
              <a:t>… The one absolutely certain way of bringing the nation to ruin, of preventing all possibility of its continuing to be a nation at all, would be to permit it to become </a:t>
            </a:r>
            <a:r>
              <a:rPr lang="en-US" altLang="it-IT" b="1" dirty="0"/>
              <a:t>a tangle of squabbling nationalities</a:t>
            </a:r>
            <a:r>
              <a:rPr lang="en-US" altLang="it-IT" dirty="0"/>
              <a:t>.”</a:t>
            </a:r>
          </a:p>
          <a:p>
            <a:endParaRPr lang="it-IT" altLang="it-IT" dirty="0"/>
          </a:p>
        </p:txBody>
      </p:sp>
      <p:pic>
        <p:nvPicPr>
          <p:cNvPr id="2050" name="Picture 2" descr="C:\Users\Utente\Downloads\roosevelt-1-gty-er-211120_1637430302601_hpMain_16x9_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23260" y="4146565"/>
            <a:ext cx="4420739" cy="24866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tente\Downloads\rough-riders-3070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124" y="1600200"/>
            <a:ext cx="4449876" cy="250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4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5467" y="274638"/>
            <a:ext cx="8655485" cy="1143000"/>
          </a:xfrm>
        </p:spPr>
        <p:txBody>
          <a:bodyPr/>
          <a:lstStyle/>
          <a:p>
            <a:r>
              <a:rPr lang="it-IT" sz="4000" b="1" dirty="0"/>
              <a:t>RANDOLPH BOURNE AND TRANSNATIONAL AMERICA</a:t>
            </a:r>
          </a:p>
        </p:txBody>
      </p:sp>
      <p:sp>
        <p:nvSpPr>
          <p:cNvPr id="3" name="Segnaposto contenuto 2"/>
          <p:cNvSpPr>
            <a:spLocks noGrp="1"/>
          </p:cNvSpPr>
          <p:nvPr>
            <p:ph idx="1"/>
          </p:nvPr>
        </p:nvSpPr>
        <p:spPr>
          <a:xfrm>
            <a:off x="571500" y="1954060"/>
            <a:ext cx="8001000" cy="4635276"/>
          </a:xfrm>
        </p:spPr>
        <p:txBody>
          <a:bodyPr>
            <a:normAutofit fontScale="92500"/>
          </a:bodyPr>
          <a:lstStyle/>
          <a:p>
            <a:pPr marL="0" indent="0">
              <a:buNone/>
            </a:pPr>
            <a:r>
              <a:rPr lang="en-US" dirty="0"/>
              <a:t>The term “transnational” was first used by </a:t>
            </a:r>
            <a:r>
              <a:rPr lang="en-US" b="1" dirty="0"/>
              <a:t>Randolph Bourne</a:t>
            </a:r>
            <a:r>
              <a:rPr lang="en-US" dirty="0"/>
              <a:t> in the article </a:t>
            </a:r>
            <a:r>
              <a:rPr lang="en-US" b="1" dirty="0"/>
              <a:t>“Trans-National America”</a:t>
            </a:r>
            <a:r>
              <a:rPr lang="en-US" dirty="0"/>
              <a:t> (1916). Influenced by </a:t>
            </a:r>
            <a:r>
              <a:rPr lang="en-US" b="1" dirty="0"/>
              <a:t>Horace Kallen</a:t>
            </a:r>
            <a:r>
              <a:rPr lang="en-US" dirty="0"/>
              <a:t>’s </a:t>
            </a:r>
            <a:r>
              <a:rPr lang="en-US" b="1" dirty="0"/>
              <a:t>“Democracy Versus the Melting-Pot”</a:t>
            </a:r>
            <a:r>
              <a:rPr lang="en-US" dirty="0"/>
              <a:t> (1915), </a:t>
            </a:r>
            <a:r>
              <a:rPr lang="en-US" dirty="0" err="1"/>
              <a:t>Bourne</a:t>
            </a:r>
            <a:r>
              <a:rPr lang="en-US" dirty="0"/>
              <a:t> stated that the USA should receive migrants in a “</a:t>
            </a:r>
            <a:r>
              <a:rPr lang="en-US" b="1" dirty="0"/>
              <a:t>cosmopolitan America</a:t>
            </a:r>
            <a:r>
              <a:rPr lang="en-US" dirty="0"/>
              <a:t>,” instead of trying to force them to assimilate in the melting pot of WASP culture. </a:t>
            </a:r>
            <a:r>
              <a:rPr lang="en-US" dirty="0" err="1"/>
              <a:t>Bourne</a:t>
            </a:r>
            <a:r>
              <a:rPr lang="en-US" dirty="0"/>
              <a:t> offered a </a:t>
            </a:r>
            <a:r>
              <a:rPr lang="en-US" b="1" dirty="0"/>
              <a:t>multicultural </a:t>
            </a:r>
            <a:r>
              <a:rPr lang="en-US" dirty="0"/>
              <a:t>vision of American society, starting from the assumption that (almost) all Americans are “</a:t>
            </a:r>
            <a:r>
              <a:rPr lang="en-US" b="1" dirty="0"/>
              <a:t>foreign-born or the descendants of foreign-born</a:t>
            </a:r>
            <a:r>
              <a:rPr lang="en-US" dirty="0"/>
              <a:t>.” Transnationalism has subsequently come to indicate the complex of connections and interactions linking individuals, communities and institutions across national borders, and also constituting the inherently “multiple” identities of the individual subjects.</a:t>
            </a:r>
          </a:p>
        </p:txBody>
      </p:sp>
    </p:spTree>
    <p:extLst>
      <p:ext uri="{BB962C8B-B14F-4D97-AF65-F5344CB8AC3E}">
        <p14:creationId xmlns:p14="http://schemas.microsoft.com/office/powerpoint/2010/main" val="411187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500" y="274638"/>
            <a:ext cx="8001000" cy="1630362"/>
          </a:xfrm>
        </p:spPr>
        <p:txBody>
          <a:bodyPr/>
          <a:lstStyle/>
          <a:p>
            <a:r>
              <a:rPr lang="it-IT" sz="4800" b="1" dirty="0"/>
              <a:t>THE NEW MIGRATIONS</a:t>
            </a:r>
          </a:p>
        </p:txBody>
      </p:sp>
      <p:sp>
        <p:nvSpPr>
          <p:cNvPr id="3" name="Segnaposto contenuto 2"/>
          <p:cNvSpPr>
            <a:spLocks noGrp="1"/>
          </p:cNvSpPr>
          <p:nvPr>
            <p:ph idx="1"/>
          </p:nvPr>
        </p:nvSpPr>
        <p:spPr>
          <a:xfrm>
            <a:off x="571500" y="1904999"/>
            <a:ext cx="8001000" cy="4466303"/>
          </a:xfrm>
        </p:spPr>
        <p:txBody>
          <a:bodyPr>
            <a:normAutofit/>
          </a:bodyPr>
          <a:lstStyle/>
          <a:p>
            <a:pPr marL="0" indent="0">
              <a:spcAft>
                <a:spcPts val="0"/>
              </a:spcAft>
              <a:buNone/>
            </a:pPr>
            <a:r>
              <a:rPr lang="en-US" dirty="0"/>
              <a:t>Up to the Civil War the USA was mainly made of “</a:t>
            </a:r>
            <a:r>
              <a:rPr lang="en-US" b="1" dirty="0"/>
              <a:t>whites</a:t>
            </a:r>
            <a:r>
              <a:rPr lang="en-US" dirty="0"/>
              <a:t>,” plus </a:t>
            </a:r>
            <a:r>
              <a:rPr lang="en-US" b="1" dirty="0"/>
              <a:t>African Americans</a:t>
            </a:r>
            <a:r>
              <a:rPr lang="en-US" dirty="0"/>
              <a:t> (most of them slaves) and </a:t>
            </a:r>
            <a:r>
              <a:rPr lang="en-US" b="1" dirty="0"/>
              <a:t>Native Americans</a:t>
            </a:r>
            <a:r>
              <a:rPr lang="en-US" dirty="0"/>
              <a:t>, who were not considered “citizens.”</a:t>
            </a:r>
            <a:r>
              <a:rPr lang="en-US" b="1" dirty="0"/>
              <a:t> </a:t>
            </a:r>
            <a:r>
              <a:rPr lang="en-US" dirty="0"/>
              <a:t>The ethnic origins of the US population have their roots especially in the British Isles, Scandinavia, France and Germany. Until 1865 the USA was a </a:t>
            </a:r>
            <a:r>
              <a:rPr lang="en-US" b="1" dirty="0"/>
              <a:t>WASP</a:t>
            </a:r>
            <a:r>
              <a:rPr lang="en-US" dirty="0"/>
              <a:t> nation, with a minor presence of </a:t>
            </a:r>
            <a:r>
              <a:rPr lang="en-US" b="1" dirty="0"/>
              <a:t>Catholics</a:t>
            </a:r>
            <a:r>
              <a:rPr lang="en-US" dirty="0"/>
              <a:t> and </a:t>
            </a:r>
            <a:r>
              <a:rPr lang="en-US" b="1" dirty="0"/>
              <a:t>Jews</a:t>
            </a:r>
            <a:r>
              <a:rPr lang="en-US" dirty="0"/>
              <a:t>.</a:t>
            </a:r>
          </a:p>
          <a:p>
            <a:pPr marL="0" indent="0">
              <a:spcAft>
                <a:spcPts val="0"/>
              </a:spcAft>
              <a:buNone/>
            </a:pPr>
            <a:r>
              <a:rPr lang="en-US" dirty="0"/>
              <a:t>This situation radically changed in the last third of the 19</a:t>
            </a:r>
            <a:r>
              <a:rPr lang="en-US" baseline="30000" dirty="0"/>
              <a:t>th</a:t>
            </a:r>
            <a:r>
              <a:rPr lang="en-US" dirty="0"/>
              <a:t> century, with the </a:t>
            </a:r>
            <a:r>
              <a:rPr lang="en-US" b="1" dirty="0"/>
              <a:t>great migrations</a:t>
            </a:r>
            <a:r>
              <a:rPr lang="en-US" dirty="0"/>
              <a:t> from other regions of Europe and other parts of the world, and the transformation of the USA into a </a:t>
            </a:r>
            <a:r>
              <a:rPr lang="en-US" b="1" dirty="0"/>
              <a:t>multicultural society</a:t>
            </a:r>
            <a:r>
              <a:rPr lang="en-US" dirty="0"/>
              <a:t>.</a:t>
            </a:r>
          </a:p>
        </p:txBody>
      </p:sp>
    </p:spTree>
    <p:extLst>
      <p:ext uri="{BB962C8B-B14F-4D97-AF65-F5344CB8AC3E}">
        <p14:creationId xmlns:p14="http://schemas.microsoft.com/office/powerpoint/2010/main" val="181852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255" y="274638"/>
            <a:ext cx="8392438" cy="1143000"/>
          </a:xfrm>
        </p:spPr>
        <p:txBody>
          <a:bodyPr/>
          <a:lstStyle/>
          <a:p>
            <a:r>
              <a:rPr lang="it-IT" sz="3200" b="1" dirty="0"/>
              <a:t>THE JEWISH AMERICAN DIASPORA</a:t>
            </a:r>
          </a:p>
        </p:txBody>
      </p:sp>
      <p:sp>
        <p:nvSpPr>
          <p:cNvPr id="3" name="Segnaposto contenuto 2"/>
          <p:cNvSpPr>
            <a:spLocks noGrp="1"/>
          </p:cNvSpPr>
          <p:nvPr>
            <p:ph idx="1"/>
          </p:nvPr>
        </p:nvSpPr>
        <p:spPr>
          <a:xfrm>
            <a:off x="571500" y="1781667"/>
            <a:ext cx="8001000" cy="4845376"/>
          </a:xfrm>
        </p:spPr>
        <p:txBody>
          <a:bodyPr>
            <a:normAutofit lnSpcReduction="10000"/>
          </a:bodyPr>
          <a:lstStyle/>
          <a:p>
            <a:pPr marL="0" indent="0">
              <a:buNone/>
            </a:pPr>
            <a:r>
              <a:rPr lang="en-US" dirty="0"/>
              <a:t>One of the most numerous and influential late 19th-century migrations to the USA was that of the Jews coming from Central and Eastern Europe, especially from the Austrian Empire (mainly for </a:t>
            </a:r>
            <a:r>
              <a:rPr lang="en-US" b="1" dirty="0"/>
              <a:t>economic reasons</a:t>
            </a:r>
            <a:r>
              <a:rPr lang="en-US" dirty="0"/>
              <a:t>) and Czarist Russia (mainly running away from </a:t>
            </a:r>
            <a:r>
              <a:rPr lang="en-US" b="1" dirty="0"/>
              <a:t>religious persecutions</a:t>
            </a:r>
            <a:r>
              <a:rPr lang="en-US" dirty="0"/>
              <a:t>, </a:t>
            </a:r>
            <a:r>
              <a:rPr lang="en-US" b="1" dirty="0"/>
              <a:t>deportations </a:t>
            </a:r>
            <a:r>
              <a:rPr lang="en-US" dirty="0"/>
              <a:t>and even mass massacres). Although also in the USA the Jews must face intolerance and discrimination, their situation was nonetheless much better than in Europe. The myth of the </a:t>
            </a:r>
            <a:r>
              <a:rPr lang="en-US" b="1" i="1" dirty="0" err="1"/>
              <a:t>Goldene</a:t>
            </a:r>
            <a:r>
              <a:rPr lang="en-US" b="1" i="1" dirty="0"/>
              <a:t> </a:t>
            </a:r>
            <a:r>
              <a:rPr lang="en-US" b="1" i="1" dirty="0" err="1"/>
              <a:t>Medine</a:t>
            </a:r>
            <a:r>
              <a:rPr lang="en-US" dirty="0"/>
              <a:t> (the “Golden Land,” in </a:t>
            </a:r>
            <a:r>
              <a:rPr lang="en-US" b="1" dirty="0" err="1"/>
              <a:t>yiddish</a:t>
            </a:r>
            <a:r>
              <a:rPr lang="en-US" dirty="0"/>
              <a:t>, the German dialect with influences from ancient Hebrew most European Jews spoke and kept on speaking when in America) imagined the New World as the place where Jews could be free to profess their faith and to reach economic well-being.</a:t>
            </a:r>
            <a:endParaRPr lang="en-US" b="1" dirty="0"/>
          </a:p>
        </p:txBody>
      </p:sp>
    </p:spTree>
    <p:extLst>
      <p:ext uri="{BB962C8B-B14F-4D97-AF65-F5344CB8AC3E}">
        <p14:creationId xmlns:p14="http://schemas.microsoft.com/office/powerpoint/2010/main" val="694649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sz="half" idx="3"/>
          </p:nvPr>
        </p:nvSpPr>
        <p:spPr>
          <a:xfrm>
            <a:off x="457200" y="3303638"/>
            <a:ext cx="8229600" cy="3150427"/>
          </a:xfrm>
        </p:spPr>
        <p:txBody>
          <a:bodyPr>
            <a:normAutofit/>
          </a:bodyPr>
          <a:lstStyle/>
          <a:p>
            <a:pPr eaLnBrk="1" hangingPunct="1">
              <a:lnSpc>
                <a:spcPct val="80000"/>
              </a:lnSpc>
              <a:buFontTx/>
              <a:buNone/>
            </a:pPr>
            <a:r>
              <a:rPr lang="en-US" altLang="it-IT" sz="4000" dirty="0"/>
              <a:t>The Statue of Liberty was a present from France to the USA, to celebrate their alliance during the American Revolution, on July 4, 1884. It was inaugurated on October 28, 1886.</a:t>
            </a:r>
            <a:endParaRPr lang="en-US" altLang="it-IT" sz="4000" dirty="0">
              <a:solidFill>
                <a:schemeClr val="bg1"/>
              </a:solidFill>
            </a:endParaRPr>
          </a:p>
        </p:txBody>
      </p:sp>
      <p:pic>
        <p:nvPicPr>
          <p:cNvPr id="3075" name="Picture 4" descr="StatueLib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284085"/>
            <a:ext cx="3533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85555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1000" fill="hold"/>
                                        <p:tgtEl>
                                          <p:spTgt spid="614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it-IT" b="1" dirty="0"/>
              <a:t>LIBERTY ISLAND</a:t>
            </a:r>
          </a:p>
        </p:txBody>
      </p:sp>
      <p:sp>
        <p:nvSpPr>
          <p:cNvPr id="7171" name="Rectangle 3"/>
          <p:cNvSpPr>
            <a:spLocks noGrp="1" noChangeArrowheads="1"/>
          </p:cNvSpPr>
          <p:nvPr>
            <p:ph type="body" sz="half" idx="2"/>
          </p:nvPr>
        </p:nvSpPr>
        <p:spPr>
          <a:xfrm>
            <a:off x="120073" y="4294909"/>
            <a:ext cx="8811491" cy="2281382"/>
          </a:xfrm>
        </p:spPr>
        <p:txBody>
          <a:bodyPr>
            <a:normAutofit/>
          </a:bodyPr>
          <a:lstStyle/>
          <a:p>
            <a:pPr eaLnBrk="1" hangingPunct="1">
              <a:lnSpc>
                <a:spcPct val="90000"/>
              </a:lnSpc>
              <a:buFontTx/>
              <a:buNone/>
            </a:pPr>
            <a:r>
              <a:rPr lang="en-US" altLang="it-IT" sz="3300" dirty="0"/>
              <a:t>The Statue of Liberty is on Liberty Island, close to Manhattan, near Ellis Island. The Statue “welcomed” migrants entering the USA on the East Coast between 1892 and 1954.</a:t>
            </a:r>
          </a:p>
        </p:txBody>
      </p:sp>
      <p:pic>
        <p:nvPicPr>
          <p:cNvPr id="4100" name="Picture 4" descr="solfortwoo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80709" y="1274617"/>
            <a:ext cx="4316405" cy="2927927"/>
          </a:xfrm>
          <a:noFill/>
        </p:spPr>
      </p:pic>
    </p:spTree>
    <p:extLst>
      <p:ext uri="{BB962C8B-B14F-4D97-AF65-F5344CB8AC3E}">
        <p14:creationId xmlns:p14="http://schemas.microsoft.com/office/powerpoint/2010/main" val="325999392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p:cTn id="13"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it-IT" sz="4000" b="1" dirty="0"/>
              <a:t>ELLIS ISLAND (1905)</a:t>
            </a:r>
          </a:p>
        </p:txBody>
      </p:sp>
      <p:pic>
        <p:nvPicPr>
          <p:cNvPr id="5123" name="Picture 5" descr="C:\Users\HP250G3\Documents\Valerio\UniMC - 2017-18\UniMC - 2017-18 - Letteratura &amp; cultura angloamericana 1\Materiali\Ellis Island (190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1600200"/>
            <a:ext cx="6403975" cy="5065713"/>
          </a:xfrm>
          <a:noFill/>
        </p:spPr>
      </p:pic>
    </p:spTree>
    <p:extLst>
      <p:ext uri="{BB962C8B-B14F-4D97-AF65-F5344CB8AC3E}">
        <p14:creationId xmlns:p14="http://schemas.microsoft.com/office/powerpoint/2010/main" val="183706076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3"/>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b="1" dirty="0"/>
              <a:t>EMMA LAZARUS,</a:t>
            </a:r>
            <a:br>
              <a:rPr lang="en-US" sz="4000" b="1" dirty="0"/>
            </a:br>
            <a:r>
              <a:rPr lang="en-US" sz="4000" b="1" dirty="0"/>
              <a:t>“THE NEW COLOSSUS”</a:t>
            </a:r>
          </a:p>
        </p:txBody>
      </p:sp>
      <p:sp>
        <p:nvSpPr>
          <p:cNvPr id="3" name="Segnaposto contenuto 2"/>
          <p:cNvSpPr>
            <a:spLocks noGrp="1"/>
          </p:cNvSpPr>
          <p:nvPr>
            <p:ph idx="1"/>
          </p:nvPr>
        </p:nvSpPr>
        <p:spPr>
          <a:xfrm>
            <a:off x="571500" y="1778696"/>
            <a:ext cx="8001000" cy="4509370"/>
          </a:xfrm>
        </p:spPr>
        <p:txBody>
          <a:bodyPr>
            <a:normAutofit fontScale="85000" lnSpcReduction="20000"/>
          </a:bodyPr>
          <a:lstStyle/>
          <a:p>
            <a:pPr marL="0" indent="0">
              <a:buNone/>
            </a:pPr>
            <a:r>
              <a:rPr lang="en-US" dirty="0"/>
              <a:t>Not like the brazen giant of Greek fame,</a:t>
            </a:r>
            <a:br>
              <a:rPr lang="en-US" dirty="0"/>
            </a:br>
            <a:r>
              <a:rPr lang="en-US" dirty="0"/>
              <a:t>With conquering limbs astride from land to land;</a:t>
            </a:r>
            <a:br>
              <a:rPr lang="en-US" dirty="0"/>
            </a:br>
            <a:r>
              <a:rPr lang="en-US" dirty="0"/>
              <a:t>Here at our sea-washed, sunset gates shall stand</a:t>
            </a:r>
            <a:br>
              <a:rPr lang="en-US" dirty="0"/>
            </a:br>
            <a:r>
              <a:rPr lang="en-US" dirty="0"/>
              <a:t>A mighty woman with a torch, whose flame</a:t>
            </a:r>
            <a:br>
              <a:rPr lang="en-US" dirty="0"/>
            </a:br>
            <a:br>
              <a:rPr lang="en-US" dirty="0"/>
            </a:br>
            <a:r>
              <a:rPr lang="en-US" dirty="0"/>
              <a:t>Is the imprisoned lightning, and her name</a:t>
            </a:r>
            <a:br>
              <a:rPr lang="en-US" dirty="0"/>
            </a:br>
            <a:r>
              <a:rPr lang="en-US" dirty="0"/>
              <a:t>Mother of Exiles. From her beacon-hand</a:t>
            </a:r>
            <a:br>
              <a:rPr lang="en-US" dirty="0"/>
            </a:br>
            <a:r>
              <a:rPr lang="en-US" dirty="0"/>
              <a:t>Glows world-wide welcome; her mild eyes command</a:t>
            </a:r>
            <a:br>
              <a:rPr lang="en-US" dirty="0"/>
            </a:br>
            <a:r>
              <a:rPr lang="en-US" dirty="0"/>
              <a:t>The air-bridged harbor that twin cities frame.</a:t>
            </a:r>
            <a:br>
              <a:rPr lang="en-US" dirty="0"/>
            </a:br>
            <a:br>
              <a:rPr lang="en-US" dirty="0"/>
            </a:br>
            <a:r>
              <a:rPr lang="en-US" dirty="0"/>
              <a:t>“Keep, ancient lands, your storied pomp!” cries she</a:t>
            </a:r>
            <a:br>
              <a:rPr lang="en-US" dirty="0"/>
            </a:br>
            <a:r>
              <a:rPr lang="en-US" dirty="0"/>
              <a:t>With silent lips. “Give me your tired, your poor,</a:t>
            </a:r>
            <a:br>
              <a:rPr lang="en-US" dirty="0"/>
            </a:br>
            <a:r>
              <a:rPr lang="en-US" dirty="0"/>
              <a:t>Your huddled masses yearning to breathe free,</a:t>
            </a:r>
            <a:br>
              <a:rPr lang="en-US" dirty="0"/>
            </a:br>
            <a:br>
              <a:rPr lang="en-US" dirty="0"/>
            </a:br>
            <a:r>
              <a:rPr lang="en-US" dirty="0"/>
              <a:t>The wretched refuse of your teeming shore.</a:t>
            </a:r>
            <a:br>
              <a:rPr lang="en-US" dirty="0"/>
            </a:br>
            <a:r>
              <a:rPr lang="en-US" dirty="0"/>
              <a:t>Send these, the homeless, tempest-tossed to me,</a:t>
            </a:r>
            <a:br>
              <a:rPr lang="en-US" dirty="0"/>
            </a:br>
            <a:r>
              <a:rPr lang="en-US" dirty="0"/>
              <a:t>I lift my lamp beside the golden door!”</a:t>
            </a:r>
            <a:br>
              <a:rPr lang="en-US" dirty="0"/>
            </a:br>
            <a:endParaRPr lang="it-IT" dirty="0"/>
          </a:p>
        </p:txBody>
      </p:sp>
    </p:spTree>
    <p:extLst>
      <p:ext uri="{BB962C8B-B14F-4D97-AF65-F5344CB8AC3E}">
        <p14:creationId xmlns:p14="http://schemas.microsoft.com/office/powerpoint/2010/main" val="129351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664" y="377071"/>
            <a:ext cx="7752836" cy="5830133"/>
          </a:xfrm>
        </p:spPr>
      </p:pic>
    </p:spTree>
    <p:extLst>
      <p:ext uri="{BB962C8B-B14F-4D97-AF65-F5344CB8AC3E}">
        <p14:creationId xmlns:p14="http://schemas.microsoft.com/office/powerpoint/2010/main" val="63800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57200" y="152400"/>
            <a:ext cx="8123382" cy="609600"/>
          </a:xfrm>
        </p:spPr>
        <p:txBody>
          <a:bodyPr/>
          <a:lstStyle/>
          <a:p>
            <a:r>
              <a:rPr lang="it-IT" sz="4400" b="1" dirty="0"/>
              <a:t>W</a:t>
            </a:r>
            <a:r>
              <a:rPr lang="en-US" sz="4400" b="1" dirty="0"/>
              <a:t>HY A “NEW” </a:t>
            </a:r>
            <a:r>
              <a:rPr lang="it-IT" sz="4400" b="1" dirty="0"/>
              <a:t>COLOSSUS</a:t>
            </a:r>
          </a:p>
        </p:txBody>
      </p:sp>
      <p:sp>
        <p:nvSpPr>
          <p:cNvPr id="9219" name="Segnaposto contenuto 3"/>
          <p:cNvSpPr>
            <a:spLocks noGrp="1"/>
          </p:cNvSpPr>
          <p:nvPr>
            <p:ph sz="half" idx="2"/>
          </p:nvPr>
        </p:nvSpPr>
        <p:spPr>
          <a:xfrm>
            <a:off x="457200" y="1071418"/>
            <a:ext cx="5867400" cy="5405582"/>
          </a:xfrm>
        </p:spPr>
        <p:txBody>
          <a:bodyPr>
            <a:normAutofit fontScale="92500" lnSpcReduction="10000"/>
          </a:bodyPr>
          <a:lstStyle/>
          <a:p>
            <a:pPr marL="0">
              <a:spcAft>
                <a:spcPts val="0"/>
              </a:spcAft>
              <a:buFontTx/>
              <a:buNone/>
            </a:pPr>
            <a:r>
              <a:rPr lang="en-US" sz="2100" dirty="0"/>
              <a:t>In the sonnet, Lazarus juxtaposes the new symbol of the USA to one of the Seven Wonders of the Ancient World, the </a:t>
            </a:r>
            <a:r>
              <a:rPr lang="en-US" sz="2100" b="1" dirty="0"/>
              <a:t>Rhodes Colossus</a:t>
            </a:r>
            <a:r>
              <a:rPr lang="en-US" sz="2100" dirty="0"/>
              <a:t>, symbol of (male) power, built to celebrate the victory against the Macedonians and set according to the testimonies at the entrance of Rhodes harbor (or more likely in its acropolis).</a:t>
            </a:r>
          </a:p>
          <a:p>
            <a:pPr marL="0">
              <a:spcAft>
                <a:spcPts val="0"/>
              </a:spcAft>
              <a:buFontTx/>
              <a:buNone/>
            </a:pPr>
            <a:r>
              <a:rPr lang="en-US" sz="2100" dirty="0"/>
              <a:t>The designer of the Statue of Liberty, </a:t>
            </a:r>
            <a:r>
              <a:rPr lang="it-IT" sz="2100" b="1" dirty="0" err="1"/>
              <a:t>Frédéric</a:t>
            </a:r>
            <a:r>
              <a:rPr lang="it-IT" sz="2100" b="1" dirty="0"/>
              <a:t> Auguste </a:t>
            </a:r>
            <a:r>
              <a:rPr lang="it-IT" sz="2100" b="1" dirty="0" err="1"/>
              <a:t>Bartholdi</a:t>
            </a:r>
            <a:r>
              <a:rPr lang="it-IT" sz="2100" dirty="0"/>
              <a:t>, with the </a:t>
            </a:r>
            <a:r>
              <a:rPr lang="it-IT" sz="2100" dirty="0" err="1"/>
              <a:t>collaboration</a:t>
            </a:r>
            <a:r>
              <a:rPr lang="it-IT" sz="2100" dirty="0"/>
              <a:t> of Gustave Eiffel, </a:t>
            </a:r>
            <a:r>
              <a:rPr lang="it-IT" sz="2100" dirty="0" err="1"/>
              <a:t>uses</a:t>
            </a:r>
            <a:r>
              <a:rPr lang="it-IT" sz="2100" dirty="0"/>
              <a:t> the </a:t>
            </a:r>
            <a:r>
              <a:rPr lang="it-IT" sz="2100" dirty="0" err="1"/>
              <a:t>Colossus</a:t>
            </a:r>
            <a:r>
              <a:rPr lang="en-US" sz="2100" dirty="0"/>
              <a:t> as a model, and his intention is to turn the Statue into an instrument of political propaganda for France as </a:t>
            </a:r>
            <a:r>
              <a:rPr lang="en-US" sz="2100" b="1" dirty="0"/>
              <a:t>emblem of democracy and freedom </a:t>
            </a:r>
            <a:r>
              <a:rPr lang="en-US" sz="2100" dirty="0"/>
              <a:t>to the European countries still fighting for independence.</a:t>
            </a:r>
          </a:p>
          <a:p>
            <a:pPr marL="0">
              <a:spcAft>
                <a:spcPts val="0"/>
              </a:spcAft>
              <a:buFontTx/>
              <a:buNone/>
            </a:pPr>
            <a:r>
              <a:rPr lang="en-US" sz="2100" dirty="0"/>
              <a:t>Emma Lazarus modifies this perspective by turning Lady Liberty into a </a:t>
            </a:r>
            <a:r>
              <a:rPr lang="en-US" sz="2100" b="1" dirty="0"/>
              <a:t>maternal figure </a:t>
            </a:r>
            <a:r>
              <a:rPr lang="en-US" sz="2100" dirty="0"/>
              <a:t>welcoming in her </a:t>
            </a:r>
            <a:r>
              <a:rPr lang="en-US" sz="2100" i="1" dirty="0"/>
              <a:t>American </a:t>
            </a:r>
            <a:r>
              <a:rPr lang="en-US" sz="2100" dirty="0"/>
              <a:t>arms the migrants who have left their own </a:t>
            </a:r>
            <a:r>
              <a:rPr lang="en-US" sz="2100" i="1" dirty="0"/>
              <a:t>mother</a:t>
            </a:r>
            <a:r>
              <a:rPr lang="en-US" sz="2100" dirty="0"/>
              <a:t>land.</a:t>
            </a:r>
          </a:p>
          <a:p>
            <a:pPr marL="0">
              <a:spcAft>
                <a:spcPts val="0"/>
              </a:spcAft>
              <a:buFontTx/>
              <a:buNone/>
            </a:pPr>
            <a:r>
              <a:rPr lang="en-US" sz="2100" dirty="0"/>
              <a:t>These migrants, poor and marginalized in Europe, </a:t>
            </a:r>
            <a:r>
              <a:rPr lang="en-US" sz="2100"/>
              <a:t>will become </a:t>
            </a:r>
            <a:r>
              <a:rPr lang="en-US" sz="2100" dirty="0"/>
              <a:t>the </a:t>
            </a:r>
            <a:r>
              <a:rPr lang="en-US" sz="2100" b="1" dirty="0"/>
              <a:t>new “wealth” of America</a:t>
            </a:r>
            <a:r>
              <a:rPr lang="en-US" sz="2100" dirty="0"/>
              <a:t>.</a:t>
            </a:r>
          </a:p>
        </p:txBody>
      </p:sp>
      <p:pic>
        <p:nvPicPr>
          <p:cNvPr id="9220" name="Picture 12" descr="rh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76400"/>
            <a:ext cx="2514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51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NEW EUROPEAN MIGRANTS</a:t>
            </a:r>
          </a:p>
        </p:txBody>
      </p:sp>
      <p:sp>
        <p:nvSpPr>
          <p:cNvPr id="3" name="Content Placeholder 2"/>
          <p:cNvSpPr>
            <a:spLocks noGrp="1"/>
          </p:cNvSpPr>
          <p:nvPr>
            <p:ph idx="1"/>
          </p:nvPr>
        </p:nvSpPr>
        <p:spPr>
          <a:xfrm>
            <a:off x="571500" y="1703540"/>
            <a:ext cx="8001000" cy="4546948"/>
          </a:xfrm>
        </p:spPr>
        <p:txBody>
          <a:bodyPr>
            <a:noAutofit/>
          </a:bodyPr>
          <a:lstStyle/>
          <a:p>
            <a:pPr marL="0" indent="0">
              <a:spcAft>
                <a:spcPts val="0"/>
              </a:spcAft>
              <a:buNone/>
            </a:pPr>
            <a:r>
              <a:rPr lang="en-US" sz="2700" dirty="0"/>
              <a:t>Reasons of the new migrations from Europe:</a:t>
            </a:r>
          </a:p>
          <a:p>
            <a:pPr lvl="1">
              <a:spcAft>
                <a:spcPts val="0"/>
              </a:spcAft>
            </a:pPr>
            <a:r>
              <a:rPr lang="en-US" sz="2700" b="1" dirty="0"/>
              <a:t>poverty</a:t>
            </a:r>
          </a:p>
          <a:p>
            <a:pPr lvl="1">
              <a:spcAft>
                <a:spcPts val="0"/>
              </a:spcAft>
            </a:pPr>
            <a:r>
              <a:rPr lang="en-US" sz="2700" b="1" dirty="0"/>
              <a:t>famines</a:t>
            </a:r>
          </a:p>
          <a:p>
            <a:pPr lvl="1">
              <a:spcAft>
                <a:spcPts val="0"/>
              </a:spcAft>
            </a:pPr>
            <a:r>
              <a:rPr lang="en-US" sz="2700" b="1" dirty="0"/>
              <a:t>peasants expelled from the countryside </a:t>
            </a:r>
            <a:r>
              <a:rPr lang="en-US" sz="2700" dirty="0"/>
              <a:t>due to the consolidation of the capitalist system in continental Europe</a:t>
            </a:r>
          </a:p>
          <a:p>
            <a:pPr lvl="1">
              <a:spcAft>
                <a:spcPts val="0"/>
              </a:spcAft>
            </a:pPr>
            <a:r>
              <a:rPr lang="en-US" sz="2700" dirty="0"/>
              <a:t>religious and political </a:t>
            </a:r>
            <a:r>
              <a:rPr lang="en-US" sz="2700" b="1" dirty="0"/>
              <a:t>persecutions</a:t>
            </a:r>
            <a:endParaRPr lang="en-US" sz="2700" dirty="0"/>
          </a:p>
          <a:p>
            <a:pPr marL="0" indent="0">
              <a:lnSpc>
                <a:spcPct val="110000"/>
              </a:lnSpc>
              <a:spcAft>
                <a:spcPts val="0"/>
              </a:spcAft>
              <a:buNone/>
            </a:pPr>
            <a:r>
              <a:rPr lang="en-US" sz="2700" dirty="0"/>
              <a:t>Between 1870 and 1920, more that 20 million migrants arrived from Europe, especially from its </a:t>
            </a:r>
            <a:r>
              <a:rPr lang="en-US" sz="2700" b="1" dirty="0"/>
              <a:t>central, eastern and southern areas</a:t>
            </a:r>
            <a:r>
              <a:rPr lang="it-IT" sz="2700" dirty="0"/>
              <a:t>.</a:t>
            </a:r>
          </a:p>
        </p:txBody>
      </p:sp>
    </p:spTree>
    <p:extLst>
      <p:ext uri="{BB962C8B-B14F-4D97-AF65-F5344CB8AC3E}">
        <p14:creationId xmlns:p14="http://schemas.microsoft.com/office/powerpoint/2010/main" val="74275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9" descr="ch18-p49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279" t="10091" r="47876" b="64682"/>
          <a:stretch>
            <a:fillRect/>
          </a:stretch>
        </p:blipFill>
        <p:spPr>
          <a:xfrm>
            <a:off x="1239840" y="274638"/>
            <a:ext cx="7030960" cy="5859260"/>
          </a:xfrm>
        </p:spPr>
      </p:pic>
    </p:spTree>
    <p:extLst>
      <p:ext uri="{BB962C8B-B14F-4D97-AF65-F5344CB8AC3E}">
        <p14:creationId xmlns:p14="http://schemas.microsoft.com/office/powerpoint/2010/main" val="24225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MIGRATIONS FROM ASIA</a:t>
            </a:r>
          </a:p>
        </p:txBody>
      </p:sp>
      <p:sp>
        <p:nvSpPr>
          <p:cNvPr id="3" name="Content Placeholder 2"/>
          <p:cNvSpPr>
            <a:spLocks noGrp="1"/>
          </p:cNvSpPr>
          <p:nvPr>
            <p:ph idx="1"/>
          </p:nvPr>
        </p:nvSpPr>
        <p:spPr>
          <a:xfrm>
            <a:off x="571500" y="1905000"/>
            <a:ext cx="3712633" cy="4332962"/>
          </a:xfrm>
        </p:spPr>
        <p:txBody>
          <a:bodyPr>
            <a:noAutofit/>
          </a:bodyPr>
          <a:lstStyle/>
          <a:p>
            <a:pPr marL="0" indent="0">
              <a:buNone/>
            </a:pPr>
            <a:r>
              <a:rPr lang="en-US" sz="2800" dirty="0"/>
              <a:t>During post-Civil War </a:t>
            </a:r>
            <a:r>
              <a:rPr lang="en-US" sz="2800" b="1" dirty="0"/>
              <a:t>Reconstruction</a:t>
            </a:r>
            <a:r>
              <a:rPr lang="en-US" sz="2800" dirty="0"/>
              <a:t>, more than half a million </a:t>
            </a:r>
            <a:r>
              <a:rPr lang="en-US" sz="2800" b="1" dirty="0"/>
              <a:t>Chinese </a:t>
            </a:r>
            <a:r>
              <a:rPr lang="en-US" sz="2800" dirty="0"/>
              <a:t>and </a:t>
            </a:r>
            <a:r>
              <a:rPr lang="en-US" sz="2800" b="1" dirty="0"/>
              <a:t>Japanese </a:t>
            </a:r>
            <a:r>
              <a:rPr lang="en-US" sz="2800" dirty="0"/>
              <a:t>migrants came to the </a:t>
            </a:r>
            <a:r>
              <a:rPr lang="en-US" sz="2800" b="1" dirty="0"/>
              <a:t>West Coast</a:t>
            </a:r>
            <a:r>
              <a:rPr lang="en-US" sz="2800" dirty="0"/>
              <a:t> to work on the </a:t>
            </a:r>
            <a:r>
              <a:rPr lang="en-US" sz="2800" b="1" dirty="0"/>
              <a:t>railroads</a:t>
            </a:r>
            <a:r>
              <a:rPr lang="en-US" sz="2800" dirty="0"/>
              <a:t>, search </a:t>
            </a:r>
            <a:r>
              <a:rPr lang="en-US" sz="2800" b="1" dirty="0"/>
              <a:t>gold </a:t>
            </a:r>
            <a:r>
              <a:rPr lang="en-US" sz="2800" dirty="0"/>
              <a:t>and create </a:t>
            </a:r>
            <a:r>
              <a:rPr lang="en-US" sz="2800" b="1" dirty="0"/>
              <a:t>family-owned shops and enterprises</a:t>
            </a:r>
            <a:r>
              <a:rPr lang="en-US" sz="2800" dirty="0"/>
              <a:t>.</a:t>
            </a:r>
          </a:p>
        </p:txBody>
      </p:sp>
      <p:pic>
        <p:nvPicPr>
          <p:cNvPr id="4" name="Picture 3"/>
          <p:cNvPicPr>
            <a:picLocks noChangeAspect="1"/>
          </p:cNvPicPr>
          <p:nvPr/>
        </p:nvPicPr>
        <p:blipFill>
          <a:blip r:embed="rId2"/>
          <a:stretch>
            <a:fillRect/>
          </a:stretch>
        </p:blipFill>
        <p:spPr>
          <a:xfrm>
            <a:off x="4958192" y="1718262"/>
            <a:ext cx="4169833" cy="3055755"/>
          </a:xfrm>
          <a:prstGeom prst="rect">
            <a:avLst/>
          </a:prstGeom>
        </p:spPr>
      </p:pic>
      <p:pic>
        <p:nvPicPr>
          <p:cNvPr id="5" name="Picture 4"/>
          <p:cNvPicPr>
            <a:picLocks noChangeAspect="1"/>
          </p:cNvPicPr>
          <p:nvPr/>
        </p:nvPicPr>
        <p:blipFill>
          <a:blip r:embed="rId3"/>
          <a:stretch>
            <a:fillRect/>
          </a:stretch>
        </p:blipFill>
        <p:spPr>
          <a:xfrm>
            <a:off x="4547879" y="3973766"/>
            <a:ext cx="4024621" cy="2370667"/>
          </a:xfrm>
          <a:prstGeom prst="rect">
            <a:avLst/>
          </a:prstGeom>
        </p:spPr>
      </p:pic>
    </p:spTree>
    <p:extLst>
      <p:ext uri="{BB962C8B-B14F-4D97-AF65-F5344CB8AC3E}">
        <p14:creationId xmlns:p14="http://schemas.microsoft.com/office/powerpoint/2010/main" val="188661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“AMERICAN” MIGRATIONS</a:t>
            </a:r>
          </a:p>
        </p:txBody>
      </p:sp>
      <p:sp>
        <p:nvSpPr>
          <p:cNvPr id="3" name="Content Placeholder 2"/>
          <p:cNvSpPr>
            <a:spLocks noGrp="1"/>
          </p:cNvSpPr>
          <p:nvPr>
            <p:ph idx="1"/>
          </p:nvPr>
        </p:nvSpPr>
        <p:spPr>
          <a:xfrm>
            <a:off x="571500" y="1891429"/>
            <a:ext cx="3674823" cy="4729503"/>
          </a:xfrm>
        </p:spPr>
        <p:txBody>
          <a:bodyPr>
            <a:noAutofit/>
          </a:bodyPr>
          <a:lstStyle/>
          <a:p>
            <a:pPr>
              <a:spcAft>
                <a:spcPts val="0"/>
              </a:spcAft>
            </a:pPr>
            <a:r>
              <a:rPr lang="en-US" sz="2600" dirty="0"/>
              <a:t>In this period, more than 250,000 migrants arrive from the </a:t>
            </a:r>
            <a:r>
              <a:rPr lang="en-US" sz="2600" b="1" dirty="0"/>
              <a:t>West Indies </a:t>
            </a:r>
            <a:r>
              <a:rPr lang="en-US" sz="2600" dirty="0"/>
              <a:t>(the </a:t>
            </a:r>
            <a:r>
              <a:rPr lang="en-US" sz="2600" b="1" dirty="0"/>
              <a:t>Caribbean</a:t>
            </a:r>
            <a:r>
              <a:rPr lang="en-US" sz="2600" dirty="0"/>
              <a:t>) and settle especially in the South-Eastern States.</a:t>
            </a:r>
          </a:p>
          <a:p>
            <a:pPr>
              <a:spcAft>
                <a:spcPts val="0"/>
              </a:spcAft>
            </a:pPr>
            <a:r>
              <a:rPr lang="en-US" sz="2600" dirty="0"/>
              <a:t>More than 700,000 </a:t>
            </a:r>
            <a:r>
              <a:rPr lang="en-US" sz="2600" b="1" dirty="0"/>
              <a:t>Mexicans</a:t>
            </a:r>
            <a:r>
              <a:rPr lang="en-US" sz="2600" dirty="0"/>
              <a:t> migrate to the South-Western States. </a:t>
            </a:r>
          </a:p>
        </p:txBody>
      </p:sp>
      <p:pic>
        <p:nvPicPr>
          <p:cNvPr id="4" name="Picture 3"/>
          <p:cNvPicPr>
            <a:picLocks noChangeAspect="1"/>
          </p:cNvPicPr>
          <p:nvPr/>
        </p:nvPicPr>
        <p:blipFill>
          <a:blip r:embed="rId2"/>
          <a:stretch>
            <a:fillRect/>
          </a:stretch>
        </p:blipFill>
        <p:spPr>
          <a:xfrm>
            <a:off x="6510619" y="1589675"/>
            <a:ext cx="2514600" cy="3238500"/>
          </a:xfrm>
          <a:prstGeom prst="rect">
            <a:avLst/>
          </a:prstGeom>
        </p:spPr>
      </p:pic>
      <p:pic>
        <p:nvPicPr>
          <p:cNvPr id="6" name="Picture 5"/>
          <p:cNvPicPr>
            <a:picLocks noChangeAspect="1"/>
          </p:cNvPicPr>
          <p:nvPr/>
        </p:nvPicPr>
        <p:blipFill>
          <a:blip r:embed="rId3"/>
          <a:stretch>
            <a:fillRect/>
          </a:stretch>
        </p:blipFill>
        <p:spPr>
          <a:xfrm>
            <a:off x="4453467" y="3691070"/>
            <a:ext cx="2961618" cy="2641763"/>
          </a:xfrm>
          <a:prstGeom prst="rect">
            <a:avLst/>
          </a:prstGeom>
        </p:spPr>
      </p:pic>
    </p:spTree>
    <p:extLst>
      <p:ext uri="{BB962C8B-B14F-4D97-AF65-F5344CB8AC3E}">
        <p14:creationId xmlns:p14="http://schemas.microsoft.com/office/powerpoint/2010/main" val="327885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CROSSING THE OCEAN</a:t>
            </a:r>
          </a:p>
        </p:txBody>
      </p:sp>
      <p:sp>
        <p:nvSpPr>
          <p:cNvPr id="3" name="Content Placeholder 2"/>
          <p:cNvSpPr>
            <a:spLocks noGrp="1"/>
          </p:cNvSpPr>
          <p:nvPr>
            <p:ph idx="1"/>
          </p:nvPr>
        </p:nvSpPr>
        <p:spPr/>
        <p:txBody>
          <a:bodyPr>
            <a:normAutofit/>
          </a:bodyPr>
          <a:lstStyle/>
          <a:p>
            <a:pPr marL="0" indent="0">
              <a:spcAft>
                <a:spcPts val="0"/>
              </a:spcAft>
              <a:buNone/>
            </a:pPr>
            <a:r>
              <a:rPr lang="en-US" dirty="0"/>
              <a:t>Europe migrants arrive on steamships: they travel third-class, in suffocating and overcrowded spaces, with little water and food, and exposed to various diseases.</a:t>
            </a:r>
          </a:p>
          <a:p>
            <a:pPr marL="0" indent="0">
              <a:spcAft>
                <a:spcPts val="0"/>
              </a:spcAft>
              <a:buNone/>
            </a:pPr>
            <a:r>
              <a:rPr lang="en-US" dirty="0"/>
              <a:t>Their port of call is </a:t>
            </a:r>
            <a:r>
              <a:rPr lang="en-US" b="1" dirty="0"/>
              <a:t>Ellis Island</a:t>
            </a:r>
            <a:r>
              <a:rPr lang="en-US" dirty="0"/>
              <a:t>, a few miles from Manhattan, where they are submitted to a number of exams.</a:t>
            </a:r>
          </a:p>
          <a:p>
            <a:pPr marL="0" indent="0">
              <a:spcAft>
                <a:spcPts val="0"/>
              </a:spcAft>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78" y="3960735"/>
            <a:ext cx="4386281" cy="225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672" y="3847697"/>
            <a:ext cx="3306871" cy="24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67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030379"/>
          </a:xfrm>
        </p:spPr>
        <p:txBody>
          <a:bodyPr/>
          <a:lstStyle/>
          <a:p>
            <a:r>
              <a:rPr lang="en-US" sz="4800" b="1" dirty="0"/>
              <a:t>THE NEW AMERICANS</a:t>
            </a:r>
          </a:p>
        </p:txBody>
      </p:sp>
      <p:sp>
        <p:nvSpPr>
          <p:cNvPr id="3" name="Content Placeholder 2"/>
          <p:cNvSpPr>
            <a:spLocks noGrp="1"/>
          </p:cNvSpPr>
          <p:nvPr>
            <p:ph idx="1"/>
          </p:nvPr>
        </p:nvSpPr>
        <p:spPr>
          <a:xfrm>
            <a:off x="265471" y="1907458"/>
            <a:ext cx="8554064" cy="4950541"/>
          </a:xfrm>
        </p:spPr>
        <p:txBody>
          <a:bodyPr>
            <a:noAutofit/>
          </a:bodyPr>
          <a:lstStyle/>
          <a:p>
            <a:pPr marL="0" indent="0">
              <a:spcAft>
                <a:spcPts val="0"/>
              </a:spcAft>
              <a:buNone/>
            </a:pPr>
            <a:r>
              <a:rPr lang="en-US" sz="2700" dirty="0"/>
              <a:t>Migrants must adapt as soon as possible to the new reality – to a different language, to a new culture, and to new ways of life. They mostly came from </a:t>
            </a:r>
            <a:r>
              <a:rPr lang="en-US" sz="2700" b="1" dirty="0"/>
              <a:t>rural areas</a:t>
            </a:r>
            <a:r>
              <a:rPr lang="en-US" sz="2700" dirty="0"/>
              <a:t>, but they mainly settled in the </a:t>
            </a:r>
            <a:r>
              <a:rPr lang="en-US" sz="2700" b="1" dirty="0"/>
              <a:t>big cities</a:t>
            </a:r>
            <a:r>
              <a:rPr lang="en-US" sz="2700" dirty="0"/>
              <a:t>. They had to totally reinvent their identities, in order to become “Americans.”</a:t>
            </a:r>
          </a:p>
          <a:p>
            <a:pPr marL="0" indent="0">
              <a:spcAft>
                <a:spcPts val="0"/>
              </a:spcAft>
              <a:buNone/>
            </a:pPr>
            <a:r>
              <a:rPr lang="en-US" sz="2700" dirty="0"/>
              <a:t>At the beginning, migrants tried to converge in homogenous </a:t>
            </a:r>
            <a:r>
              <a:rPr lang="en-US" sz="2700" b="1" dirty="0"/>
              <a:t>ethnic communities</a:t>
            </a:r>
            <a:r>
              <a:rPr lang="en-US" sz="2700" dirty="0"/>
              <a:t>, and find support in various </a:t>
            </a:r>
            <a:r>
              <a:rPr lang="en-US" sz="2700" b="1" dirty="0"/>
              <a:t>non-governmental institutions</a:t>
            </a:r>
            <a:r>
              <a:rPr lang="en-US" sz="2700" dirty="0"/>
              <a:t>, like churches or synagogues, social clubs, mutual benefit societies. An important role was played by </a:t>
            </a:r>
            <a:r>
              <a:rPr lang="en-US" sz="2700" b="1" dirty="0"/>
              <a:t>newspapers and periodicals </a:t>
            </a:r>
            <a:r>
              <a:rPr lang="en-US" sz="2700" dirty="0"/>
              <a:t>in their </a:t>
            </a:r>
            <a:r>
              <a:rPr lang="en-US" sz="2700" b="1" dirty="0"/>
              <a:t>native languages</a:t>
            </a:r>
            <a:r>
              <a:rPr lang="en-US" sz="2700" dirty="0"/>
              <a:t>.</a:t>
            </a:r>
          </a:p>
        </p:txBody>
      </p:sp>
    </p:spTree>
    <p:extLst>
      <p:ext uri="{BB962C8B-B14F-4D97-AF65-F5344CB8AC3E}">
        <p14:creationId xmlns:p14="http://schemas.microsoft.com/office/powerpoint/2010/main" val="429023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902809"/>
          </a:xfrm>
        </p:spPr>
        <p:txBody>
          <a:bodyPr/>
          <a:lstStyle/>
          <a:p>
            <a:r>
              <a:rPr lang="en-US" sz="4000" b="1" dirty="0"/>
              <a:t>THE “NATIVIST” REACTION</a:t>
            </a:r>
            <a:endParaRPr lang="en-US" sz="4000" dirty="0"/>
          </a:p>
        </p:txBody>
      </p:sp>
      <p:sp>
        <p:nvSpPr>
          <p:cNvPr id="3" name="Content Placeholder 2"/>
          <p:cNvSpPr>
            <a:spLocks noGrp="1"/>
          </p:cNvSpPr>
          <p:nvPr>
            <p:ph idx="1"/>
          </p:nvPr>
        </p:nvSpPr>
        <p:spPr>
          <a:xfrm>
            <a:off x="571500" y="1778696"/>
            <a:ext cx="8001000" cy="4716372"/>
          </a:xfrm>
        </p:spPr>
        <p:txBody>
          <a:bodyPr>
            <a:normAutofit lnSpcReduction="10000"/>
          </a:bodyPr>
          <a:lstStyle/>
          <a:p>
            <a:pPr marL="0" indent="0">
              <a:spcAft>
                <a:spcPts val="0"/>
              </a:spcAft>
              <a:buNone/>
            </a:pPr>
            <a:r>
              <a:rPr lang="en-US" sz="2800" dirty="0"/>
              <a:t>The great migrations triggered </a:t>
            </a:r>
            <a:r>
              <a:rPr lang="en-US" sz="2800" b="1" dirty="0" err="1"/>
              <a:t>xenofophobic</a:t>
            </a:r>
            <a:r>
              <a:rPr lang="en-US" sz="2800" dirty="0"/>
              <a:t> reactions in the WASP population. The ideology of the </a:t>
            </a:r>
            <a:r>
              <a:rPr lang="en-US" sz="2800" b="1" dirty="0"/>
              <a:t>Melting Pot </a:t>
            </a:r>
            <a:r>
              <a:rPr lang="en-US" sz="2800" dirty="0"/>
              <a:t>(from the title of Israel Zangwill’s play, 1908), according to which migrants had to give up their cultures and “melt” in the “pot” of American society, also encountered the resistance of those migrants who wanted to preserve their roots. </a:t>
            </a:r>
            <a:r>
              <a:rPr lang="en-US" sz="2800" b="1" dirty="0"/>
              <a:t>Nativist </a:t>
            </a:r>
            <a:r>
              <a:rPr lang="en-US" sz="2800" dirty="0"/>
              <a:t>movements like the </a:t>
            </a:r>
            <a:r>
              <a:rPr lang="en-US" sz="2800" b="1" dirty="0"/>
              <a:t>Ku Klux Klan</a:t>
            </a:r>
            <a:r>
              <a:rPr lang="en-US" sz="2800" dirty="0"/>
              <a:t> stated that foreigners could not fully integrate into the USA and had to be maintained in a subordinate position. The Nativists’ hostility was especially against Asians, Jews and Italians</a:t>
            </a:r>
            <a:r>
              <a:rPr lang="en-US" dirty="0"/>
              <a:t>.</a:t>
            </a:r>
          </a:p>
        </p:txBody>
      </p:sp>
    </p:spTree>
    <p:extLst>
      <p:ext uri="{BB962C8B-B14F-4D97-AF65-F5344CB8AC3E}">
        <p14:creationId xmlns:p14="http://schemas.microsoft.com/office/powerpoint/2010/main" val="2195778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3606</TotalTime>
  <Words>1434</Words>
  <Application>Microsoft Office PowerPoint</Application>
  <PresentationFormat>Presentazione su schermo (4:3)</PresentationFormat>
  <Paragraphs>46</Paragraphs>
  <Slides>26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Calisto MT</vt:lpstr>
      <vt:lpstr>Mistral</vt:lpstr>
      <vt:lpstr>Wingdings 2</vt:lpstr>
      <vt:lpstr>Travelogue</vt:lpstr>
      <vt:lpstr>MIGRANT MEN AND WOMEN</vt:lpstr>
      <vt:lpstr>THE NEW MIGRATIONS</vt:lpstr>
      <vt:lpstr>THE NEW EUROPEAN MIGRANTS</vt:lpstr>
      <vt:lpstr>Presentazione standard di PowerPoint</vt:lpstr>
      <vt:lpstr>THE MIGRATIONS FROM ASIA</vt:lpstr>
      <vt:lpstr>“AMERICAN” MIGRATIONS</vt:lpstr>
      <vt:lpstr>CROSSING THE OCEAN</vt:lpstr>
      <vt:lpstr>THE NEW AMERICANS</vt:lpstr>
      <vt:lpstr>THE “NATIVIST” REACTION</vt:lpstr>
      <vt:lpstr>Presentazione standard di PowerPoint</vt:lpstr>
      <vt:lpstr>Presentazione standard di PowerPoint</vt:lpstr>
      <vt:lpstr>Presentazione standard di PowerPoint</vt:lpstr>
      <vt:lpstr>Presentazione standard di PowerPoint</vt:lpstr>
      <vt:lpstr>IMMIGRATION AND URBANIZATION</vt:lpstr>
      <vt:lpstr>Presentazione standard di PowerPoint</vt:lpstr>
      <vt:lpstr>THE POLITICAL MACHINES</vt:lpstr>
      <vt:lpstr>Presentazione standard di PowerPoint</vt:lpstr>
      <vt:lpstr>THEODORE ROOSEVELT’S AMERICANISM</vt:lpstr>
      <vt:lpstr>RANDOLPH BOURNE AND TRANSNATIONAL AMERICA</vt:lpstr>
      <vt:lpstr>THE JEWISH AMERICAN DIASPORA</vt:lpstr>
      <vt:lpstr>Presentazione standard di PowerPoint</vt:lpstr>
      <vt:lpstr>LIBERTY ISLAND</vt:lpstr>
      <vt:lpstr>ELLIS ISLAND (1905)</vt:lpstr>
      <vt:lpstr>EMMA LAZARUS, “THE NEW COLOSSUS”</vt:lpstr>
      <vt:lpstr>Presentazione standard di PowerPoint</vt:lpstr>
      <vt:lpstr>WHY A “NEW” COLOSSUS</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Kourtney Adams</dc:creator>
  <cp:lastModifiedBy>valerio.deangelis@unimc.it</cp:lastModifiedBy>
  <cp:revision>123</cp:revision>
  <dcterms:created xsi:type="dcterms:W3CDTF">2014-03-03T20:32:57Z</dcterms:created>
  <dcterms:modified xsi:type="dcterms:W3CDTF">2023-11-13T18:43:35Z</dcterms:modified>
</cp:coreProperties>
</file>