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308" r:id="rId3"/>
    <p:sldId id="309" r:id="rId4"/>
    <p:sldId id="310" r:id="rId5"/>
    <p:sldId id="311" r:id="rId6"/>
    <p:sldId id="312" r:id="rId7"/>
    <p:sldId id="31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en-US"/>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386EDCA9-4319-3C47-9CF8-D4A3FF7D99B3}" type="datetimeFigureOut">
              <a:rPr lang="en-US" smtClean="0"/>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46B50B-25B3-BF46-9C09-5812FDE3C546}" type="slidenum">
              <a:rPr lang="en-US" smtClean="0"/>
              <a:t>‹N›</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en-US"/>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a:t>Click to edit Master text styles</a:t>
            </a:r>
          </a:p>
        </p:txBody>
      </p:sp>
      <p:sp>
        <p:nvSpPr>
          <p:cNvPr id="5" name="Date Placeholder 4"/>
          <p:cNvSpPr>
            <a:spLocks noGrp="1"/>
          </p:cNvSpPr>
          <p:nvPr>
            <p:ph type="dt" sz="half" idx="10"/>
          </p:nvPr>
        </p:nvSpPr>
        <p:spPr/>
        <p:txBody>
          <a:bodyPr/>
          <a:lstStyle/>
          <a:p>
            <a:fld id="{386EDCA9-4319-3C47-9CF8-D4A3FF7D99B3}" type="datetimeFigureOut">
              <a:rPr lang="en-US" smtClean="0"/>
              <a:t>11/15/2023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46B50B-25B3-BF46-9C09-5812FDE3C546}" type="slidenum">
              <a:rPr lang="en-US" smtClean="0"/>
              <a:t>‹N›</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en-US"/>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a:t>Click to edit Master text styles</a:t>
            </a:r>
          </a:p>
        </p:txBody>
      </p:sp>
      <p:sp>
        <p:nvSpPr>
          <p:cNvPr id="5" name="Date Placeholder 4"/>
          <p:cNvSpPr>
            <a:spLocks noGrp="1"/>
          </p:cNvSpPr>
          <p:nvPr>
            <p:ph type="dt" sz="half" idx="10"/>
          </p:nvPr>
        </p:nvSpPr>
        <p:spPr/>
        <p:txBody>
          <a:bodyPr/>
          <a:lstStyle/>
          <a:p>
            <a:fld id="{386EDCA9-4319-3C47-9CF8-D4A3FF7D99B3}" type="datetimeFigureOut">
              <a:rPr lang="en-US" smtClean="0"/>
              <a:t>11/15/2023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46B50B-25B3-BF46-9C09-5812FDE3C546}" type="slidenum">
              <a:rPr lang="en-US" smtClean="0"/>
              <a:t>‹N›</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en-US"/>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a:t>Click to edit Master text styles</a:t>
            </a:r>
          </a:p>
        </p:txBody>
      </p:sp>
      <p:sp>
        <p:nvSpPr>
          <p:cNvPr id="5" name="Date Placeholder 4"/>
          <p:cNvSpPr>
            <a:spLocks noGrp="1"/>
          </p:cNvSpPr>
          <p:nvPr>
            <p:ph type="dt" sz="half" idx="10"/>
          </p:nvPr>
        </p:nvSpPr>
        <p:spPr/>
        <p:txBody>
          <a:bodyPr/>
          <a:lstStyle/>
          <a:p>
            <a:fld id="{386EDCA9-4319-3C47-9CF8-D4A3FF7D99B3}" type="datetimeFigureOut">
              <a:rPr lang="en-US" smtClean="0"/>
              <a:t>11/15/2023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46B50B-25B3-BF46-9C09-5812FDE3C546}" type="slidenum">
              <a:rPr lang="en-US" smtClean="0"/>
              <a:t>‹N›</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a:t>Click to edit Master text styles</a:t>
            </a:r>
          </a:p>
        </p:txBody>
      </p:sp>
      <p:sp>
        <p:nvSpPr>
          <p:cNvPr id="5" name="Date Placeholder 4"/>
          <p:cNvSpPr>
            <a:spLocks noGrp="1"/>
          </p:cNvSpPr>
          <p:nvPr>
            <p:ph type="dt" sz="half" idx="10"/>
          </p:nvPr>
        </p:nvSpPr>
        <p:spPr/>
        <p:txBody>
          <a:bodyPr/>
          <a:lstStyle/>
          <a:p>
            <a:fld id="{386EDCA9-4319-3C47-9CF8-D4A3FF7D99B3}" type="datetimeFigureOut">
              <a:rPr lang="en-US" smtClean="0"/>
              <a:t>11/15/2023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46B50B-25B3-BF46-9C09-5812FDE3C546}" type="slidenum">
              <a:rPr lang="en-US" smtClean="0"/>
              <a:t>‹N›</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en-US"/>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a:t>Click to edit Master text styles</a:t>
            </a:r>
          </a:p>
        </p:txBody>
      </p:sp>
      <p:sp>
        <p:nvSpPr>
          <p:cNvPr id="5" name="Date Placeholder 4"/>
          <p:cNvSpPr>
            <a:spLocks noGrp="1"/>
          </p:cNvSpPr>
          <p:nvPr>
            <p:ph type="dt" sz="half" idx="10"/>
          </p:nvPr>
        </p:nvSpPr>
        <p:spPr/>
        <p:txBody>
          <a:bodyPr/>
          <a:lstStyle/>
          <a:p>
            <a:fld id="{386EDCA9-4319-3C47-9CF8-D4A3FF7D99B3}" type="datetimeFigureOut">
              <a:rPr lang="en-US" smtClean="0"/>
              <a:t>11/15/2023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46B50B-25B3-BF46-9C09-5812FDE3C546}" type="slidenum">
              <a:rPr lang="en-US" smtClean="0"/>
              <a:t>‹N›</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en-US"/>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86EDCA9-4319-3C47-9CF8-D4A3FF7D99B3}" type="datetimeFigureOut">
              <a:rPr lang="en-US" smtClean="0"/>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46B50B-25B3-BF46-9C09-5812FDE3C546}" type="slidenum">
              <a:rPr lang="en-US" smtClean="0"/>
              <a:t>‹N›</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en-US"/>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86EDCA9-4319-3C47-9CF8-D4A3FF7D99B3}" type="datetimeFigureOut">
              <a:rPr lang="en-US" smtClean="0"/>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46B50B-25B3-BF46-9C09-5812FDE3C546}" type="slidenum">
              <a:rPr lang="en-US" smtClean="0"/>
              <a:t>‹N›</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86EDCA9-4319-3C47-9CF8-D4A3FF7D99B3}" type="datetimeFigureOut">
              <a:rPr lang="en-US" smtClean="0"/>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46B50B-25B3-BF46-9C09-5812FDE3C546}" type="slidenum">
              <a:rPr lang="en-US" smtClean="0"/>
              <a:t>‹N›</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en-US"/>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386EDCA9-4319-3C47-9CF8-D4A3FF7D99B3}" type="datetimeFigureOut">
              <a:rPr lang="en-US" smtClean="0"/>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46B50B-25B3-BF46-9C09-5812FDE3C546}" type="slidenum">
              <a:rPr lang="en-US" smtClean="0"/>
              <a:t>‹N›</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en-US"/>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6EDCA9-4319-3C47-9CF8-D4A3FF7D99B3}" type="datetimeFigureOut">
              <a:rPr lang="en-US" smtClean="0"/>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46B50B-25B3-BF46-9C09-5812FDE3C546}" type="slidenum">
              <a:rPr lang="en-US" smtClean="0"/>
              <a:t>‹N›</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en-US"/>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386EDCA9-4319-3C47-9CF8-D4A3FF7D99B3}" type="datetimeFigureOut">
              <a:rPr lang="en-US" smtClean="0"/>
              <a:t>11/15/2023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46B50B-25B3-BF46-9C09-5812FDE3C546}" type="slidenum">
              <a:rPr lang="en-US" smtClean="0"/>
              <a:t>‹N›</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386EDCA9-4319-3C47-9CF8-D4A3FF7D99B3}" type="datetimeFigureOut">
              <a:rPr lang="en-US" smtClean="0"/>
              <a:t>11/15/2023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46B50B-25B3-BF46-9C09-5812FDE3C546}" type="slidenum">
              <a:rPr lang="en-US" smtClean="0"/>
              <a:t>‹N›</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386EDCA9-4319-3C47-9CF8-D4A3FF7D99B3}" type="datetimeFigureOut">
              <a:rPr lang="en-US" smtClean="0"/>
              <a:t>11/15/2023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46B50B-25B3-BF46-9C09-5812FDE3C546}"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6EDCA9-4319-3C47-9CF8-D4A3FF7D99B3}" type="datetimeFigureOut">
              <a:rPr lang="en-US" smtClean="0"/>
              <a:t>11/15/2023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46B50B-25B3-BF46-9C09-5812FDE3C546}"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en-US"/>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6EDCA9-4319-3C47-9CF8-D4A3FF7D99B3}" type="datetimeFigureOut">
              <a:rPr lang="en-US" smtClean="0"/>
              <a:t>11/15/2023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46B50B-25B3-BF46-9C09-5812FDE3C546}" type="slidenum">
              <a:rPr lang="en-US" smtClean="0"/>
              <a:t>‹N›</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en-US"/>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386EDCA9-4319-3C47-9CF8-D4A3FF7D99B3}" type="datetimeFigureOut">
              <a:rPr lang="en-US" smtClean="0"/>
              <a:t>11/15/2023</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4246B50B-25B3-BF46-9C09-5812FDE3C546}"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500" y="613775"/>
            <a:ext cx="8001000" cy="1102291"/>
          </a:xfrm>
        </p:spPr>
        <p:txBody>
          <a:bodyPr/>
          <a:lstStyle/>
          <a:p>
            <a:r>
              <a:rPr lang="en-US" sz="3000" b="1" dirty="0"/>
              <a:t>MIGRATIONS AND INTERSECTIONS:</a:t>
            </a:r>
            <a:br>
              <a:rPr lang="en-US" sz="3000" b="1" dirty="0"/>
            </a:br>
            <a:r>
              <a:rPr lang="en-US" sz="3000" b="1" dirty="0"/>
              <a:t>ANZIA YEZIERSKA’S “AMERICA AND I”</a:t>
            </a:r>
          </a:p>
        </p:txBody>
      </p:sp>
      <p:pic>
        <p:nvPicPr>
          <p:cNvPr id="1026" name="Picture 2" descr="C:\Users\HP\Documents\Valerio\UniMC - 2018-19\UniMC - 2018-19 - Letteratura &amp; cultura angloamericana 2M\Immagini\Arriving at Ellis Islan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77" y="1861111"/>
            <a:ext cx="6421934" cy="431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9694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8307" y="274638"/>
            <a:ext cx="8530225" cy="1143000"/>
          </a:xfrm>
        </p:spPr>
        <p:txBody>
          <a:bodyPr/>
          <a:lstStyle/>
          <a:p>
            <a:r>
              <a:rPr lang="it-IT" sz="4400" b="1" dirty="0"/>
              <a:t>ANZIA YEZIERSKA</a:t>
            </a:r>
          </a:p>
        </p:txBody>
      </p:sp>
      <p:sp>
        <p:nvSpPr>
          <p:cNvPr id="3" name="Segnaposto contenuto 2"/>
          <p:cNvSpPr>
            <a:spLocks noGrp="1"/>
          </p:cNvSpPr>
          <p:nvPr>
            <p:ph idx="1"/>
          </p:nvPr>
        </p:nvSpPr>
        <p:spPr>
          <a:xfrm>
            <a:off x="388307" y="1715677"/>
            <a:ext cx="8382067" cy="5052767"/>
          </a:xfrm>
        </p:spPr>
        <p:txBody>
          <a:bodyPr>
            <a:noAutofit/>
          </a:bodyPr>
          <a:lstStyle/>
          <a:p>
            <a:pPr marL="0" indent="0">
              <a:spcAft>
                <a:spcPts val="0"/>
              </a:spcAft>
              <a:buNone/>
            </a:pPr>
            <a:r>
              <a:rPr lang="en-US" sz="2200" dirty="0"/>
              <a:t>Anzia Yezierska was born in </a:t>
            </a:r>
            <a:r>
              <a:rPr lang="en-US" sz="2200" dirty="0" err="1"/>
              <a:t>Plinsk</a:t>
            </a:r>
            <a:r>
              <a:rPr lang="en-US" sz="2200" dirty="0"/>
              <a:t>, on the border between Russia and Poland, and migrated to America with her family in 1892, settling in the Manhattan </a:t>
            </a:r>
            <a:r>
              <a:rPr lang="en-US" sz="2200" b="1" dirty="0"/>
              <a:t>Lower East Side</a:t>
            </a:r>
            <a:r>
              <a:rPr lang="en-US" sz="2200" dirty="0"/>
              <a:t>, the neighborhood that rapidly became a kind of “</a:t>
            </a:r>
            <a:r>
              <a:rPr lang="en-US" sz="2200" b="1" dirty="0"/>
              <a:t>New Jerusalem </a:t>
            </a:r>
            <a:r>
              <a:rPr lang="en-US" sz="2200" dirty="0"/>
              <a:t>for Jewish migrants.” Yezierska started working in the </a:t>
            </a:r>
            <a:r>
              <a:rPr lang="en-US" sz="2200" b="1" dirty="0"/>
              <a:t>sweatshops</a:t>
            </a:r>
            <a:r>
              <a:rPr lang="en-US" sz="2200" dirty="0"/>
              <a:t>, not exactly legal factories where migrants were forced to work in almost inhuman conditions. A support group of German Jewish women allowed her to </a:t>
            </a:r>
            <a:r>
              <a:rPr lang="en-US" sz="2200" dirty="0" err="1"/>
              <a:t>enrol</a:t>
            </a:r>
            <a:r>
              <a:rPr lang="en-US" sz="2200" dirty="0"/>
              <a:t> at the Columbia University</a:t>
            </a:r>
            <a:r>
              <a:rPr lang="it-IT" sz="2200" dirty="0"/>
              <a:t>. In 1915 </a:t>
            </a:r>
            <a:r>
              <a:rPr lang="it-IT" sz="2200" dirty="0" err="1"/>
              <a:t>she</a:t>
            </a:r>
            <a:r>
              <a:rPr lang="it-IT" sz="2200" dirty="0"/>
              <a:t> </a:t>
            </a:r>
            <a:r>
              <a:rPr lang="it-IT" sz="2200" dirty="0" err="1"/>
              <a:t>published</a:t>
            </a:r>
            <a:r>
              <a:rPr lang="it-IT" sz="2200" dirty="0"/>
              <a:t> </a:t>
            </a:r>
            <a:r>
              <a:rPr lang="it-IT" sz="2200" dirty="0" err="1"/>
              <a:t>her</a:t>
            </a:r>
            <a:r>
              <a:rPr lang="it-IT" sz="2200" dirty="0"/>
              <a:t> first story, </a:t>
            </a:r>
            <a:r>
              <a:rPr lang="en-US" sz="2200" b="1" dirty="0"/>
              <a:t>“Free Vacation House,</a:t>
            </a:r>
            <a:r>
              <a:rPr lang="it-IT" sz="2200" b="1" dirty="0"/>
              <a:t>»</a:t>
            </a:r>
            <a:r>
              <a:rPr lang="en-US" sz="2200" dirty="0"/>
              <a:t> and in1920 she won a huge success with the collection </a:t>
            </a:r>
            <a:r>
              <a:rPr lang="en-US" sz="2200" b="1" i="1" dirty="0"/>
              <a:t>Hungry Hearts</a:t>
            </a:r>
            <a:r>
              <a:rPr lang="en-US" sz="2200" dirty="0"/>
              <a:t>. Her life looks like the embodiment of the “</a:t>
            </a:r>
            <a:r>
              <a:rPr lang="en-US" sz="2200" b="1" dirty="0"/>
              <a:t>rags to riches</a:t>
            </a:r>
            <a:r>
              <a:rPr lang="en-US" sz="2200" dirty="0"/>
              <a:t>” myth, which for many American Jews turned into reality thanks to their creative abilities and the competences acquired through the education system (both the US system and the Hebrew traditional system of the </a:t>
            </a:r>
            <a:r>
              <a:rPr lang="en-US" sz="2200" b="1" i="1" dirty="0"/>
              <a:t>cheder</a:t>
            </a:r>
            <a:r>
              <a:rPr lang="en-US" sz="2200" dirty="0"/>
              <a:t> schools).</a:t>
            </a:r>
            <a:endParaRPr lang="it-IT" sz="2200" dirty="0"/>
          </a:p>
        </p:txBody>
      </p:sp>
    </p:spTree>
    <p:extLst>
      <p:ext uri="{BB962C8B-B14F-4D97-AF65-F5344CB8AC3E}">
        <p14:creationId xmlns:p14="http://schemas.microsoft.com/office/powerpoint/2010/main" val="4252857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t>“AMERICA AND I”</a:t>
            </a:r>
          </a:p>
        </p:txBody>
      </p:sp>
      <p:sp>
        <p:nvSpPr>
          <p:cNvPr id="3" name="Segnaposto contenuto 2"/>
          <p:cNvSpPr>
            <a:spLocks noGrp="1"/>
          </p:cNvSpPr>
          <p:nvPr>
            <p:ph idx="1"/>
          </p:nvPr>
        </p:nvSpPr>
        <p:spPr>
          <a:xfrm>
            <a:off x="571500" y="1904999"/>
            <a:ext cx="8001000" cy="4746321"/>
          </a:xfrm>
        </p:spPr>
        <p:txBody>
          <a:bodyPr>
            <a:normAutofit fontScale="92500" lnSpcReduction="10000"/>
          </a:bodyPr>
          <a:lstStyle/>
          <a:p>
            <a:pPr marL="0" indent="0">
              <a:spcAft>
                <a:spcPts val="0"/>
              </a:spcAft>
              <a:buNone/>
            </a:pPr>
            <a:endParaRPr lang="it-IT" dirty="0"/>
          </a:p>
          <a:p>
            <a:pPr marL="0" indent="0">
              <a:spcAft>
                <a:spcPts val="0"/>
              </a:spcAft>
              <a:buNone/>
            </a:pPr>
            <a:r>
              <a:rPr lang="en-US" dirty="0"/>
              <a:t>“America and I” was first published in </a:t>
            </a:r>
            <a:r>
              <a:rPr lang="en-US" b="1" i="1" dirty="0"/>
              <a:t>Children of Loneliness </a:t>
            </a:r>
            <a:r>
              <a:rPr lang="en-US" dirty="0"/>
              <a:t>(1923). It is an autobiographical tale about Yezierska’s experience as a workingwoman in search of a job that may allow her to make use of her </a:t>
            </a:r>
            <a:r>
              <a:rPr lang="en-US" dirty="0" err="1"/>
              <a:t>creatitivity</a:t>
            </a:r>
            <a:r>
              <a:rPr lang="en-US" dirty="0"/>
              <a:t>. At the beginning this hope clashes against the harsh reality in a society where non-English speakers are considered as second-rate (non-)citizens, even by former Jewish migrants like the family who first hires her as a maid, but does not pay her a wage. Yezierska then goes to work in a sweatshop, where she is harshly exploited and is finally fired when she protests against the endless working hours. Thanks to the expertise she has gained, however, she finds a job in a “regular” factory, which leaves her some free time to study. But she is not yet able to find a way to express her creativity, and starts doubting about the </a:t>
            </a:r>
            <a:r>
              <a:rPr lang="en-US" b="1" dirty="0"/>
              <a:t>“truthfulness” of the “American Dream.”</a:t>
            </a:r>
            <a:endParaRPr lang="it-IT" b="1" dirty="0"/>
          </a:p>
        </p:txBody>
      </p:sp>
    </p:spTree>
    <p:extLst>
      <p:ext uri="{BB962C8B-B14F-4D97-AF65-F5344CB8AC3E}">
        <p14:creationId xmlns:p14="http://schemas.microsoft.com/office/powerpoint/2010/main" val="1113751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9CD881-C779-F38B-0DE2-24FCD5250E82}"/>
              </a:ext>
            </a:extLst>
          </p:cNvPr>
          <p:cNvSpPr>
            <a:spLocks noGrp="1"/>
          </p:cNvSpPr>
          <p:nvPr>
            <p:ph type="title"/>
          </p:nvPr>
        </p:nvSpPr>
        <p:spPr/>
        <p:txBody>
          <a:bodyPr/>
          <a:lstStyle/>
          <a:p>
            <a:r>
              <a:rPr lang="en-US" sz="4000" b="1" dirty="0"/>
              <a:t>AN AMERICAN DREAM COME TRUE?</a:t>
            </a:r>
          </a:p>
        </p:txBody>
      </p:sp>
      <p:sp>
        <p:nvSpPr>
          <p:cNvPr id="3" name="Segnaposto contenuto 2">
            <a:extLst>
              <a:ext uri="{FF2B5EF4-FFF2-40B4-BE49-F238E27FC236}">
                <a16:creationId xmlns:a16="http://schemas.microsoft.com/office/drawing/2014/main" id="{4FB02C41-4E4B-8424-BAC0-ABFB19A2350C}"/>
              </a:ext>
            </a:extLst>
          </p:cNvPr>
          <p:cNvSpPr>
            <a:spLocks noGrp="1"/>
          </p:cNvSpPr>
          <p:nvPr>
            <p:ph idx="1"/>
          </p:nvPr>
        </p:nvSpPr>
        <p:spPr>
          <a:xfrm>
            <a:off x="383459" y="1905000"/>
            <a:ext cx="8416412" cy="4564626"/>
          </a:xfrm>
        </p:spPr>
        <p:txBody>
          <a:bodyPr>
            <a:normAutofit lnSpcReduction="10000"/>
          </a:bodyPr>
          <a:lstStyle/>
          <a:p>
            <a:pPr marL="0" indent="0">
              <a:buNone/>
            </a:pPr>
            <a:r>
              <a:rPr lang="en-US" dirty="0"/>
              <a:t>Yes, when she reads the story of the </a:t>
            </a:r>
            <a:r>
              <a:rPr lang="en-US" b="1" dirty="0"/>
              <a:t>Pilgrim Fathers </a:t>
            </a:r>
            <a:r>
              <a:rPr lang="en-US" dirty="0"/>
              <a:t>she comes to understand that America is not a “finished product,” but a “</a:t>
            </a:r>
            <a:r>
              <a:rPr lang="en-US" b="1" dirty="0"/>
              <a:t>work in progress</a:t>
            </a:r>
            <a:r>
              <a:rPr lang="en-US" dirty="0"/>
              <a:t>.” She thus decides to write about the experience of migrants like herself, who are contributing to the never-ending construction of America. The story tells therefore the achievement of the American dream through the story itself. Telling one’s own experience is what makes it meaningful, and sharing it is what makes it socially relevant. Yezierska’s individual experience as a writer is based on her </a:t>
            </a:r>
            <a:r>
              <a:rPr lang="en-US" b="1" dirty="0"/>
              <a:t>belonging to a community </a:t>
            </a:r>
            <a:r>
              <a:rPr lang="en-US" dirty="0"/>
              <a:t>(not only the Jewish-American community, but the whole </a:t>
            </a:r>
            <a:r>
              <a:rPr lang="en-US" b="1" dirty="0"/>
              <a:t>community of migrants</a:t>
            </a:r>
            <a:r>
              <a:rPr lang="en-US" dirty="0"/>
              <a:t>) that through her finds the opportunity to express its needs and desires.</a:t>
            </a:r>
            <a:endParaRPr lang="it-IT" dirty="0"/>
          </a:p>
        </p:txBody>
      </p:sp>
    </p:spTree>
    <p:extLst>
      <p:ext uri="{BB962C8B-B14F-4D97-AF65-F5344CB8AC3E}">
        <p14:creationId xmlns:p14="http://schemas.microsoft.com/office/powerpoint/2010/main" val="1531784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C60113-A6AE-5A96-73F7-C279BE048B2E}"/>
              </a:ext>
            </a:extLst>
          </p:cNvPr>
          <p:cNvSpPr>
            <a:spLocks noGrp="1"/>
          </p:cNvSpPr>
          <p:nvPr>
            <p:ph type="title"/>
          </p:nvPr>
        </p:nvSpPr>
        <p:spPr>
          <a:xfrm>
            <a:off x="571500" y="98323"/>
            <a:ext cx="8001000" cy="1445341"/>
          </a:xfrm>
        </p:spPr>
        <p:txBody>
          <a:bodyPr/>
          <a:lstStyle/>
          <a:p>
            <a:r>
              <a:rPr lang="it-IT" sz="4800" b="1" dirty="0"/>
              <a:t>ETHNICITY AND ASSIMILATION</a:t>
            </a:r>
          </a:p>
        </p:txBody>
      </p:sp>
      <p:sp>
        <p:nvSpPr>
          <p:cNvPr id="3" name="Segnaposto contenuto 2">
            <a:extLst>
              <a:ext uri="{FF2B5EF4-FFF2-40B4-BE49-F238E27FC236}">
                <a16:creationId xmlns:a16="http://schemas.microsoft.com/office/drawing/2014/main" id="{B42DB382-2668-1DB6-CF42-EB8D1D89E81A}"/>
              </a:ext>
            </a:extLst>
          </p:cNvPr>
          <p:cNvSpPr>
            <a:spLocks noGrp="1"/>
          </p:cNvSpPr>
          <p:nvPr>
            <p:ph idx="1"/>
          </p:nvPr>
        </p:nvSpPr>
        <p:spPr>
          <a:xfrm>
            <a:off x="571500" y="1904999"/>
            <a:ext cx="8001000" cy="4544961"/>
          </a:xfrm>
        </p:spPr>
        <p:txBody>
          <a:bodyPr>
            <a:normAutofit/>
          </a:bodyPr>
          <a:lstStyle/>
          <a:p>
            <a:pPr marL="0" indent="0">
              <a:buNone/>
            </a:pPr>
            <a:r>
              <a:rPr lang="en-US" sz="2800" dirty="0"/>
              <a:t>“America and I” features the opposition between the desire to </a:t>
            </a:r>
            <a:r>
              <a:rPr lang="en-US" sz="2800" b="1" dirty="0"/>
              <a:t>maintain one’s own cultural heritage </a:t>
            </a:r>
            <a:r>
              <a:rPr lang="en-US" sz="2800" dirty="0"/>
              <a:t>and the yearning for </a:t>
            </a:r>
            <a:r>
              <a:rPr lang="en-US" sz="2800" b="1" dirty="0"/>
              <a:t>acceptance and success in the new American society</a:t>
            </a:r>
            <a:r>
              <a:rPr lang="en-US" sz="2800" dirty="0"/>
              <a:t>. Yezierska’s personal experiences show the </a:t>
            </a:r>
            <a:r>
              <a:rPr lang="en-US" sz="2800" b="1" dirty="0"/>
              <a:t>sacrifices and compromises </a:t>
            </a:r>
            <a:r>
              <a:rPr lang="en-US" sz="2800" dirty="0"/>
              <a:t>made in order to become part of the American Dream, and how personal nut also collective identities are the final (but never finished) result of a </a:t>
            </a:r>
            <a:r>
              <a:rPr lang="en-US" sz="2800" b="1" dirty="0"/>
              <a:t>negotiation of conflicting needs and desires, opportunities and obstacles</a:t>
            </a:r>
            <a:r>
              <a:rPr lang="en-US" sz="2800" dirty="0"/>
              <a:t>.</a:t>
            </a:r>
            <a:endParaRPr lang="it-IT" sz="2800" dirty="0"/>
          </a:p>
        </p:txBody>
      </p:sp>
    </p:spTree>
    <p:extLst>
      <p:ext uri="{BB962C8B-B14F-4D97-AF65-F5344CB8AC3E}">
        <p14:creationId xmlns:p14="http://schemas.microsoft.com/office/powerpoint/2010/main" val="539666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1B3F0E-4445-8BE6-F81C-4D589B6BEF96}"/>
              </a:ext>
            </a:extLst>
          </p:cNvPr>
          <p:cNvSpPr>
            <a:spLocks noGrp="1"/>
          </p:cNvSpPr>
          <p:nvPr>
            <p:ph type="title"/>
          </p:nvPr>
        </p:nvSpPr>
        <p:spPr/>
        <p:txBody>
          <a:bodyPr/>
          <a:lstStyle/>
          <a:p>
            <a:r>
              <a:rPr lang="it-IT" sz="3200" b="1" dirty="0"/>
              <a:t>INTERSECTING CLASS, GENDER AND EDUCATION</a:t>
            </a:r>
          </a:p>
        </p:txBody>
      </p:sp>
      <p:sp>
        <p:nvSpPr>
          <p:cNvPr id="3" name="Segnaposto contenuto 2">
            <a:extLst>
              <a:ext uri="{FF2B5EF4-FFF2-40B4-BE49-F238E27FC236}">
                <a16:creationId xmlns:a16="http://schemas.microsoft.com/office/drawing/2014/main" id="{36422237-641D-8CDE-4310-9CFC0ED9B6B2}"/>
              </a:ext>
            </a:extLst>
          </p:cNvPr>
          <p:cNvSpPr>
            <a:spLocks noGrp="1"/>
          </p:cNvSpPr>
          <p:nvPr>
            <p:ph idx="1"/>
          </p:nvPr>
        </p:nvSpPr>
        <p:spPr>
          <a:xfrm>
            <a:off x="571500" y="1905000"/>
            <a:ext cx="8001000" cy="4505632"/>
          </a:xfrm>
        </p:spPr>
        <p:txBody>
          <a:bodyPr>
            <a:normAutofit lnSpcReduction="10000"/>
          </a:bodyPr>
          <a:lstStyle/>
          <a:p>
            <a:pPr marL="0" indent="0">
              <a:buNone/>
            </a:pPr>
            <a:r>
              <a:rPr lang="en-US" sz="2800" dirty="0"/>
              <a:t>The story also addresses the intersection of gender and class. Yezierska challenges the </a:t>
            </a:r>
            <a:r>
              <a:rPr lang="en-US" sz="2800" b="1" dirty="0"/>
              <a:t>traditional roles assigned to women</a:t>
            </a:r>
            <a:r>
              <a:rPr lang="en-US" sz="2800" dirty="0"/>
              <a:t>, but also the </a:t>
            </a:r>
            <a:r>
              <a:rPr lang="en-US" sz="2800" b="1" dirty="0"/>
              <a:t>class divisions </a:t>
            </a:r>
            <a:r>
              <a:rPr lang="en-US" sz="2800" dirty="0"/>
              <a:t>within her own community. In her search for some personal and professional identity, she finds a fundamental help in education, which gives her the possibility not only to express her creativity, but also to give voice to all the other members of the community who do not have yet the </a:t>
            </a:r>
            <a:r>
              <a:rPr lang="en-US" sz="2800" b="1" dirty="0"/>
              <a:t>cultural authority </a:t>
            </a:r>
            <a:r>
              <a:rPr lang="en-US" sz="2800" dirty="0"/>
              <a:t>that may allow them to speak for themselves</a:t>
            </a:r>
            <a:r>
              <a:rPr lang="en-US" dirty="0"/>
              <a:t>.</a:t>
            </a:r>
            <a:endParaRPr lang="it-IT" dirty="0"/>
          </a:p>
        </p:txBody>
      </p:sp>
    </p:spTree>
    <p:extLst>
      <p:ext uri="{BB962C8B-B14F-4D97-AF65-F5344CB8AC3E}">
        <p14:creationId xmlns:p14="http://schemas.microsoft.com/office/powerpoint/2010/main" val="2847983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97783D-CC36-BD85-343E-E6EC8AC6DC72}"/>
              </a:ext>
            </a:extLst>
          </p:cNvPr>
          <p:cNvSpPr>
            <a:spLocks noGrp="1"/>
          </p:cNvSpPr>
          <p:nvPr>
            <p:ph type="title"/>
          </p:nvPr>
        </p:nvSpPr>
        <p:spPr/>
        <p:txBody>
          <a:bodyPr/>
          <a:lstStyle/>
          <a:p>
            <a:r>
              <a:rPr lang="it-IT" sz="4400" b="1" dirty="0"/>
              <a:t>WRITING HER OWN STORY</a:t>
            </a:r>
          </a:p>
        </p:txBody>
      </p:sp>
      <p:sp>
        <p:nvSpPr>
          <p:cNvPr id="3" name="Segnaposto contenuto 2">
            <a:extLst>
              <a:ext uri="{FF2B5EF4-FFF2-40B4-BE49-F238E27FC236}">
                <a16:creationId xmlns:a16="http://schemas.microsoft.com/office/drawing/2014/main" id="{85640C46-F081-B12D-52EA-BDC94DDE76E4}"/>
              </a:ext>
            </a:extLst>
          </p:cNvPr>
          <p:cNvSpPr>
            <a:spLocks noGrp="1"/>
          </p:cNvSpPr>
          <p:nvPr>
            <p:ph idx="1"/>
          </p:nvPr>
        </p:nvSpPr>
        <p:spPr>
          <a:xfrm>
            <a:off x="363795" y="1905000"/>
            <a:ext cx="8347586" cy="4678362"/>
          </a:xfrm>
        </p:spPr>
        <p:txBody>
          <a:bodyPr>
            <a:normAutofit fontScale="92500"/>
          </a:bodyPr>
          <a:lstStyle/>
          <a:p>
            <a:pPr marL="0" indent="0">
              <a:lnSpc>
                <a:spcPct val="120000"/>
              </a:lnSpc>
              <a:spcAft>
                <a:spcPts val="0"/>
              </a:spcAft>
              <a:buNone/>
            </a:pPr>
            <a:r>
              <a:rPr lang="en-US" dirty="0"/>
              <a:t>Yezierska’s mode is that of realism, an attempt to construct a narrative which copies the “real” world and the “real” individual self, mirroring the individual’s attempt to “know” the nature of both external reality and the inner self.</a:t>
            </a:r>
          </a:p>
          <a:p>
            <a:pPr marL="0" indent="0">
              <a:lnSpc>
                <a:spcPct val="120000"/>
              </a:lnSpc>
              <a:spcAft>
                <a:spcPts val="0"/>
              </a:spcAft>
              <a:buNone/>
            </a:pPr>
            <a:r>
              <a:rPr lang="en-US" dirty="0"/>
              <a:t>“America and I” is an autobiographical tale written from the margins of society, where the subject looking at her own personal history must also necessarily (and “realistically”) see all the </a:t>
            </a:r>
            <a:r>
              <a:rPr lang="en-US" b="1" dirty="0"/>
              <a:t>gaps existing between her self-image and the image of herself</a:t>
            </a:r>
            <a:r>
              <a:rPr lang="en-US" dirty="0"/>
              <a:t> reflected back to her even by members of her own community. The only way to cope with this predicament is to take her own story in her own hands, by writing it down and so having some control over it.</a:t>
            </a:r>
          </a:p>
        </p:txBody>
      </p:sp>
    </p:spTree>
    <p:extLst>
      <p:ext uri="{BB962C8B-B14F-4D97-AF65-F5344CB8AC3E}">
        <p14:creationId xmlns:p14="http://schemas.microsoft.com/office/powerpoint/2010/main" val="161662865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3571</TotalTime>
  <Words>813</Words>
  <Application>Microsoft Office PowerPoint</Application>
  <PresentationFormat>Presentazione su schermo (4:3)</PresentationFormat>
  <Paragraphs>15</Paragraphs>
  <Slides>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7</vt:i4>
      </vt:variant>
    </vt:vector>
  </HeadingPairs>
  <TitlesOfParts>
    <vt:vector size="11" baseType="lpstr">
      <vt:lpstr>Calisto MT</vt:lpstr>
      <vt:lpstr>Mistral</vt:lpstr>
      <vt:lpstr>Wingdings 2</vt:lpstr>
      <vt:lpstr>Travelogue</vt:lpstr>
      <vt:lpstr>MIGRATIONS AND INTERSECTIONS: ANZIA YEZIERSKA’S “AMERICA AND I”</vt:lpstr>
      <vt:lpstr>ANZIA YEZIERSKA</vt:lpstr>
      <vt:lpstr>“AMERICA AND I”</vt:lpstr>
      <vt:lpstr>AN AMERICAN DREAM COME TRUE?</vt:lpstr>
      <vt:lpstr>ETHNICITY AND ASSIMILATION</vt:lpstr>
      <vt:lpstr>INTERSECTING CLASS, GENDER AND EDUCATION</vt:lpstr>
      <vt:lpstr>WRITING HER OWN STORY</vt:lpstr>
    </vt:vector>
  </TitlesOfParts>
  <Company>University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Kourtney Adams</dc:creator>
  <cp:lastModifiedBy>valerio.deangelis@unimc.it</cp:lastModifiedBy>
  <cp:revision>113</cp:revision>
  <dcterms:created xsi:type="dcterms:W3CDTF">2014-03-03T20:32:57Z</dcterms:created>
  <dcterms:modified xsi:type="dcterms:W3CDTF">2023-11-14T23:43:05Z</dcterms:modified>
</cp:coreProperties>
</file>