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 id="2147484082" r:id="rId2"/>
  </p:sldMasterIdLst>
  <p:notesMasterIdLst>
    <p:notesMasterId r:id="rId27"/>
  </p:notesMasterIdLst>
  <p:sldIdLst>
    <p:sldId id="257" r:id="rId3"/>
    <p:sldId id="316" r:id="rId4"/>
    <p:sldId id="325" r:id="rId5"/>
    <p:sldId id="328" r:id="rId6"/>
    <p:sldId id="329" r:id="rId7"/>
    <p:sldId id="330" r:id="rId8"/>
    <p:sldId id="258" r:id="rId9"/>
    <p:sldId id="259" r:id="rId10"/>
    <p:sldId id="260" r:id="rId11"/>
    <p:sldId id="261" r:id="rId12"/>
    <p:sldId id="262" r:id="rId13"/>
    <p:sldId id="285" r:id="rId14"/>
    <p:sldId id="263" r:id="rId15"/>
    <p:sldId id="267" r:id="rId16"/>
    <p:sldId id="334" r:id="rId17"/>
    <p:sldId id="335" r:id="rId18"/>
    <p:sldId id="336" r:id="rId19"/>
    <p:sldId id="337" r:id="rId20"/>
    <p:sldId id="338" r:id="rId21"/>
    <p:sldId id="299" r:id="rId22"/>
    <p:sldId id="302" r:id="rId23"/>
    <p:sldId id="275" r:id="rId24"/>
    <p:sldId id="332" r:id="rId25"/>
    <p:sldId id="333" r:id="rId26"/>
  </p:sldIdLst>
  <p:sldSz cx="9144000" cy="6858000" type="screen4x3"/>
  <p:notesSz cx="6858000" cy="9199563"/>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72F"/>
    <a:srgbClr val="878688"/>
    <a:srgbClr val="5230B2"/>
    <a:srgbClr val="9B99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79749" autoAdjust="0"/>
  </p:normalViewPr>
  <p:slideViewPr>
    <p:cSldViewPr>
      <p:cViewPr varScale="1">
        <p:scale>
          <a:sx n="82" d="100"/>
          <a:sy n="82" d="100"/>
        </p:scale>
        <p:origin x="4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6C7E1A25-BBF7-F3C3-72B5-878334AB5923}"/>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95587" name="Rectangle 3">
            <a:extLst>
              <a:ext uri="{FF2B5EF4-FFF2-40B4-BE49-F238E27FC236}">
                <a16:creationId xmlns:a16="http://schemas.microsoft.com/office/drawing/2014/main" id="{3885E676-5D14-CFF2-EE35-058422F24D51}"/>
              </a:ext>
            </a:extLst>
          </p:cNvPr>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7172" name="Rectangle 4">
            <a:extLst>
              <a:ext uri="{FF2B5EF4-FFF2-40B4-BE49-F238E27FC236}">
                <a16:creationId xmlns:a16="http://schemas.microsoft.com/office/drawing/2014/main" id="{18FB7399-7D2E-90C5-5C04-842430C6732C}"/>
              </a:ext>
            </a:extLst>
          </p:cNvPr>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a:extLst>
              <a:ext uri="{FF2B5EF4-FFF2-40B4-BE49-F238E27FC236}">
                <a16:creationId xmlns:a16="http://schemas.microsoft.com/office/drawing/2014/main" id="{91768327-2C66-94CE-9AEE-65724B78E568}"/>
              </a:ext>
            </a:extLst>
          </p:cNvPr>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5590" name="Rectangle 6">
            <a:extLst>
              <a:ext uri="{FF2B5EF4-FFF2-40B4-BE49-F238E27FC236}">
                <a16:creationId xmlns:a16="http://schemas.microsoft.com/office/drawing/2014/main" id="{BEBDAB1B-5F31-A55E-8D2C-C87FDCD6407E}"/>
              </a:ext>
            </a:extLst>
          </p:cNvPr>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95591" name="Rectangle 7">
            <a:extLst>
              <a:ext uri="{FF2B5EF4-FFF2-40B4-BE49-F238E27FC236}">
                <a16:creationId xmlns:a16="http://schemas.microsoft.com/office/drawing/2014/main" id="{0F294C7E-30BD-BEC6-6329-E1ECFE825270}"/>
              </a:ext>
            </a:extLst>
          </p:cNvPr>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5B422FE9-6806-4282-B09E-3A8EE7522D2F}"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FDBD7-2D57-4DB9-A9A2-7018F25BDFDE}" type="slidenum">
              <a:rPr lang="en-US" altLang="it-IT" smtClean="0"/>
              <a:pPr>
                <a:defRPr/>
              </a:pPr>
              <a:t>‹N›</a:t>
            </a:fld>
            <a:endParaRPr lang="en-US" altLang="it-IT"/>
          </a:p>
        </p:txBody>
      </p:sp>
    </p:spTree>
    <p:extLst>
      <p:ext uri="{BB962C8B-B14F-4D97-AF65-F5344CB8AC3E}">
        <p14:creationId xmlns:p14="http://schemas.microsoft.com/office/powerpoint/2010/main" val="9320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79573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53546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1085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2076559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10354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8598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6465FC-E591-4C53-8F9F-47BA947F8D57}" type="slidenum">
              <a:rPr lang="en-US" altLang="it-IT" smtClean="0"/>
              <a:pPr>
                <a:defRPr/>
              </a:pPr>
              <a:t>‹N›</a:t>
            </a:fld>
            <a:endParaRPr lang="en-US" altLang="it-IT"/>
          </a:p>
        </p:txBody>
      </p:sp>
    </p:spTree>
    <p:extLst>
      <p:ext uri="{BB962C8B-B14F-4D97-AF65-F5344CB8AC3E}">
        <p14:creationId xmlns:p14="http://schemas.microsoft.com/office/powerpoint/2010/main" val="1857416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93F7D7-E038-4598-9639-7B9C86B660B0}" type="slidenum">
              <a:rPr lang="en-US" altLang="it-IT" smtClean="0"/>
              <a:pPr>
                <a:defRPr/>
              </a:pPr>
              <a:t>‹N›</a:t>
            </a:fld>
            <a:endParaRPr lang="en-US" altLang="it-IT"/>
          </a:p>
        </p:txBody>
      </p:sp>
    </p:spTree>
    <p:extLst>
      <p:ext uri="{BB962C8B-B14F-4D97-AF65-F5344CB8AC3E}">
        <p14:creationId xmlns:p14="http://schemas.microsoft.com/office/powerpoint/2010/main" val="3190481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C30FDBD7-2D57-4DB9-A9A2-7018F25BDFDE}" type="slidenum">
              <a:rPr lang="en-US" altLang="it-IT" smtClean="0"/>
              <a:pPr>
                <a:defRPr/>
              </a:pPr>
              <a:t>‹N›</a:t>
            </a:fld>
            <a:endParaRPr lang="en-US" altLang="it-IT"/>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019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012AE-1E90-4277-9BB7-F6DA9B65BB1D}" type="slidenum">
              <a:rPr lang="en-US" altLang="it-IT" smtClean="0"/>
              <a:pPr>
                <a:defRPr/>
              </a:pPr>
              <a:t>‹N›</a:t>
            </a:fld>
            <a:endParaRPr lang="en-US" altLang="it-IT"/>
          </a:p>
        </p:txBody>
      </p:sp>
    </p:spTree>
    <p:extLst>
      <p:ext uri="{BB962C8B-B14F-4D97-AF65-F5344CB8AC3E}">
        <p14:creationId xmlns:p14="http://schemas.microsoft.com/office/powerpoint/2010/main" val="160411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012AE-1E90-4277-9BB7-F6DA9B65BB1D}" type="slidenum">
              <a:rPr lang="en-US" altLang="it-IT" smtClean="0"/>
              <a:pPr>
                <a:defRPr/>
              </a:pPr>
              <a:t>‹N›</a:t>
            </a:fld>
            <a:endParaRPr lang="en-US" altLang="it-IT"/>
          </a:p>
        </p:txBody>
      </p:sp>
    </p:spTree>
    <p:extLst>
      <p:ext uri="{BB962C8B-B14F-4D97-AF65-F5344CB8AC3E}">
        <p14:creationId xmlns:p14="http://schemas.microsoft.com/office/powerpoint/2010/main" val="3618975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AC47C83D-6D48-4A8F-8A56-B820FD340FB9}" type="slidenum">
              <a:rPr lang="en-US" altLang="it-IT" smtClean="0"/>
              <a:pPr>
                <a:defRPr/>
              </a:pPr>
              <a:t>‹N›</a:t>
            </a:fld>
            <a:endParaRPr lang="en-US" altLang="it-IT"/>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4262496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80AC117-369B-4F56-AF1A-D186C8B3D24B}" type="slidenum">
              <a:rPr lang="en-US" altLang="it-IT" smtClean="0"/>
              <a:pPr>
                <a:defRPr/>
              </a:pPr>
              <a:t>‹N›</a:t>
            </a:fld>
            <a:endParaRPr lang="en-US" altLang="it-IT"/>
          </a:p>
        </p:txBody>
      </p:sp>
    </p:spTree>
    <p:extLst>
      <p:ext uri="{BB962C8B-B14F-4D97-AF65-F5344CB8AC3E}">
        <p14:creationId xmlns:p14="http://schemas.microsoft.com/office/powerpoint/2010/main" val="35435586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941832" y="2909102"/>
            <a:ext cx="361188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975398" y="2909102"/>
            <a:ext cx="361188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A3250B6-33E1-49E1-B3C8-750EAEE839AA}" type="slidenum">
              <a:rPr lang="en-US" altLang="it-IT" smtClean="0"/>
              <a:pPr>
                <a:defRPr/>
              </a:pPr>
              <a:t>‹N›</a:t>
            </a:fld>
            <a:endParaRPr lang="en-US" altLang="it-IT"/>
          </a:p>
        </p:txBody>
      </p:sp>
    </p:spTree>
    <p:extLst>
      <p:ext uri="{BB962C8B-B14F-4D97-AF65-F5344CB8AC3E}">
        <p14:creationId xmlns:p14="http://schemas.microsoft.com/office/powerpoint/2010/main" val="394852329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37EE62-C819-488C-BD92-75CD25ED34E6}" type="slidenum">
              <a:rPr lang="en-US" altLang="it-IT" smtClean="0"/>
              <a:pPr>
                <a:defRPr/>
              </a:pPr>
              <a:t>‹N›</a:t>
            </a:fld>
            <a:endParaRPr lang="en-US" altLang="it-IT"/>
          </a:p>
        </p:txBody>
      </p:sp>
    </p:spTree>
    <p:extLst>
      <p:ext uri="{BB962C8B-B14F-4D97-AF65-F5344CB8AC3E}">
        <p14:creationId xmlns:p14="http://schemas.microsoft.com/office/powerpoint/2010/main" val="3355893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E3CD64D-E92E-49C2-BA41-327BE4A39254}" type="slidenum">
              <a:rPr lang="en-US" altLang="it-IT" smtClean="0"/>
              <a:pPr>
                <a:defRPr/>
              </a:pPr>
              <a:t>‹N›</a:t>
            </a:fld>
            <a:endParaRPr lang="en-US" altLang="it-IT"/>
          </a:p>
        </p:txBody>
      </p:sp>
    </p:spTree>
    <p:extLst>
      <p:ext uri="{BB962C8B-B14F-4D97-AF65-F5344CB8AC3E}">
        <p14:creationId xmlns:p14="http://schemas.microsoft.com/office/powerpoint/2010/main" val="1522275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73789" y="6375679"/>
            <a:ext cx="925016"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68261" y="6375679"/>
            <a:ext cx="924342" cy="345796"/>
          </a:xfrm>
        </p:spPr>
        <p:txBody>
          <a:bodyPr/>
          <a:lstStyle/>
          <a:p>
            <a:pPr>
              <a:defRPr/>
            </a:pPr>
            <a:fld id="{D2C08952-DDF3-4B93-94F0-D6ACC3D97A6D}" type="slidenum">
              <a:rPr lang="en-US" altLang="it-IT" smtClean="0"/>
              <a:pPr>
                <a:defRPr/>
              </a:pPr>
              <a:t>‹N›</a:t>
            </a:fld>
            <a:endParaRPr lang="en-US" altLang="it-IT"/>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011703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74463" y="6375679"/>
            <a:ext cx="924342"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56153" y="6375679"/>
            <a:ext cx="947460" cy="345796"/>
          </a:xfrm>
        </p:spPr>
        <p:txBody>
          <a:bodyPr/>
          <a:lstStyle/>
          <a:p>
            <a:pPr>
              <a:defRPr/>
            </a:pPr>
            <a:fld id="{7CB2048A-99E3-4633-8794-5A7A19CC4937}" type="slidenum">
              <a:rPr lang="en-US" altLang="it-IT" smtClean="0"/>
              <a:pPr>
                <a:defRPr/>
              </a:pPr>
              <a:t>‹N›</a:t>
            </a:fld>
            <a:endParaRPr lang="en-US" altLang="it-IT"/>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767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6465FC-E591-4C53-8F9F-47BA947F8D57}" type="slidenum">
              <a:rPr lang="en-US" altLang="it-IT" smtClean="0"/>
              <a:pPr>
                <a:defRPr/>
              </a:pPr>
              <a:t>‹N›</a:t>
            </a:fld>
            <a:endParaRPr lang="en-US" altLang="it-IT"/>
          </a:p>
        </p:txBody>
      </p:sp>
    </p:spTree>
    <p:extLst>
      <p:ext uri="{BB962C8B-B14F-4D97-AF65-F5344CB8AC3E}">
        <p14:creationId xmlns:p14="http://schemas.microsoft.com/office/powerpoint/2010/main" val="413144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93F7D7-E038-4598-9639-7B9C86B660B0}" type="slidenum">
              <a:rPr lang="en-US" altLang="it-IT" smtClean="0"/>
              <a:pPr>
                <a:defRPr/>
              </a:pPr>
              <a:t>‹N›</a:t>
            </a:fld>
            <a:endParaRPr lang="en-US" altLang="it-IT"/>
          </a:p>
        </p:txBody>
      </p:sp>
    </p:spTree>
    <p:extLst>
      <p:ext uri="{BB962C8B-B14F-4D97-AF65-F5344CB8AC3E}">
        <p14:creationId xmlns:p14="http://schemas.microsoft.com/office/powerpoint/2010/main" val="141284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BD48604F-3133-57BF-9CCD-6986CBB2A3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524A8CF-6AD4-A48F-9499-E788761DB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B2D756A0-4B3C-8185-33C4-FB9063359755}"/>
              </a:ext>
            </a:extLst>
          </p:cNvPr>
          <p:cNvSpPr>
            <a:spLocks noGrp="1" noChangeArrowheads="1"/>
          </p:cNvSpPr>
          <p:nvPr>
            <p:ph type="sldNum" sz="quarter" idx="12"/>
          </p:nvPr>
        </p:nvSpPr>
        <p:spPr>
          <a:ln/>
        </p:spPr>
        <p:txBody>
          <a:bodyPr/>
          <a:lstStyle>
            <a:lvl1pPr>
              <a:defRPr/>
            </a:lvl1pPr>
          </a:lstStyle>
          <a:p>
            <a:fld id="{51A8B0F4-0B64-445B-8984-7F7379CCBF18}" type="slidenum">
              <a:rPr lang="en-US" altLang="it-IT"/>
              <a:pPr/>
              <a:t>‹N›</a:t>
            </a:fld>
            <a:endParaRPr lang="en-US" altLang="it-IT"/>
          </a:p>
        </p:txBody>
      </p:sp>
    </p:spTree>
    <p:extLst>
      <p:ext uri="{BB962C8B-B14F-4D97-AF65-F5344CB8AC3E}">
        <p14:creationId xmlns:p14="http://schemas.microsoft.com/office/powerpoint/2010/main" val="173588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47C83D-6D48-4A8F-8A56-B820FD340FB9}" type="slidenum">
              <a:rPr lang="en-US" altLang="it-IT" smtClean="0"/>
              <a:pPr>
                <a:defRPr/>
              </a:pPr>
              <a:t>‹N›</a:t>
            </a:fld>
            <a:endParaRPr lang="en-US" altLang="it-IT"/>
          </a:p>
        </p:txBody>
      </p:sp>
    </p:spTree>
    <p:extLst>
      <p:ext uri="{BB962C8B-B14F-4D97-AF65-F5344CB8AC3E}">
        <p14:creationId xmlns:p14="http://schemas.microsoft.com/office/powerpoint/2010/main" val="368679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296767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A3250B6-33E1-49E1-B3C8-750EAEE839AA}" type="slidenum">
              <a:rPr lang="en-US" altLang="it-IT" smtClean="0"/>
              <a:pPr>
                <a:defRPr/>
              </a:pPr>
              <a:t>‹N›</a:t>
            </a:fld>
            <a:endParaRPr lang="en-US" altLang="it-IT"/>
          </a:p>
        </p:txBody>
      </p:sp>
    </p:spTree>
    <p:extLst>
      <p:ext uri="{BB962C8B-B14F-4D97-AF65-F5344CB8AC3E}">
        <p14:creationId xmlns:p14="http://schemas.microsoft.com/office/powerpoint/2010/main" val="326556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BD37EE62-C819-488C-BD92-75CD25ED34E6}" type="slidenum">
              <a:rPr lang="en-US" altLang="it-IT" smtClean="0"/>
              <a:pPr>
                <a:defRPr/>
              </a:pPr>
              <a:t>‹N›</a:t>
            </a:fld>
            <a:endParaRPr lang="en-US" altLang="it-IT"/>
          </a:p>
        </p:txBody>
      </p:sp>
    </p:spTree>
    <p:extLst>
      <p:ext uri="{BB962C8B-B14F-4D97-AF65-F5344CB8AC3E}">
        <p14:creationId xmlns:p14="http://schemas.microsoft.com/office/powerpoint/2010/main" val="134420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BE3CD64D-E92E-49C2-BA41-327BE4A39254}" type="slidenum">
              <a:rPr lang="en-US" altLang="it-IT" smtClean="0"/>
              <a:pPr>
                <a:defRPr/>
              </a:pPr>
              <a:t>‹N›</a:t>
            </a:fld>
            <a:endParaRPr lang="en-US" altLang="it-IT"/>
          </a:p>
        </p:txBody>
      </p:sp>
    </p:spTree>
    <p:extLst>
      <p:ext uri="{BB962C8B-B14F-4D97-AF65-F5344CB8AC3E}">
        <p14:creationId xmlns:p14="http://schemas.microsoft.com/office/powerpoint/2010/main" val="317030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D2C08952-DDF3-4B93-94F0-D6ACC3D97A6D}" type="slidenum">
              <a:rPr lang="en-US" altLang="it-IT" smtClean="0"/>
              <a:pPr>
                <a:defRPr/>
              </a:pPr>
              <a:t>‹N›</a:t>
            </a:fld>
            <a:endParaRPr lang="en-US" altLang="it-IT"/>
          </a:p>
        </p:txBody>
      </p:sp>
    </p:spTree>
    <p:extLst>
      <p:ext uri="{BB962C8B-B14F-4D97-AF65-F5344CB8AC3E}">
        <p14:creationId xmlns:p14="http://schemas.microsoft.com/office/powerpoint/2010/main" val="176950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21813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1873578280"/>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E19FEB28-F89B-48ED-BDF6-CAA849CEF41B}" type="slidenum">
              <a:rPr lang="en-US" altLang="it-IT" smtClean="0"/>
              <a:pPr>
                <a:defRPr/>
              </a:pPr>
              <a:t>‹N›</a:t>
            </a:fld>
            <a:endParaRPr lang="en-US" altLang="it-IT"/>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70864477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5/5e/BLAKE10.JP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73B-0CE8-D64D-DF7B-6EA0213389D9}"/>
              </a:ext>
            </a:extLst>
          </p:cNvPr>
          <p:cNvSpPr>
            <a:spLocks noGrp="1"/>
          </p:cNvSpPr>
          <p:nvPr>
            <p:ph type="ctrTitle"/>
          </p:nvPr>
        </p:nvSpPr>
        <p:spPr>
          <a:xfrm>
            <a:off x="381000" y="246063"/>
            <a:ext cx="8458200" cy="1125537"/>
          </a:xfrm>
        </p:spPr>
        <p:txBody>
          <a:bodyPr/>
          <a:lstStyle/>
          <a:p>
            <a:pPr fontAlgn="auto">
              <a:spcAft>
                <a:spcPts val="0"/>
              </a:spcAft>
              <a:defRPr/>
            </a:pPr>
            <a:r>
              <a:rPr lang="en-US" sz="4800" b="1" dirty="0">
                <a:latin typeface="Algerian" panose="04020705040A02060702" pitchFamily="82" charset="0"/>
              </a:rPr>
              <a:t>UNA GUERRA INCIVILE</a:t>
            </a:r>
            <a:r>
              <a:rPr lang="en-US" b="1" dirty="0">
                <a:latin typeface="Algerian" panose="04020705040A02060702" pitchFamily="82" charset="0"/>
              </a:rPr>
              <a:t>                                                                                                                         </a:t>
            </a:r>
          </a:p>
        </p:txBody>
      </p:sp>
      <p:pic>
        <p:nvPicPr>
          <p:cNvPr id="8196" name="Picture 11">
            <a:extLst>
              <a:ext uri="{FF2B5EF4-FFF2-40B4-BE49-F238E27FC236}">
                <a16:creationId xmlns:a16="http://schemas.microsoft.com/office/drawing/2014/main" id="{70AB7377-A310-ABF8-F6DB-1AED86CEE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630363"/>
            <a:ext cx="2114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a:extLst>
              <a:ext uri="{FF2B5EF4-FFF2-40B4-BE49-F238E27FC236}">
                <a16:creationId xmlns:a16="http://schemas.microsoft.com/office/drawing/2014/main" id="{E95FC4DA-B050-D36E-EE00-9F515080E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600200"/>
            <a:ext cx="24003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6" descr="lincoln">
            <a:extLst>
              <a:ext uri="{FF2B5EF4-FFF2-40B4-BE49-F238E27FC236}">
                <a16:creationId xmlns:a16="http://schemas.microsoft.com/office/drawing/2014/main" id="{050C3C45-97AB-6614-FC86-9D225BFC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3779838"/>
            <a:ext cx="1301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descr="President-Jefferson-Davis.jpg">
            <a:extLst>
              <a:ext uri="{FF2B5EF4-FFF2-40B4-BE49-F238E27FC236}">
                <a16:creationId xmlns:a16="http://schemas.microsoft.com/office/drawing/2014/main" id="{0D6323D9-B435-DEF4-6E02-5856122F8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3746500"/>
            <a:ext cx="138747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descr="Grant2">
            <a:extLst>
              <a:ext uri="{FF2B5EF4-FFF2-40B4-BE49-F238E27FC236}">
                <a16:creationId xmlns:a16="http://schemas.microsoft.com/office/drawing/2014/main" id="{C95CAF0C-0557-DAAF-4387-877DDEB4B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3962400"/>
            <a:ext cx="10810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robert-e-lee">
            <a:extLst>
              <a:ext uri="{FF2B5EF4-FFF2-40B4-BE49-F238E27FC236}">
                <a16:creationId xmlns:a16="http://schemas.microsoft.com/office/drawing/2014/main" id="{7195268A-D0CA-7267-2C64-7FB99BA55C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988" y="4073525"/>
            <a:ext cx="10858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The American Civil War, a brief summary! - African American Registry">
            <a:extLst>
              <a:ext uri="{FF2B5EF4-FFF2-40B4-BE49-F238E27FC236}">
                <a16:creationId xmlns:a16="http://schemas.microsoft.com/office/drawing/2014/main" id="{D964B353-B9CF-3983-5730-0DDBAC7111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013" y="2601913"/>
            <a:ext cx="23336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16A7-88FC-E29C-8188-F98C2A6C2374}"/>
              </a:ext>
            </a:extLst>
          </p:cNvPr>
          <p:cNvSpPr>
            <a:spLocks noGrp="1"/>
          </p:cNvSpPr>
          <p:nvPr>
            <p:ph type="title"/>
          </p:nvPr>
        </p:nvSpPr>
        <p:spPr>
          <a:xfrm>
            <a:off x="76200" y="35767"/>
            <a:ext cx="7467600" cy="878633"/>
          </a:xfrm>
        </p:spPr>
        <p:txBody>
          <a:bodyPr>
            <a:noAutofit/>
          </a:bodyPr>
          <a:lstStyle/>
          <a:p>
            <a:pPr fontAlgn="auto">
              <a:spcAft>
                <a:spcPts val="0"/>
              </a:spcAft>
              <a:defRPr/>
            </a:pPr>
            <a:r>
              <a:rPr lang="en-US" sz="6000" b="1" dirty="0">
                <a:solidFill>
                  <a:srgbClr val="C1072F"/>
                </a:solidFill>
              </a:rPr>
              <a:t>DAZI DOGANALI</a:t>
            </a:r>
          </a:p>
        </p:txBody>
      </p:sp>
      <p:sp>
        <p:nvSpPr>
          <p:cNvPr id="17411" name="TextBox 4">
            <a:extLst>
              <a:ext uri="{FF2B5EF4-FFF2-40B4-BE49-F238E27FC236}">
                <a16:creationId xmlns:a16="http://schemas.microsoft.com/office/drawing/2014/main" id="{30150A3E-4DDD-181C-0FDD-BD3D227EE903}"/>
              </a:ext>
            </a:extLst>
          </p:cNvPr>
          <p:cNvSpPr txBox="1">
            <a:spLocks noChangeArrowheads="1"/>
          </p:cNvSpPr>
          <p:nvPr/>
        </p:nvSpPr>
        <p:spPr bwMode="auto">
          <a:xfrm>
            <a:off x="152400" y="1371600"/>
            <a:ext cx="8763000" cy="50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it-IT" altLang="it-IT" sz="3200" b="1" dirty="0">
                <a:solidFill>
                  <a:srgbClr val="FFFF00"/>
                </a:solidFill>
              </a:rPr>
              <a:t>Nord</a:t>
            </a:r>
            <a:r>
              <a:rPr lang="it-IT" altLang="it-IT" sz="3200" dirty="0"/>
              <a:t>: richiesta di </a:t>
            </a:r>
            <a:r>
              <a:rPr lang="it-IT" altLang="it-IT" sz="3200" b="1" dirty="0">
                <a:solidFill>
                  <a:srgbClr val="FFFF00"/>
                </a:solidFill>
              </a:rPr>
              <a:t>intensificazione delle tariffe doganali sulle importazioni </a:t>
            </a:r>
            <a:r>
              <a:rPr lang="it-IT" altLang="it-IT" sz="3200" dirty="0"/>
              <a:t>di manufatti per favorire lo sviluppo dell’industria nazionale e del mercato interno.</a:t>
            </a:r>
          </a:p>
          <a:p>
            <a:pPr eaLnBrk="1" hangingPunct="1"/>
            <a:r>
              <a:rPr lang="it-IT" altLang="it-IT" sz="3200" b="1" dirty="0">
                <a:solidFill>
                  <a:srgbClr val="FFFF00"/>
                </a:solidFill>
              </a:rPr>
              <a:t>Sud</a:t>
            </a:r>
            <a:r>
              <a:rPr lang="it-IT" altLang="it-IT" sz="3200" dirty="0"/>
              <a:t>: richiesta di </a:t>
            </a:r>
            <a:r>
              <a:rPr lang="it-IT" altLang="it-IT" sz="3200" b="1" dirty="0">
                <a:solidFill>
                  <a:srgbClr val="FFFF00"/>
                </a:solidFill>
              </a:rPr>
              <a:t>libero mercato internazionale</a:t>
            </a:r>
            <a:r>
              <a:rPr lang="it-IT" altLang="it-IT" sz="3200" dirty="0"/>
              <a:t>, per favorire l’esportazione delle materie prime prodotte nelle piantagioni (cotone, tabacco).</a:t>
            </a:r>
          </a:p>
          <a:p>
            <a:pPr eaLnBrk="1" hangingPunct="1"/>
            <a:r>
              <a:rPr lang="it-IT" altLang="it-IT" sz="3200" dirty="0">
                <a:cs typeface="Times New Roman" panose="02020603050405020304" pitchFamily="18" charset="0"/>
              </a:rPr>
              <a:t>Imposizione </a:t>
            </a:r>
            <a:r>
              <a:rPr lang="it-IT" altLang="it-IT" sz="3200" dirty="0"/>
              <a:t>di dazi doganali </a:t>
            </a:r>
            <a:r>
              <a:rPr lang="it-IT" altLang="it-IT" sz="3200" dirty="0">
                <a:cs typeface="Times New Roman" panose="02020603050405020304" pitchFamily="18" charset="0"/>
              </a:rPr>
              <a:t>→ reazione degli altri Paesi, che impongono dazi sull’importazione di materie prime dagli USA.</a:t>
            </a:r>
            <a:endParaRPr lang="it-IT" altLang="it-IT"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00-B945-45BC-87D0-B6FD9520A618}"/>
              </a:ext>
            </a:extLst>
          </p:cNvPr>
          <p:cNvSpPr>
            <a:spLocks noGrp="1"/>
          </p:cNvSpPr>
          <p:nvPr>
            <p:ph type="title"/>
          </p:nvPr>
        </p:nvSpPr>
        <p:spPr>
          <a:xfrm>
            <a:off x="152400" y="152400"/>
            <a:ext cx="7387690" cy="1143000"/>
          </a:xfrm>
        </p:spPr>
        <p:txBody>
          <a:bodyPr/>
          <a:lstStyle/>
          <a:p>
            <a:pPr fontAlgn="auto">
              <a:spcAft>
                <a:spcPts val="0"/>
              </a:spcAft>
              <a:defRPr/>
            </a:pPr>
            <a:r>
              <a:rPr lang="en-US" sz="6000" b="1" dirty="0">
                <a:solidFill>
                  <a:srgbClr val="C1072F"/>
                </a:solidFill>
              </a:rPr>
              <a:t>SEZIONALISMO</a:t>
            </a:r>
          </a:p>
        </p:txBody>
      </p:sp>
      <p:sp>
        <p:nvSpPr>
          <p:cNvPr id="18435" name="Content Placeholder 2">
            <a:extLst>
              <a:ext uri="{FF2B5EF4-FFF2-40B4-BE49-F238E27FC236}">
                <a16:creationId xmlns:a16="http://schemas.microsoft.com/office/drawing/2014/main" id="{8622EA0F-942C-FC0E-86A2-46F02D03AA52}"/>
              </a:ext>
            </a:extLst>
          </p:cNvPr>
          <p:cNvSpPr>
            <a:spLocks noGrp="1" noChangeArrowheads="1"/>
          </p:cNvSpPr>
          <p:nvPr>
            <p:ph idx="1"/>
          </p:nvPr>
        </p:nvSpPr>
        <p:spPr>
          <a:xfrm>
            <a:off x="228600" y="1447800"/>
            <a:ext cx="8534399" cy="5181600"/>
          </a:xfrm>
        </p:spPr>
        <p:txBody>
          <a:bodyPr>
            <a:normAutofit lnSpcReduction="10000"/>
          </a:bodyPr>
          <a:lstStyle/>
          <a:p>
            <a:pPr>
              <a:buFont typeface="Wingdings" panose="05000000000000000000" pitchFamily="2" charset="2"/>
              <a:buNone/>
            </a:pPr>
            <a:r>
              <a:rPr lang="it-IT" altLang="it-IT" dirty="0"/>
              <a:t>Esaltazione delle differenze macroregionali tra le tre principali aree geografiche degli Stati Uniti, contraddistinte da diverse condizioni ed esigenze.</a:t>
            </a:r>
          </a:p>
          <a:p>
            <a:pPr>
              <a:buFont typeface="Wingdings" panose="05000000000000000000" pitchFamily="2" charset="2"/>
              <a:buNone/>
            </a:pPr>
            <a:r>
              <a:rPr lang="it-IT" altLang="it-IT" b="1" dirty="0">
                <a:solidFill>
                  <a:srgbClr val="FFFF00"/>
                </a:solidFill>
              </a:rPr>
              <a:t>Nord industriale</a:t>
            </a:r>
            <a:r>
              <a:rPr lang="it-IT" altLang="it-IT" dirty="0"/>
              <a:t>: </a:t>
            </a:r>
            <a:r>
              <a:rPr lang="it-IT" altLang="it-IT" b="1" dirty="0">
                <a:solidFill>
                  <a:srgbClr val="FFFF00"/>
                </a:solidFill>
              </a:rPr>
              <a:t>area urbanizzata</a:t>
            </a:r>
            <a:r>
              <a:rPr lang="it-IT" altLang="it-IT" dirty="0"/>
              <a:t>, economia basata sul </a:t>
            </a:r>
            <a:r>
              <a:rPr lang="it-IT" altLang="it-IT" b="1" dirty="0">
                <a:solidFill>
                  <a:srgbClr val="FFFF00"/>
                </a:solidFill>
              </a:rPr>
              <a:t>mercato interno</a:t>
            </a:r>
            <a:r>
              <a:rPr lang="it-IT" altLang="it-IT" dirty="0"/>
              <a:t>, necessità di </a:t>
            </a:r>
            <a:r>
              <a:rPr lang="it-IT" altLang="it-IT" b="1" dirty="0">
                <a:solidFill>
                  <a:srgbClr val="FFFF00"/>
                </a:solidFill>
              </a:rPr>
              <a:t>lavoro salariato</a:t>
            </a:r>
            <a:r>
              <a:rPr lang="it-IT" altLang="it-IT" dirty="0"/>
              <a:t> per creare una vasta platea di consumatori.</a:t>
            </a:r>
          </a:p>
          <a:p>
            <a:pPr>
              <a:buFont typeface="Wingdings" panose="05000000000000000000" pitchFamily="2" charset="2"/>
              <a:buNone/>
            </a:pPr>
            <a:r>
              <a:rPr lang="it-IT" altLang="it-IT" b="1" dirty="0">
                <a:solidFill>
                  <a:srgbClr val="FFFF00"/>
                </a:solidFill>
              </a:rPr>
              <a:t>Sud agricolo</a:t>
            </a:r>
            <a:r>
              <a:rPr lang="it-IT" altLang="it-IT" dirty="0"/>
              <a:t>: </a:t>
            </a:r>
            <a:r>
              <a:rPr lang="it-IT" altLang="it-IT" b="1" dirty="0">
                <a:solidFill>
                  <a:srgbClr val="FFFF00"/>
                </a:solidFill>
              </a:rPr>
              <a:t>area prevalentemente rurale</a:t>
            </a:r>
            <a:r>
              <a:rPr lang="it-IT" altLang="it-IT" dirty="0"/>
              <a:t>, economia basata sul </a:t>
            </a:r>
            <a:r>
              <a:rPr lang="it-IT" altLang="it-IT" b="1" dirty="0">
                <a:solidFill>
                  <a:srgbClr val="FFFF00"/>
                </a:solidFill>
              </a:rPr>
              <a:t>latifondo</a:t>
            </a:r>
            <a:r>
              <a:rPr lang="it-IT" altLang="it-IT" dirty="0"/>
              <a:t> e sulla </a:t>
            </a:r>
            <a:r>
              <a:rPr lang="it-IT" altLang="it-IT" b="1" dirty="0">
                <a:solidFill>
                  <a:srgbClr val="FFFF00"/>
                </a:solidFill>
              </a:rPr>
              <a:t>produzione di materie prime destinate all’esportazione</a:t>
            </a:r>
            <a:r>
              <a:rPr lang="it-IT" altLang="it-IT" dirty="0"/>
              <a:t>, necessità di competere sul mercato internazionale con prezzi bassi (grazie </a:t>
            </a:r>
            <a:r>
              <a:rPr lang="it-IT" altLang="it-IT" b="1" dirty="0">
                <a:solidFill>
                  <a:srgbClr val="FFFF00"/>
                </a:solidFill>
              </a:rPr>
              <a:t>al lavoro gratuito degli schiavi</a:t>
            </a:r>
            <a:r>
              <a:rPr lang="it-IT" altLang="it-IT" dirty="0"/>
              <a:t>).</a:t>
            </a:r>
          </a:p>
          <a:p>
            <a:pPr>
              <a:buFont typeface="Wingdings" panose="05000000000000000000" pitchFamily="2" charset="2"/>
              <a:buNone/>
            </a:pPr>
            <a:r>
              <a:rPr lang="it-IT" altLang="it-IT" b="1" dirty="0">
                <a:solidFill>
                  <a:srgbClr val="FFFF00"/>
                </a:solidFill>
              </a:rPr>
              <a:t>Ovest selvaggio</a:t>
            </a:r>
            <a:r>
              <a:rPr lang="it-IT" altLang="it-IT" dirty="0"/>
              <a:t>: </a:t>
            </a:r>
            <a:r>
              <a:rPr lang="it-IT" altLang="it-IT" b="1" dirty="0">
                <a:solidFill>
                  <a:srgbClr val="FFFF00"/>
                </a:solidFill>
              </a:rPr>
              <a:t>area ancora non colonizzata e non controllata dallo Stato federale</a:t>
            </a:r>
            <a:r>
              <a:rPr lang="it-IT" altLang="it-IT" dirty="0"/>
              <a:t>, potenzialità immediata come </a:t>
            </a:r>
            <a:r>
              <a:rPr lang="it-IT" altLang="it-IT" b="1" dirty="0">
                <a:solidFill>
                  <a:srgbClr val="FFFF00"/>
                </a:solidFill>
              </a:rPr>
              <a:t>area di produzione di materie prime </a:t>
            </a:r>
            <a:r>
              <a:rPr lang="it-IT" altLang="it-IT" dirty="0"/>
              <a:t>(agricole e minerarie), obiettivo dell’espansione territoriale degli Stati del Sud (e quindi dello schiavismo).</a:t>
            </a:r>
          </a:p>
          <a:p>
            <a:pPr>
              <a:buFont typeface="Wingdings" panose="05000000000000000000" pitchFamily="2" charset="2"/>
              <a:buNone/>
            </a:pPr>
            <a:endParaRPr lang="it-IT" altLang="it-IT" dirty="0"/>
          </a:p>
          <a:p>
            <a:pPr>
              <a:buFont typeface="Wingdings" panose="05000000000000000000" pitchFamily="2" charset="2"/>
              <a:buNone/>
            </a:pPr>
            <a:endParaRPr lang="it-IT"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1180E-D0C4-F805-40E4-57BA7A8C7005}"/>
              </a:ext>
            </a:extLst>
          </p:cNvPr>
          <p:cNvSpPr>
            <a:spLocks noGrp="1"/>
          </p:cNvSpPr>
          <p:nvPr>
            <p:ph type="title"/>
          </p:nvPr>
        </p:nvSpPr>
        <p:spPr>
          <a:xfrm>
            <a:off x="152401" y="152400"/>
            <a:ext cx="7543799" cy="1722438"/>
          </a:xfrm>
        </p:spPr>
        <p:txBody>
          <a:bodyPr>
            <a:noAutofit/>
          </a:bodyPr>
          <a:lstStyle/>
          <a:p>
            <a:pPr fontAlgn="auto">
              <a:spcAft>
                <a:spcPts val="0"/>
              </a:spcAft>
              <a:defRPr/>
            </a:pPr>
            <a:r>
              <a:rPr lang="en-US" sz="4800" b="1" dirty="0">
                <a:solidFill>
                  <a:srgbClr val="C1072F"/>
                </a:solidFill>
              </a:rPr>
              <a:t>SCHIAVISMO E IMPERIALISMO</a:t>
            </a:r>
          </a:p>
        </p:txBody>
      </p:sp>
      <p:sp>
        <p:nvSpPr>
          <p:cNvPr id="19459" name="Segnaposto contenuto 2">
            <a:extLst>
              <a:ext uri="{FF2B5EF4-FFF2-40B4-BE49-F238E27FC236}">
                <a16:creationId xmlns:a16="http://schemas.microsoft.com/office/drawing/2014/main" id="{207B1BD3-9085-C370-531B-6913E964F65B}"/>
              </a:ext>
            </a:extLst>
          </p:cNvPr>
          <p:cNvSpPr>
            <a:spLocks noGrp="1" noChangeArrowheads="1"/>
          </p:cNvSpPr>
          <p:nvPr>
            <p:ph idx="1"/>
          </p:nvPr>
        </p:nvSpPr>
        <p:spPr>
          <a:xfrm>
            <a:off x="152402" y="1981200"/>
            <a:ext cx="8534398" cy="4724400"/>
          </a:xfrm>
        </p:spPr>
        <p:txBody>
          <a:bodyPr>
            <a:normAutofit lnSpcReduction="10000"/>
          </a:bodyPr>
          <a:lstStyle/>
          <a:p>
            <a:pPr marL="0">
              <a:spcBef>
                <a:spcPct val="0"/>
              </a:spcBef>
              <a:buFont typeface="Wingdings" panose="05000000000000000000" pitchFamily="2" charset="2"/>
              <a:buNone/>
            </a:pPr>
            <a:r>
              <a:rPr lang="it-IT" altLang="it-IT" sz="4000" dirty="0"/>
              <a:t>Necessità per gli Stati del Sud di espandersi verso Ovest </a:t>
            </a:r>
            <a:r>
              <a:rPr lang="it-IT" altLang="it-IT" sz="4000" dirty="0">
                <a:cs typeface="Times New Roman" panose="02020603050405020304" pitchFamily="18" charset="0"/>
              </a:rPr>
              <a:t>→ spinta all’imperialismo interno → reazione di parte dell’opinione pubblica (</a:t>
            </a:r>
            <a:r>
              <a:rPr lang="it-IT" altLang="it-IT" sz="4000" b="1" dirty="0">
                <a:solidFill>
                  <a:srgbClr val="FFFF00"/>
                </a:solidFill>
                <a:cs typeface="Times New Roman" panose="02020603050405020304" pitchFamily="18" charset="0"/>
              </a:rPr>
              <a:t>Thoreau, “</a:t>
            </a:r>
            <a:r>
              <a:rPr lang="it-IT" altLang="it-IT" sz="4000" b="1" dirty="0" err="1">
                <a:solidFill>
                  <a:srgbClr val="FFFF00"/>
                </a:solidFill>
                <a:cs typeface="Times New Roman" panose="02020603050405020304" pitchFamily="18" charset="0"/>
              </a:rPr>
              <a:t>Civil</a:t>
            </a:r>
            <a:r>
              <a:rPr lang="it-IT" altLang="it-IT" sz="4000" b="1" dirty="0">
                <a:solidFill>
                  <a:srgbClr val="FFFF00"/>
                </a:solidFill>
                <a:cs typeface="Times New Roman" panose="02020603050405020304" pitchFamily="18" charset="0"/>
              </a:rPr>
              <a:t> </a:t>
            </a:r>
            <a:r>
              <a:rPr lang="it-IT" altLang="it-IT" sz="4000" b="1" dirty="0" err="1">
                <a:solidFill>
                  <a:srgbClr val="FFFF00"/>
                </a:solidFill>
                <a:cs typeface="Times New Roman" panose="02020603050405020304" pitchFamily="18" charset="0"/>
              </a:rPr>
              <a:t>Disobedience</a:t>
            </a:r>
            <a:r>
              <a:rPr lang="it-IT" altLang="it-IT" sz="4000" b="1" dirty="0">
                <a:solidFill>
                  <a:srgbClr val="FFFF00"/>
                </a:solidFill>
                <a:cs typeface="Times New Roman" panose="02020603050405020304" pitchFamily="18" charset="0"/>
              </a:rPr>
              <a:t>”</a:t>
            </a:r>
            <a:r>
              <a:rPr lang="it-IT" altLang="it-IT" sz="4000" dirty="0">
                <a:cs typeface="Times New Roman" panose="02020603050405020304" pitchFamily="18" charset="0"/>
              </a:rPr>
              <a:t>)</a:t>
            </a:r>
            <a:r>
              <a:rPr lang="it-IT" altLang="it-IT" sz="4000" b="1" dirty="0">
                <a:cs typeface="Times New Roman" panose="02020603050405020304" pitchFamily="18" charset="0"/>
              </a:rPr>
              <a:t> </a:t>
            </a:r>
            <a:r>
              <a:rPr lang="it-IT" altLang="it-IT" sz="4000" dirty="0">
                <a:cs typeface="Times New Roman" panose="02020603050405020304" pitchFamily="18" charset="0"/>
              </a:rPr>
              <a:t>che si oppone sia allo schiavismo sia all’imperialismo.</a:t>
            </a:r>
            <a:endParaRPr lang="it-IT" altLang="it-IT"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DBC1-0DEC-3682-76FC-F0866EC8B37D}"/>
              </a:ext>
            </a:extLst>
          </p:cNvPr>
          <p:cNvSpPr>
            <a:spLocks noGrp="1"/>
          </p:cNvSpPr>
          <p:nvPr>
            <p:ph type="title"/>
          </p:nvPr>
        </p:nvSpPr>
        <p:spPr>
          <a:xfrm>
            <a:off x="0" y="228600"/>
            <a:ext cx="7696200" cy="1066800"/>
          </a:xfrm>
        </p:spPr>
        <p:txBody>
          <a:bodyPr>
            <a:noAutofit/>
          </a:bodyPr>
          <a:lstStyle/>
          <a:p>
            <a:pPr fontAlgn="auto">
              <a:spcAft>
                <a:spcPts val="0"/>
              </a:spcAft>
              <a:defRPr/>
            </a:pPr>
            <a:r>
              <a:rPr lang="en-US" sz="3600" b="1" dirty="0">
                <a:solidFill>
                  <a:srgbClr val="C1072F"/>
                </a:solidFill>
              </a:rPr>
              <a:t>LE ECONOMIE DEL NORD</a:t>
            </a:r>
            <a:br>
              <a:rPr lang="en-US" sz="3600" b="1" dirty="0">
                <a:solidFill>
                  <a:srgbClr val="C1072F"/>
                </a:solidFill>
              </a:rPr>
            </a:br>
            <a:r>
              <a:rPr lang="en-US" sz="3600" b="1" dirty="0">
                <a:solidFill>
                  <a:srgbClr val="C1072F"/>
                </a:solidFill>
              </a:rPr>
              <a:t>E DEL SUD</a:t>
            </a:r>
          </a:p>
        </p:txBody>
      </p:sp>
      <p:pic>
        <p:nvPicPr>
          <p:cNvPr id="20483" name="Picture 4">
            <a:extLst>
              <a:ext uri="{FF2B5EF4-FFF2-40B4-BE49-F238E27FC236}">
                <a16:creationId xmlns:a16="http://schemas.microsoft.com/office/drawing/2014/main" id="{77A3F616-C018-4038-ADE3-91A8F48B2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92" t="20361" r="1999" b="5244"/>
          <a:stretch>
            <a:fillRect/>
          </a:stretch>
        </p:blipFill>
        <p:spPr bwMode="auto">
          <a:xfrm>
            <a:off x="168982" y="1676400"/>
            <a:ext cx="624471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a:extLst>
              <a:ext uri="{FF2B5EF4-FFF2-40B4-BE49-F238E27FC236}">
                <a16:creationId xmlns:a16="http://schemas.microsoft.com/office/drawing/2014/main" id="{8A3D4A93-8C59-808E-63BD-09046DDF377D}"/>
              </a:ext>
            </a:extLst>
          </p:cNvPr>
          <p:cNvSpPr txBox="1">
            <a:spLocks noChangeArrowheads="1"/>
          </p:cNvSpPr>
          <p:nvPr/>
        </p:nvSpPr>
        <p:spPr bwMode="auto">
          <a:xfrm>
            <a:off x="6705600" y="2133600"/>
            <a:ext cx="215741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it-IT" altLang="it-IT" sz="2800" dirty="0"/>
              <a:t>Guerra del 1812 </a:t>
            </a:r>
            <a:r>
              <a:rPr lang="it-IT" altLang="it-IT" sz="2800" dirty="0">
                <a:cs typeface="Times New Roman" panose="02020603050405020304" pitchFamily="18" charset="0"/>
              </a:rPr>
              <a:t>→ </a:t>
            </a:r>
            <a:r>
              <a:rPr lang="it-IT" altLang="it-IT" sz="2800" b="1" dirty="0">
                <a:solidFill>
                  <a:srgbClr val="FFFF00"/>
                </a:solidFill>
                <a:cs typeface="Times New Roman" panose="02020603050405020304" pitchFamily="18" charset="0"/>
              </a:rPr>
              <a:t>Rivoluzione </a:t>
            </a:r>
            <a:r>
              <a:rPr lang="it-IT" altLang="it-IT" sz="2800" b="1" dirty="0">
                <a:solidFill>
                  <a:srgbClr val="FFFF00"/>
                </a:solidFill>
              </a:rPr>
              <a:t>Industriale </a:t>
            </a:r>
            <a:r>
              <a:rPr lang="it-IT" altLang="it-IT" sz="2800" dirty="0">
                <a:cs typeface="Times New Roman" panose="02020603050405020304" pitchFamily="18" charset="0"/>
              </a:rPr>
              <a:t>→ differenzia-zione tra Nord e Sud</a:t>
            </a:r>
            <a:endParaRPr lang="it-IT" altLang="it-IT"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9CF6-DABB-BC38-8618-56C608BF22F7}"/>
              </a:ext>
            </a:extLst>
          </p:cNvPr>
          <p:cNvSpPr>
            <a:spLocks noGrp="1"/>
          </p:cNvSpPr>
          <p:nvPr>
            <p:ph type="title"/>
          </p:nvPr>
        </p:nvSpPr>
        <p:spPr>
          <a:xfrm>
            <a:off x="484710" y="152400"/>
            <a:ext cx="7055380" cy="1371600"/>
          </a:xfrm>
        </p:spPr>
        <p:txBody>
          <a:bodyPr/>
          <a:lstStyle/>
          <a:p>
            <a:pPr fontAlgn="auto">
              <a:spcAft>
                <a:spcPts val="0"/>
              </a:spcAft>
              <a:defRPr/>
            </a:pPr>
            <a:r>
              <a:rPr lang="en-US" sz="5400" b="1" dirty="0">
                <a:solidFill>
                  <a:srgbClr val="C1072F"/>
                </a:solidFill>
              </a:rPr>
              <a:t>LE FORZE IN CAMPO</a:t>
            </a:r>
          </a:p>
        </p:txBody>
      </p:sp>
      <p:graphicFrame>
        <p:nvGraphicFramePr>
          <p:cNvPr id="4" name="Content Placeholder 8">
            <a:extLst>
              <a:ext uri="{FF2B5EF4-FFF2-40B4-BE49-F238E27FC236}">
                <a16:creationId xmlns:a16="http://schemas.microsoft.com/office/drawing/2014/main" id="{1036B815-DA36-ACCB-7E02-DA59F4DCEDFE}"/>
              </a:ext>
            </a:extLst>
          </p:cNvPr>
          <p:cNvGraphicFramePr>
            <a:graphicFrameLocks/>
          </p:cNvGraphicFramePr>
          <p:nvPr>
            <p:extLst>
              <p:ext uri="{D42A27DB-BD31-4B8C-83A1-F6EECF244321}">
                <p14:modId xmlns:p14="http://schemas.microsoft.com/office/powerpoint/2010/main" val="1051679182"/>
              </p:ext>
            </p:extLst>
          </p:nvPr>
        </p:nvGraphicFramePr>
        <p:xfrm>
          <a:off x="711200" y="1801813"/>
          <a:ext cx="7723188" cy="4814887"/>
        </p:xfrm>
        <a:graphic>
          <a:graphicData uri="http://schemas.openxmlformats.org/drawingml/2006/table">
            <a:tbl>
              <a:tblPr firstRow="1" bandRow="1">
                <a:tableStyleId>{5C22544A-7EE6-4342-B048-85BDC9FD1C3A}</a:tableStyleId>
              </a:tblPr>
              <a:tblGrid>
                <a:gridCol w="3861594">
                  <a:extLst>
                    <a:ext uri="{9D8B030D-6E8A-4147-A177-3AD203B41FA5}">
                      <a16:colId xmlns:a16="http://schemas.microsoft.com/office/drawing/2014/main" val="20000"/>
                    </a:ext>
                  </a:extLst>
                </a:gridCol>
                <a:gridCol w="3861594">
                  <a:extLst>
                    <a:ext uri="{9D8B030D-6E8A-4147-A177-3AD203B41FA5}">
                      <a16:colId xmlns:a16="http://schemas.microsoft.com/office/drawing/2014/main" val="20001"/>
                    </a:ext>
                  </a:extLst>
                </a:gridCol>
              </a:tblGrid>
              <a:tr h="517971">
                <a:tc>
                  <a:txBody>
                    <a:bodyPr/>
                    <a:lstStyle/>
                    <a:p>
                      <a:pPr algn="ctr"/>
                      <a:r>
                        <a:rPr lang="en-US" sz="2400" b="1" dirty="0"/>
                        <a:t>Nord</a:t>
                      </a:r>
                    </a:p>
                  </a:txBody>
                  <a:tcPr marL="68584" marR="68584" marT="45734" marB="45734"/>
                </a:tc>
                <a:tc>
                  <a:txBody>
                    <a:bodyPr/>
                    <a:lstStyle/>
                    <a:p>
                      <a:pPr algn="ctr"/>
                      <a:r>
                        <a:rPr lang="en-US" sz="2400" b="1" dirty="0" err="1"/>
                        <a:t>Sud</a:t>
                      </a:r>
                      <a:endParaRPr lang="en-US" sz="2400" b="1" dirty="0"/>
                    </a:p>
                  </a:txBody>
                  <a:tcPr marL="68584" marR="68584" marT="45734" marB="45734"/>
                </a:tc>
                <a:extLst>
                  <a:ext uri="{0D108BD9-81ED-4DB2-BD59-A6C34878D82A}">
                    <a16:rowId xmlns:a16="http://schemas.microsoft.com/office/drawing/2014/main" val="10000"/>
                  </a:ext>
                </a:extLst>
              </a:tr>
              <a:tr h="863276">
                <a:tc>
                  <a:txBody>
                    <a:bodyPr/>
                    <a:lstStyle/>
                    <a:p>
                      <a:pPr algn="ctr"/>
                      <a:r>
                        <a:rPr lang="it-IT" sz="2000" b="1" noProof="0" dirty="0"/>
                        <a:t>Esercito quattro</a:t>
                      </a:r>
                      <a:r>
                        <a:rPr lang="it-IT" sz="2000" b="1" baseline="0" noProof="0" dirty="0"/>
                        <a:t> volte più grande di quello del Sud</a:t>
                      </a:r>
                      <a:endParaRPr lang="it-IT" sz="2000" b="1" noProof="0" dirty="0"/>
                    </a:p>
                  </a:txBody>
                  <a:tcPr marL="68584" marR="68584" marT="45734" marB="45734"/>
                </a:tc>
                <a:tc>
                  <a:txBody>
                    <a:bodyPr/>
                    <a:lstStyle/>
                    <a:p>
                      <a:pPr algn="ctr"/>
                      <a:r>
                        <a:rPr lang="it-IT" sz="2000" b="1" noProof="0"/>
                        <a:t>Generali</a:t>
                      </a:r>
                      <a:r>
                        <a:rPr lang="it-IT" sz="2000" b="1" baseline="0" noProof="0"/>
                        <a:t> e soldati più addestrati</a:t>
                      </a:r>
                      <a:endParaRPr lang="it-IT" sz="2000" b="1" noProof="0"/>
                    </a:p>
                  </a:txBody>
                  <a:tcPr marL="68584" marR="68584" marT="45734" marB="45734"/>
                </a:tc>
                <a:extLst>
                  <a:ext uri="{0D108BD9-81ED-4DB2-BD59-A6C34878D82A}">
                    <a16:rowId xmlns:a16="http://schemas.microsoft.com/office/drawing/2014/main" val="10001"/>
                  </a:ext>
                </a:extLst>
              </a:tr>
              <a:tr h="863276">
                <a:tc>
                  <a:txBody>
                    <a:bodyPr/>
                    <a:lstStyle/>
                    <a:p>
                      <a:pPr algn="ctr"/>
                      <a:r>
                        <a:rPr lang="it-IT" sz="2000" b="1" noProof="0" dirty="0"/>
                        <a:t>Ferrovie</a:t>
                      </a:r>
                      <a:r>
                        <a:rPr lang="it-IT" sz="2000" b="1" baseline="0" noProof="0" dirty="0"/>
                        <a:t> e industrie</a:t>
                      </a:r>
                      <a:endParaRPr lang="it-IT" sz="2000" b="1" noProof="0" dirty="0"/>
                    </a:p>
                  </a:txBody>
                  <a:tcPr marL="68584" marR="68584" marT="45734" marB="45734"/>
                </a:tc>
                <a:tc>
                  <a:txBody>
                    <a:bodyPr/>
                    <a:lstStyle/>
                    <a:p>
                      <a:pPr algn="ctr"/>
                      <a:r>
                        <a:rPr lang="it-IT" sz="2000" b="1" noProof="0" dirty="0"/>
                        <a:t>Guerra combattuta sul loro territorio</a:t>
                      </a:r>
                    </a:p>
                  </a:txBody>
                  <a:tcPr marL="68584" marR="68584" marT="45734" marB="45734"/>
                </a:tc>
                <a:extLst>
                  <a:ext uri="{0D108BD9-81ED-4DB2-BD59-A6C34878D82A}">
                    <a16:rowId xmlns:a16="http://schemas.microsoft.com/office/drawing/2014/main" val="10002"/>
                  </a:ext>
                </a:extLst>
              </a:tr>
              <a:tr h="701129">
                <a:tc>
                  <a:txBody>
                    <a:bodyPr/>
                    <a:lstStyle/>
                    <a:p>
                      <a:pPr algn="ctr"/>
                      <a:r>
                        <a:rPr lang="it-IT" sz="2000" b="1" noProof="0" dirty="0"/>
                        <a:t>Maggiori</a:t>
                      </a:r>
                      <a:r>
                        <a:rPr lang="it-IT" sz="2000" b="1" baseline="0" noProof="0" dirty="0"/>
                        <a:t> disponibilità finanziarie</a:t>
                      </a:r>
                      <a:endParaRPr lang="it-IT" sz="2000" b="1" noProof="0" dirty="0"/>
                    </a:p>
                  </a:txBody>
                  <a:tcPr marL="68584" marR="68584" marT="45734" marB="45734"/>
                </a:tc>
                <a:tc>
                  <a:txBody>
                    <a:bodyPr/>
                    <a:lstStyle/>
                    <a:p>
                      <a:pPr algn="ctr"/>
                      <a:endParaRPr lang="en-US" sz="2000" b="1" dirty="0"/>
                    </a:p>
                  </a:txBody>
                  <a:tcPr marL="68584" marR="68584" marT="45734" marB="45734"/>
                </a:tc>
                <a:extLst>
                  <a:ext uri="{0D108BD9-81ED-4DB2-BD59-A6C34878D82A}">
                    <a16:rowId xmlns:a16="http://schemas.microsoft.com/office/drawing/2014/main" val="10003"/>
                  </a:ext>
                </a:extLst>
              </a:tr>
              <a:tr h="863276">
                <a:tc>
                  <a:txBody>
                    <a:bodyPr/>
                    <a:lstStyle/>
                    <a:p>
                      <a:pPr algn="ctr"/>
                      <a:r>
                        <a:rPr lang="it-IT" sz="2000" b="1" noProof="0" dirty="0"/>
                        <a:t>Governo centrale,</a:t>
                      </a:r>
                    </a:p>
                    <a:p>
                      <a:pPr algn="ctr"/>
                      <a:r>
                        <a:rPr lang="it-IT" sz="2000" b="1" baseline="0" noProof="0" dirty="0"/>
                        <a:t>più efficiente</a:t>
                      </a:r>
                      <a:endParaRPr lang="it-IT" sz="2000" b="1" noProof="0" dirty="0"/>
                    </a:p>
                  </a:txBody>
                  <a:tcPr marL="68584" marR="68584" marT="45734" marB="45734"/>
                </a:tc>
                <a:tc>
                  <a:txBody>
                    <a:bodyPr/>
                    <a:lstStyle/>
                    <a:p>
                      <a:pPr algn="ctr"/>
                      <a:endParaRPr lang="en-US" sz="2000" b="1" dirty="0"/>
                    </a:p>
                  </a:txBody>
                  <a:tcPr marL="68584" marR="68584" marT="45734" marB="45734"/>
                </a:tc>
                <a:extLst>
                  <a:ext uri="{0D108BD9-81ED-4DB2-BD59-A6C34878D82A}">
                    <a16:rowId xmlns:a16="http://schemas.microsoft.com/office/drawing/2014/main" val="10004"/>
                  </a:ext>
                </a:extLst>
              </a:tr>
              <a:tr h="1005959">
                <a:tc>
                  <a:txBody>
                    <a:bodyPr/>
                    <a:lstStyle/>
                    <a:p>
                      <a:pPr algn="ctr"/>
                      <a:r>
                        <a:rPr lang="it-IT" sz="2000" b="1" noProof="0" dirty="0"/>
                        <a:t>Telegrafi,</a:t>
                      </a:r>
                    </a:p>
                    <a:p>
                      <a:pPr algn="ctr"/>
                      <a:r>
                        <a:rPr lang="it-IT" sz="2000" b="1" noProof="0" dirty="0"/>
                        <a:t>fucili</a:t>
                      </a:r>
                      <a:r>
                        <a:rPr lang="it-IT" sz="2000" b="1" baseline="0" noProof="0" dirty="0"/>
                        <a:t> Winchester,</a:t>
                      </a:r>
                    </a:p>
                    <a:p>
                      <a:pPr algn="ctr"/>
                      <a:r>
                        <a:rPr lang="it-IT" sz="2000" b="1" baseline="0" noProof="0" dirty="0"/>
                        <a:t>mitragliatrici Gatling</a:t>
                      </a:r>
                      <a:endParaRPr lang="it-IT" sz="2000" b="1" noProof="0" dirty="0"/>
                    </a:p>
                  </a:txBody>
                  <a:tcPr marL="68584" marR="68584" marT="45734" marB="45734"/>
                </a:tc>
                <a:tc>
                  <a:txBody>
                    <a:bodyPr/>
                    <a:lstStyle/>
                    <a:p>
                      <a:pPr algn="ctr"/>
                      <a:endParaRPr lang="en-US" sz="2000" b="1" dirty="0"/>
                    </a:p>
                  </a:txBody>
                  <a:tcPr marL="68584" marR="68584" marT="45734" marB="45734"/>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863 - Gettysburg">
            <a:extLst>
              <a:ext uri="{FF2B5EF4-FFF2-40B4-BE49-F238E27FC236}">
                <a16:creationId xmlns:a16="http://schemas.microsoft.com/office/drawing/2014/main" id="{26A3DB57-846E-CDCD-A984-FC57A25CE7BC}"/>
              </a:ext>
            </a:extLst>
          </p:cNvPr>
          <p:cNvPicPr>
            <a:picLocks noGrp="1" noChangeAspect="1" noChangeArrowheads="1"/>
          </p:cNvPicPr>
          <p:nvPr>
            <p:ph sz="half" idx="2"/>
          </p:nvPr>
        </p:nvPicPr>
        <p:blipFill>
          <a:blip r:embed="rId2">
            <a:lum contrast="-84000"/>
            <a:extLst>
              <a:ext uri="{28A0092B-C50C-407E-A947-70E740481C1C}">
                <a14:useLocalDpi xmlns:a14="http://schemas.microsoft.com/office/drawing/2010/main" val="0"/>
              </a:ext>
            </a:extLst>
          </a:blip>
          <a:srcRect/>
          <a:stretch>
            <a:fillRect/>
          </a:stretch>
        </p:blipFill>
        <p:spPr>
          <a:xfrm>
            <a:off x="0" y="-23019"/>
            <a:ext cx="9144000" cy="6904038"/>
          </a:xfrm>
          <a:noFill/>
          <a:extLst>
            <a:ext uri="{909E8E84-426E-40DD-AFC4-6F175D3DCCD1}">
              <a14:hiddenFill xmlns:a14="http://schemas.microsoft.com/office/drawing/2010/main">
                <a:solidFill>
                  <a:srgbClr val="FFFFFF"/>
                </a:solidFill>
              </a14:hiddenFill>
            </a:ext>
          </a:extLst>
        </p:spPr>
      </p:pic>
      <p:sp>
        <p:nvSpPr>
          <p:cNvPr id="70661" name="Rectangle 5">
            <a:extLst>
              <a:ext uri="{FF2B5EF4-FFF2-40B4-BE49-F238E27FC236}">
                <a16:creationId xmlns:a16="http://schemas.microsoft.com/office/drawing/2014/main" id="{3084256B-C2A2-1290-E954-C7BF100292C7}"/>
              </a:ext>
            </a:extLst>
          </p:cNvPr>
          <p:cNvSpPr>
            <a:spLocks noGrp="1" noRot="1" noChangeArrowheads="1"/>
          </p:cNvSpPr>
          <p:nvPr>
            <p:ph type="title"/>
          </p:nvPr>
        </p:nvSpPr>
        <p:spPr>
          <a:xfrm>
            <a:off x="304800" y="381000"/>
            <a:ext cx="8534400" cy="990600"/>
          </a:xfrm>
        </p:spPr>
        <p:txBody>
          <a:bodyPr>
            <a:noAutofit/>
          </a:bodyPr>
          <a:lstStyle/>
          <a:p>
            <a:pPr eaLnBrk="1" hangingPunct="1">
              <a:defRPr/>
            </a:pPr>
            <a:r>
              <a:rPr lang="en-US" sz="4800" b="1" dirty="0" err="1">
                <a:solidFill>
                  <a:srgbClr val="CC0000"/>
                </a:solidFill>
                <a:latin typeface="Century Gothic" panose="020B0502020202020204" pitchFamily="34" charset="0"/>
              </a:rPr>
              <a:t>Inizio</a:t>
            </a:r>
            <a:r>
              <a:rPr lang="en-US" sz="4800" b="1" dirty="0">
                <a:solidFill>
                  <a:srgbClr val="CC0000"/>
                </a:solidFill>
                <a:latin typeface="Century Gothic" panose="020B0502020202020204" pitchFamily="34" charset="0"/>
              </a:rPr>
              <a:t> </a:t>
            </a:r>
            <a:r>
              <a:rPr lang="en-US" sz="4800" b="1" dirty="0" err="1">
                <a:solidFill>
                  <a:srgbClr val="CC0000"/>
                </a:solidFill>
                <a:latin typeface="Century Gothic" panose="020B0502020202020204" pitchFamily="34" charset="0"/>
              </a:rPr>
              <a:t>della</a:t>
            </a:r>
            <a:r>
              <a:rPr lang="en-US" sz="4800" b="1" dirty="0">
                <a:solidFill>
                  <a:srgbClr val="CC0000"/>
                </a:solidFill>
                <a:latin typeface="Century Gothic" panose="020B0502020202020204" pitchFamily="34" charset="0"/>
              </a:rPr>
              <a:t> </a:t>
            </a:r>
            <a:r>
              <a:rPr lang="en-US" sz="4800" b="1" dirty="0" err="1">
                <a:solidFill>
                  <a:srgbClr val="CC0000"/>
                </a:solidFill>
                <a:latin typeface="Century Gothic" panose="020B0502020202020204" pitchFamily="34" charset="0"/>
              </a:rPr>
              <a:t>guerra</a:t>
            </a:r>
            <a:endParaRPr lang="en-US" sz="4800" b="1" dirty="0">
              <a:solidFill>
                <a:srgbClr val="CC0000"/>
              </a:solidFill>
              <a:latin typeface="Century Gothic" panose="020B0502020202020204" pitchFamily="34" charset="0"/>
            </a:endParaRPr>
          </a:p>
        </p:txBody>
      </p:sp>
      <p:sp>
        <p:nvSpPr>
          <p:cNvPr id="5" name="Segnaposto contenuto 4">
            <a:extLst>
              <a:ext uri="{FF2B5EF4-FFF2-40B4-BE49-F238E27FC236}">
                <a16:creationId xmlns:a16="http://schemas.microsoft.com/office/drawing/2014/main" id="{64EC4219-02C9-A673-0D47-BC0FD9C99FE2}"/>
              </a:ext>
            </a:extLst>
          </p:cNvPr>
          <p:cNvSpPr>
            <a:spLocks noGrp="1"/>
          </p:cNvSpPr>
          <p:nvPr>
            <p:ph sz="half" idx="1"/>
          </p:nvPr>
        </p:nvSpPr>
        <p:spPr>
          <a:xfrm>
            <a:off x="457200" y="1676400"/>
            <a:ext cx="8686800" cy="5029200"/>
          </a:xfrm>
        </p:spPr>
        <p:txBody>
          <a:bodyPr/>
          <a:lstStyle/>
          <a:p>
            <a:pPr>
              <a:buFont typeface="Wingdings" panose="05000000000000000000" pitchFamily="2" charset="2"/>
              <a:buNone/>
              <a:defRPr/>
            </a:pPr>
            <a:r>
              <a:rPr lang="it-IT" sz="3200" dirty="0">
                <a:solidFill>
                  <a:srgbClr val="000000"/>
                </a:solidFill>
                <a:effectLst/>
                <a:latin typeface="Century Gothic" panose="020B0502020202020204" pitchFamily="34" charset="0"/>
              </a:rPr>
              <a:t>Elezione di </a:t>
            </a:r>
            <a:r>
              <a:rPr lang="it-IT" sz="3200" b="1" dirty="0">
                <a:solidFill>
                  <a:srgbClr val="FFFF00"/>
                </a:solidFill>
                <a:effectLst/>
                <a:latin typeface="Century Gothic" panose="020B0502020202020204" pitchFamily="34" charset="0"/>
              </a:rPr>
              <a:t>Abraham Lincoln</a:t>
            </a:r>
            <a:r>
              <a:rPr lang="it-IT" sz="3200" dirty="0">
                <a:solidFill>
                  <a:srgbClr val="000000"/>
                </a:solidFill>
                <a:effectLst/>
                <a:latin typeface="Century Gothic" panose="020B0502020202020204" pitchFamily="34" charset="0"/>
              </a:rPr>
              <a:t>, repubblicano, a Presidente (1860) </a:t>
            </a:r>
            <a:r>
              <a:rPr lang="it-IT" sz="3200" dirty="0">
                <a:solidFill>
                  <a:srgbClr val="000000"/>
                </a:solidFill>
                <a:effectLst/>
                <a:latin typeface="Century Gothic" panose="020B0502020202020204" pitchFamily="34" charset="0"/>
                <a:cs typeface="Times New Roman"/>
              </a:rPr>
              <a:t>→ </a:t>
            </a:r>
            <a:r>
              <a:rPr lang="it-IT" sz="3200" b="1" dirty="0">
                <a:solidFill>
                  <a:srgbClr val="FFFF00"/>
                </a:solidFill>
                <a:effectLst/>
                <a:latin typeface="Century Gothic" panose="020B0502020202020204" pitchFamily="34" charset="0"/>
                <a:cs typeface="Times New Roman"/>
              </a:rPr>
              <a:t>secessione</a:t>
            </a:r>
            <a:r>
              <a:rPr lang="it-IT" sz="3200" dirty="0">
                <a:solidFill>
                  <a:srgbClr val="000000"/>
                </a:solidFill>
                <a:effectLst/>
                <a:latin typeface="Century Gothic" panose="020B0502020202020204" pitchFamily="34" charset="0"/>
                <a:cs typeface="Times New Roman"/>
              </a:rPr>
              <a:t> di sette Stati del Sud</a:t>
            </a:r>
          </a:p>
          <a:p>
            <a:pPr>
              <a:buFont typeface="Wingdings" panose="05000000000000000000" pitchFamily="2" charset="2"/>
              <a:buNone/>
              <a:defRPr/>
            </a:pPr>
            <a:r>
              <a:rPr lang="it-IT" sz="3200" dirty="0">
                <a:solidFill>
                  <a:srgbClr val="000000"/>
                </a:solidFill>
                <a:effectLst/>
                <a:latin typeface="Century Gothic" panose="020B0502020202020204" pitchFamily="34" charset="0"/>
              </a:rPr>
              <a:t>Battaglia di </a:t>
            </a:r>
            <a:r>
              <a:rPr lang="it-IT" sz="3200" b="1" dirty="0">
                <a:solidFill>
                  <a:srgbClr val="FFFF00"/>
                </a:solidFill>
                <a:effectLst/>
                <a:latin typeface="Century Gothic" panose="020B0502020202020204" pitchFamily="34" charset="0"/>
              </a:rPr>
              <a:t>Fort Sumter </a:t>
            </a:r>
            <a:r>
              <a:rPr lang="it-IT" sz="3200" dirty="0">
                <a:solidFill>
                  <a:srgbClr val="000000"/>
                </a:solidFill>
                <a:effectLst/>
                <a:latin typeface="Century Gothic" panose="020B0502020202020204" pitchFamily="34" charset="0"/>
              </a:rPr>
              <a:t>(South Carolina, 12 e 13 aprile 1861): truppe degli Stati Confederati d'America pongono il blocco e bombardano il porto, presidiato da soldati dell’Unione, fino a ottenerne la resa ed espropriare il forte.</a:t>
            </a:r>
            <a:endParaRPr lang="en-US" sz="3200" dirty="0">
              <a:solidFill>
                <a:srgbClr val="000000"/>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1863 - Gettysburg">
            <a:extLst>
              <a:ext uri="{FF2B5EF4-FFF2-40B4-BE49-F238E27FC236}">
                <a16:creationId xmlns:a16="http://schemas.microsoft.com/office/drawing/2014/main" id="{033DE615-F338-1A00-BFD8-851732D55218}"/>
              </a:ext>
            </a:extLst>
          </p:cNvPr>
          <p:cNvPicPr>
            <a:picLocks noGrp="1" noChangeAspect="1" noChangeArrowheads="1"/>
          </p:cNvPicPr>
          <p:nvPr>
            <p:ph sz="half" idx="2"/>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904038"/>
          </a:xfrm>
          <a:noFill/>
          <a:extLst>
            <a:ext uri="{909E8E84-426E-40DD-AFC4-6F175D3DCCD1}">
              <a14:hiddenFill xmlns:a14="http://schemas.microsoft.com/office/drawing/2010/main">
                <a:solidFill>
                  <a:srgbClr val="FFFFFF"/>
                </a:solidFill>
              </a14:hiddenFill>
            </a:ext>
          </a:extLst>
        </p:spPr>
      </p:pic>
      <p:pic>
        <p:nvPicPr>
          <p:cNvPr id="13315" name="Picture 4" descr="DIVI7233303">
            <a:extLst>
              <a:ext uri="{FF2B5EF4-FFF2-40B4-BE49-F238E27FC236}">
                <a16:creationId xmlns:a16="http://schemas.microsoft.com/office/drawing/2014/main" id="{F522424A-5DB4-D8EB-906D-06E547DC637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1863 - Gettysburg">
            <a:extLst>
              <a:ext uri="{FF2B5EF4-FFF2-40B4-BE49-F238E27FC236}">
                <a16:creationId xmlns:a16="http://schemas.microsoft.com/office/drawing/2014/main" id="{29FC5056-220C-5D37-BADF-F8A225C008E5}"/>
              </a:ext>
            </a:extLst>
          </p:cNvPr>
          <p:cNvPicPr>
            <a:picLocks noGrp="1" noChangeAspect="1" noChangeArrowheads="1"/>
          </p:cNvPicPr>
          <p:nvPr>
            <p:ph sz="half" idx="2"/>
          </p:nvPr>
        </p:nvPicPr>
        <p:blipFill>
          <a:blip r:embed="rId2">
            <a:lum contrast="-84000"/>
          </a:blip>
          <a:srcRect/>
          <a:stretch>
            <a:fillRect/>
          </a:stretch>
        </p:blipFill>
        <p:spPr>
          <a:xfrm>
            <a:off x="0" y="0"/>
            <a:ext cx="9144000" cy="6904038"/>
          </a:xfrm>
          <a:solidFill>
            <a:schemeClr val="bg1">
              <a:lumMod val="75000"/>
            </a:schemeClr>
          </a:solidFill>
        </p:spPr>
      </p:pic>
      <p:sp>
        <p:nvSpPr>
          <p:cNvPr id="39938" name="Rectangle 2">
            <a:extLst>
              <a:ext uri="{FF2B5EF4-FFF2-40B4-BE49-F238E27FC236}">
                <a16:creationId xmlns:a16="http://schemas.microsoft.com/office/drawing/2014/main" id="{136024A3-F60F-1DFB-0067-8FC79FBB2F8F}"/>
              </a:ext>
            </a:extLst>
          </p:cNvPr>
          <p:cNvSpPr>
            <a:spLocks noGrp="1" noRot="1" noChangeArrowheads="1"/>
          </p:cNvSpPr>
          <p:nvPr>
            <p:ph type="title"/>
          </p:nvPr>
        </p:nvSpPr>
        <p:spPr>
          <a:xfrm>
            <a:off x="457200" y="274638"/>
            <a:ext cx="8229600" cy="1173162"/>
          </a:xfrm>
        </p:spPr>
        <p:txBody>
          <a:bodyPr/>
          <a:lstStyle/>
          <a:p>
            <a:pPr eaLnBrk="1" hangingPunct="1">
              <a:defRPr/>
            </a:pPr>
            <a:r>
              <a:rPr lang="en-US" sz="5400" b="1" dirty="0" err="1">
                <a:solidFill>
                  <a:srgbClr val="FF0000"/>
                </a:solidFill>
                <a:latin typeface="Century Gothic" panose="020B0502020202020204" pitchFamily="34" charset="0"/>
              </a:rPr>
              <a:t>Gli</a:t>
            </a:r>
            <a:r>
              <a:rPr lang="en-US" sz="5400" b="1" dirty="0">
                <a:solidFill>
                  <a:srgbClr val="FF0000"/>
                </a:solidFill>
                <a:latin typeface="Century Gothic" panose="020B0502020202020204" pitchFamily="34" charset="0"/>
              </a:rPr>
              <a:t> </a:t>
            </a:r>
            <a:r>
              <a:rPr lang="en-US" sz="5400" b="1" dirty="0" err="1">
                <a:solidFill>
                  <a:srgbClr val="FF0000"/>
                </a:solidFill>
                <a:latin typeface="Century Gothic" panose="020B0502020202020204" pitchFamily="34" charset="0"/>
              </a:rPr>
              <a:t>afroamericani</a:t>
            </a:r>
            <a:endParaRPr lang="en-US" sz="5400" b="1" dirty="0">
              <a:solidFill>
                <a:srgbClr val="FF0000"/>
              </a:solidFill>
              <a:latin typeface="Century Gothic" panose="020B0502020202020204" pitchFamily="34" charset="0"/>
            </a:endParaRPr>
          </a:p>
        </p:txBody>
      </p:sp>
      <p:pic>
        <p:nvPicPr>
          <p:cNvPr id="14340" name="Picture 9" descr="afam9">
            <a:extLst>
              <a:ext uri="{FF2B5EF4-FFF2-40B4-BE49-F238E27FC236}">
                <a16:creationId xmlns:a16="http://schemas.microsoft.com/office/drawing/2014/main" id="{DDEEA823-B49F-3CD6-D729-0733E1F5B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61" y="2198267"/>
            <a:ext cx="385445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a:extLst>
              <a:ext uri="{FF2B5EF4-FFF2-40B4-BE49-F238E27FC236}">
                <a16:creationId xmlns:a16="http://schemas.microsoft.com/office/drawing/2014/main" id="{0DB4ED1D-66AC-C725-7730-083743FCCA9E}"/>
              </a:ext>
            </a:extLst>
          </p:cNvPr>
          <p:cNvSpPr>
            <a:spLocks noGrp="1" noChangeArrowheads="1"/>
          </p:cNvSpPr>
          <p:nvPr>
            <p:ph type="body" sz="half" idx="1"/>
          </p:nvPr>
        </p:nvSpPr>
        <p:spPr>
          <a:xfrm>
            <a:off x="0" y="1752600"/>
            <a:ext cx="4953000" cy="5105400"/>
          </a:xfrm>
        </p:spPr>
        <p:txBody>
          <a:bodyPr>
            <a:normAutofit lnSpcReduction="10000"/>
          </a:bodyPr>
          <a:lstStyle/>
          <a:p>
            <a:pPr marL="0" eaLnBrk="1" hangingPunct="1">
              <a:spcBef>
                <a:spcPct val="0"/>
              </a:spcBef>
              <a:buFont typeface="Wingdings" panose="05000000000000000000" pitchFamily="2" charset="2"/>
              <a:buNone/>
            </a:pPr>
            <a:r>
              <a:rPr lang="it-IT" altLang="it-IT" sz="2400" dirty="0">
                <a:solidFill>
                  <a:srgbClr val="1C1C1C"/>
                </a:solidFill>
                <a:effectLst/>
                <a:latin typeface="Century Gothic" panose="020B0502020202020204" pitchFamily="34" charset="0"/>
              </a:rPr>
              <a:t>All’inizio, il Nord permise ai neri di arruolarsi ma non di combattere.</a:t>
            </a:r>
          </a:p>
          <a:p>
            <a:pPr marL="0" eaLnBrk="1" hangingPunct="1">
              <a:spcBef>
                <a:spcPct val="0"/>
              </a:spcBef>
              <a:buFont typeface="Wingdings" panose="05000000000000000000" pitchFamily="2" charset="2"/>
              <a:buNone/>
            </a:pPr>
            <a:r>
              <a:rPr lang="it-IT" altLang="it-IT" sz="2400" dirty="0">
                <a:solidFill>
                  <a:srgbClr val="1C1C1C"/>
                </a:solidFill>
                <a:effectLst/>
                <a:latin typeface="Century Gothic" panose="020B0502020202020204" pitchFamily="34" charset="0"/>
              </a:rPr>
              <a:t>Con la </a:t>
            </a:r>
            <a:r>
              <a:rPr lang="it-IT" altLang="it-IT" sz="2400" b="1" dirty="0">
                <a:solidFill>
                  <a:srgbClr val="FFFF00"/>
                </a:solidFill>
                <a:effectLst/>
                <a:latin typeface="Century Gothic" panose="020B0502020202020204" pitchFamily="34" charset="0"/>
              </a:rPr>
              <a:t>Proclamazione dell’Emancipazione </a:t>
            </a:r>
            <a:r>
              <a:rPr lang="it-IT" altLang="it-IT" sz="2400" dirty="0">
                <a:solidFill>
                  <a:srgbClr val="1C1C1C"/>
                </a:solidFill>
                <a:effectLst/>
                <a:latin typeface="Century Gothic" panose="020B0502020202020204" pitchFamily="34" charset="0"/>
              </a:rPr>
              <a:t>(1863), anche gli afroamericani iniziarono a combattere.</a:t>
            </a:r>
          </a:p>
          <a:p>
            <a:pPr marL="0" eaLnBrk="1" hangingPunct="1">
              <a:spcBef>
                <a:spcPct val="0"/>
              </a:spcBef>
              <a:buFont typeface="Wingdings" panose="05000000000000000000" pitchFamily="2" charset="2"/>
              <a:buNone/>
            </a:pPr>
            <a:r>
              <a:rPr lang="it-IT" altLang="it-IT" sz="2400" dirty="0">
                <a:solidFill>
                  <a:srgbClr val="1C1C1C"/>
                </a:solidFill>
                <a:effectLst/>
                <a:latin typeface="Century Gothic" panose="020B0502020202020204" pitchFamily="34" charset="0"/>
              </a:rPr>
              <a:t>Pagati meno dei bianchi, morirono in gran numero.</a:t>
            </a:r>
          </a:p>
          <a:p>
            <a:pPr marL="0" eaLnBrk="1" hangingPunct="1">
              <a:spcBef>
                <a:spcPct val="0"/>
              </a:spcBef>
              <a:buFont typeface="Wingdings" panose="05000000000000000000" pitchFamily="2" charset="2"/>
              <a:buNone/>
            </a:pPr>
            <a:r>
              <a:rPr lang="it-IT" altLang="it-IT" sz="2400" dirty="0">
                <a:solidFill>
                  <a:srgbClr val="1C1C1C"/>
                </a:solidFill>
                <a:effectLst/>
                <a:latin typeface="Century Gothic" panose="020B0502020202020204" pitchFamily="34" charset="0"/>
              </a:rPr>
              <a:t>Al Sud, gli schiavi potevano solo svolgere lavori manuali (non venero armati per il timore che si rivoltassero).</a:t>
            </a:r>
            <a:endParaRPr lang="it-IT" altLang="it-IT" sz="2400" b="1" dirty="0">
              <a:solidFill>
                <a:srgbClr val="1C1C1C"/>
              </a:solidFill>
              <a:effectLst/>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1863 - Gettysburg">
            <a:extLst>
              <a:ext uri="{FF2B5EF4-FFF2-40B4-BE49-F238E27FC236}">
                <a16:creationId xmlns:a16="http://schemas.microsoft.com/office/drawing/2014/main" id="{6505A4CE-5CBF-AE1B-5EE9-81121E207936}"/>
              </a:ext>
            </a:extLst>
          </p:cNvPr>
          <p:cNvPicPr>
            <a:picLocks noGrp="1" noChangeAspect="1" noChangeArrowheads="1"/>
          </p:cNvPicPr>
          <p:nvPr>
            <p:ph sz="half" idx="2"/>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967538"/>
          </a:xfrm>
          <a:noFill/>
          <a:extLst>
            <a:ext uri="{909E8E84-426E-40DD-AFC4-6F175D3DCCD1}">
              <a14:hiddenFill xmlns:a14="http://schemas.microsoft.com/office/drawing/2010/main">
                <a:solidFill>
                  <a:srgbClr val="FFFFFF"/>
                </a:solidFill>
              </a14:hiddenFill>
            </a:ext>
          </a:extLst>
        </p:spPr>
      </p:pic>
      <p:sp>
        <p:nvSpPr>
          <p:cNvPr id="33794" name="Rectangle 2">
            <a:extLst>
              <a:ext uri="{FF2B5EF4-FFF2-40B4-BE49-F238E27FC236}">
                <a16:creationId xmlns:a16="http://schemas.microsoft.com/office/drawing/2014/main" id="{A6A4A721-31EA-9186-E20B-3DD8DEF45B91}"/>
              </a:ext>
            </a:extLst>
          </p:cNvPr>
          <p:cNvSpPr>
            <a:spLocks noGrp="1" noRot="1" noChangeArrowheads="1"/>
          </p:cNvSpPr>
          <p:nvPr>
            <p:ph type="title"/>
          </p:nvPr>
        </p:nvSpPr>
        <p:spPr/>
        <p:txBody>
          <a:bodyPr/>
          <a:lstStyle/>
          <a:p>
            <a:pPr eaLnBrk="1" hangingPunct="1">
              <a:defRPr/>
            </a:pPr>
            <a:r>
              <a:rPr lang="en-US" sz="5400" b="1" dirty="0" err="1">
                <a:solidFill>
                  <a:srgbClr val="FF0000"/>
                </a:solidFill>
                <a:latin typeface="Century Gothic" panose="020B0502020202020204" pitchFamily="34" charset="0"/>
              </a:rPr>
              <a:t>L’arruolamento</a:t>
            </a:r>
            <a:endParaRPr lang="en-US" sz="5400" b="1" dirty="0">
              <a:solidFill>
                <a:srgbClr val="FF0000"/>
              </a:solidFill>
              <a:latin typeface="Century Gothic" panose="020B0502020202020204" pitchFamily="34" charset="0"/>
            </a:endParaRPr>
          </a:p>
        </p:txBody>
      </p:sp>
      <p:sp>
        <p:nvSpPr>
          <p:cNvPr id="33795" name="Rectangle 3">
            <a:extLst>
              <a:ext uri="{FF2B5EF4-FFF2-40B4-BE49-F238E27FC236}">
                <a16:creationId xmlns:a16="http://schemas.microsoft.com/office/drawing/2014/main" id="{F9147B90-FD4F-B233-6885-F0CBABD3965A}"/>
              </a:ext>
            </a:extLst>
          </p:cNvPr>
          <p:cNvSpPr>
            <a:spLocks noGrp="1" noChangeArrowheads="1"/>
          </p:cNvSpPr>
          <p:nvPr>
            <p:ph type="body" sz="half" idx="1"/>
          </p:nvPr>
        </p:nvSpPr>
        <p:spPr>
          <a:xfrm>
            <a:off x="0" y="1676400"/>
            <a:ext cx="5105400" cy="5105400"/>
          </a:xfrm>
        </p:spPr>
        <p:txBody>
          <a:bodyPr>
            <a:normAutofit lnSpcReduction="10000"/>
          </a:bodyPr>
          <a:lstStyle/>
          <a:p>
            <a:pPr eaLnBrk="1" hangingPunct="1">
              <a:lnSpc>
                <a:spcPct val="90000"/>
              </a:lnSpc>
              <a:defRPr/>
            </a:pPr>
            <a:r>
              <a:rPr lang="en-US" sz="2600" dirty="0">
                <a:solidFill>
                  <a:srgbClr val="000000"/>
                </a:solidFill>
                <a:effectLst/>
                <a:latin typeface="Century Gothic" panose="020B0502020202020204" pitchFamily="34" charset="0"/>
              </a:rPr>
              <a:t>La Guerra </a:t>
            </a:r>
            <a:r>
              <a:rPr lang="en-US" sz="2600" dirty="0" err="1">
                <a:solidFill>
                  <a:srgbClr val="000000"/>
                </a:solidFill>
                <a:effectLst/>
                <a:latin typeface="Century Gothic" panose="020B0502020202020204" pitchFamily="34" charset="0"/>
              </a:rPr>
              <a:t>civile</a:t>
            </a:r>
            <a:r>
              <a:rPr lang="en-US" sz="2600" dirty="0">
                <a:solidFill>
                  <a:srgbClr val="000000"/>
                </a:solidFill>
                <a:effectLst/>
                <a:latin typeface="Century Gothic" panose="020B0502020202020204" pitchFamily="34" charset="0"/>
              </a:rPr>
              <a:t> fu </a:t>
            </a:r>
            <a:r>
              <a:rPr lang="en-US" sz="2600" dirty="0" err="1">
                <a:solidFill>
                  <a:srgbClr val="000000"/>
                </a:solidFill>
                <a:effectLst/>
                <a:latin typeface="Century Gothic" panose="020B0502020202020204" pitchFamily="34" charset="0"/>
              </a:rPr>
              <a:t>chiamata</a:t>
            </a:r>
            <a:r>
              <a:rPr lang="en-US" sz="2600" dirty="0">
                <a:solidFill>
                  <a:srgbClr val="000000"/>
                </a:solidFill>
                <a:effectLst/>
                <a:latin typeface="Century Gothic" panose="020B0502020202020204" pitchFamily="34" charset="0"/>
              </a:rPr>
              <a:t> </a:t>
            </a:r>
            <a:r>
              <a:rPr lang="en-US" sz="2600" dirty="0">
                <a:solidFill>
                  <a:srgbClr val="000000"/>
                </a:solidFill>
                <a:latin typeface="Century Gothic" panose="020B0502020202020204" pitchFamily="34" charset="0"/>
              </a:rPr>
              <a:t>“a rich man’s war but a poor man’s fight”.</a:t>
            </a:r>
          </a:p>
          <a:p>
            <a:pPr eaLnBrk="1" hangingPunct="1">
              <a:lnSpc>
                <a:spcPct val="90000"/>
              </a:lnSpc>
              <a:defRPr/>
            </a:pPr>
            <a:r>
              <a:rPr lang="it-IT" sz="2600" dirty="0">
                <a:solidFill>
                  <a:srgbClr val="000000"/>
                </a:solidFill>
                <a:effectLst/>
                <a:latin typeface="Century Gothic" panose="020B0502020202020204" pitchFamily="34" charset="0"/>
              </a:rPr>
              <a:t>Al Sud, inizialmente doveva combattere solo chi aveva un certo livello economico, ma molti pagavano persone di classe sociale più bassa per essere sostituiti. Nel 1861 venne introdotta la </a:t>
            </a:r>
            <a:r>
              <a:rPr lang="it-IT" sz="2600" b="1" dirty="0">
                <a:solidFill>
                  <a:srgbClr val="FFFF00"/>
                </a:solidFill>
                <a:effectLst/>
                <a:latin typeface="Century Gothic" panose="020B0502020202020204" pitchFamily="34" charset="0"/>
              </a:rPr>
              <a:t>leva obbligatoria</a:t>
            </a:r>
            <a:r>
              <a:rPr lang="it-IT" sz="2600" dirty="0">
                <a:solidFill>
                  <a:srgbClr val="000000"/>
                </a:solidFill>
                <a:effectLst/>
                <a:latin typeface="Century Gothic" panose="020B0502020202020204" pitchFamily="34" charset="0"/>
              </a:rPr>
              <a:t>.</a:t>
            </a:r>
          </a:p>
          <a:p>
            <a:pPr eaLnBrk="1" hangingPunct="1">
              <a:lnSpc>
                <a:spcPct val="90000"/>
              </a:lnSpc>
              <a:defRPr/>
            </a:pPr>
            <a:r>
              <a:rPr lang="en-US" sz="2600" dirty="0">
                <a:solidFill>
                  <a:srgbClr val="000000"/>
                </a:solidFill>
                <a:effectLst/>
                <a:latin typeface="Century Gothic" panose="020B0502020202020204" pitchFamily="34" charset="0"/>
              </a:rPr>
              <a:t>Il Nord </a:t>
            </a:r>
            <a:r>
              <a:rPr lang="it-IT" sz="2600" dirty="0">
                <a:solidFill>
                  <a:srgbClr val="000000"/>
                </a:solidFill>
                <a:effectLst/>
                <a:latin typeface="Century Gothic" panose="020B0502020202020204" pitchFamily="34" charset="0"/>
              </a:rPr>
              <a:t>introdusse la leva obbligatoria nel 1862, causando rivolte popolari spesso represse nel sangue.</a:t>
            </a:r>
            <a:endParaRPr lang="it-IT" sz="2600" dirty="0">
              <a:solidFill>
                <a:srgbClr val="000000"/>
              </a:solidFill>
              <a:latin typeface="Century Gothic" panose="020B0502020202020204" pitchFamily="34" charset="0"/>
            </a:endParaRPr>
          </a:p>
        </p:txBody>
      </p:sp>
      <p:pic>
        <p:nvPicPr>
          <p:cNvPr id="15365" name="Picture 9" descr="-The-Civil-War-united-states-of-america-758088_640_462">
            <a:extLst>
              <a:ext uri="{FF2B5EF4-FFF2-40B4-BE49-F238E27FC236}">
                <a16:creationId xmlns:a16="http://schemas.microsoft.com/office/drawing/2014/main" id="{8908D147-A1E3-F8BA-D2B3-CBC7E63EF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1447800"/>
            <a:ext cx="3854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new_york_draft_riots">
            <a:extLst>
              <a:ext uri="{FF2B5EF4-FFF2-40B4-BE49-F238E27FC236}">
                <a16:creationId xmlns:a16="http://schemas.microsoft.com/office/drawing/2014/main" id="{9C19BB4D-918E-EB2B-B066-245820D83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50" y="4767263"/>
            <a:ext cx="3852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863 - Gettysburg">
            <a:extLst>
              <a:ext uri="{FF2B5EF4-FFF2-40B4-BE49-F238E27FC236}">
                <a16:creationId xmlns:a16="http://schemas.microsoft.com/office/drawing/2014/main" id="{F571D22B-AAE1-4F23-BA08-305E2CFAA437}"/>
              </a:ext>
            </a:extLst>
          </p:cNvPr>
          <p:cNvPicPr>
            <a:picLocks noGrp="1" noChangeAspect="1" noChangeArrowheads="1"/>
          </p:cNvPicPr>
          <p:nvPr>
            <p:ph sz="half" idx="1"/>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86019" name="Rectangle 3">
            <a:extLst>
              <a:ext uri="{FF2B5EF4-FFF2-40B4-BE49-F238E27FC236}">
                <a16:creationId xmlns:a16="http://schemas.microsoft.com/office/drawing/2014/main" id="{E22612B9-23EA-21F3-643F-7C569FD2A098}"/>
              </a:ext>
            </a:extLst>
          </p:cNvPr>
          <p:cNvSpPr>
            <a:spLocks noGrp="1" noRot="1" noChangeArrowheads="1"/>
          </p:cNvSpPr>
          <p:nvPr>
            <p:ph type="title"/>
          </p:nvPr>
        </p:nvSpPr>
        <p:spPr>
          <a:xfrm>
            <a:off x="381000" y="152400"/>
            <a:ext cx="8610600" cy="2057399"/>
          </a:xfrm>
        </p:spPr>
        <p:txBody>
          <a:bodyPr>
            <a:noAutofit/>
          </a:bodyPr>
          <a:lstStyle/>
          <a:p>
            <a:pPr eaLnBrk="1" hangingPunct="1">
              <a:defRPr/>
            </a:pPr>
            <a:r>
              <a:rPr lang="en-US" sz="4800" b="1" dirty="0">
                <a:solidFill>
                  <a:srgbClr val="FF0000"/>
                </a:solidFill>
                <a:latin typeface="Century Gothic" panose="020B0502020202020204" pitchFamily="34" charset="0"/>
              </a:rPr>
              <a:t>La </a:t>
            </a:r>
            <a:r>
              <a:rPr lang="en-US" sz="4800" b="1" dirty="0" err="1">
                <a:solidFill>
                  <a:srgbClr val="FF0000"/>
                </a:solidFill>
                <a:latin typeface="Century Gothic" panose="020B0502020202020204" pitchFamily="34" charset="0"/>
              </a:rPr>
              <a:t>Proclamazione</a:t>
            </a:r>
            <a:r>
              <a:rPr lang="en-US" sz="4800" b="1" dirty="0">
                <a:solidFill>
                  <a:srgbClr val="FF0000"/>
                </a:solidFill>
                <a:latin typeface="Century Gothic" panose="020B0502020202020204" pitchFamily="34" charset="0"/>
              </a:rPr>
              <a:t> </a:t>
            </a:r>
            <a:r>
              <a:rPr lang="en-US" sz="4800" b="1" dirty="0" err="1">
                <a:solidFill>
                  <a:srgbClr val="FF0000"/>
                </a:solidFill>
                <a:latin typeface="Century Gothic" panose="020B0502020202020204" pitchFamily="34" charset="0"/>
              </a:rPr>
              <a:t>dell’Emancipazione</a:t>
            </a:r>
            <a:r>
              <a:rPr lang="en-US" sz="4800" b="1" dirty="0">
                <a:solidFill>
                  <a:srgbClr val="FF0000"/>
                </a:solidFill>
                <a:latin typeface="Century Gothic" panose="020B0502020202020204" pitchFamily="34" charset="0"/>
              </a:rPr>
              <a:t> (1863)</a:t>
            </a:r>
          </a:p>
        </p:txBody>
      </p:sp>
      <p:sp>
        <p:nvSpPr>
          <p:cNvPr id="16388" name="Rectangle 4">
            <a:extLst>
              <a:ext uri="{FF2B5EF4-FFF2-40B4-BE49-F238E27FC236}">
                <a16:creationId xmlns:a16="http://schemas.microsoft.com/office/drawing/2014/main" id="{4329DB77-9AED-672C-3019-73EF1F64BBEC}"/>
              </a:ext>
            </a:extLst>
          </p:cNvPr>
          <p:cNvSpPr>
            <a:spLocks noChangeArrowheads="1"/>
          </p:cNvSpPr>
          <p:nvPr/>
        </p:nvSpPr>
        <p:spPr bwMode="auto">
          <a:xfrm>
            <a:off x="0" y="2438400"/>
            <a:ext cx="426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hlink"/>
              </a:buClr>
              <a:buSzPct val="70000"/>
            </a:pPr>
            <a:r>
              <a:rPr lang="it-IT" altLang="it-IT" sz="3200" dirty="0">
                <a:solidFill>
                  <a:srgbClr val="000000"/>
                </a:solidFill>
                <a:latin typeface="Century Gothic" panose="020B0502020202020204" pitchFamily="34" charset="0"/>
              </a:rPr>
              <a:t>Liberazione di tutti gli schiavi degli Stati secessionisti.</a:t>
            </a:r>
          </a:p>
          <a:p>
            <a:pPr eaLnBrk="1" hangingPunct="1">
              <a:lnSpc>
                <a:spcPct val="90000"/>
              </a:lnSpc>
              <a:spcBef>
                <a:spcPct val="20000"/>
              </a:spcBef>
              <a:buClr>
                <a:schemeClr val="hlink"/>
              </a:buClr>
              <a:buSzPct val="70000"/>
            </a:pPr>
            <a:r>
              <a:rPr lang="it-IT" altLang="it-IT" sz="3200" dirty="0">
                <a:solidFill>
                  <a:srgbClr val="000000"/>
                </a:solidFill>
                <a:latin typeface="Century Gothic" panose="020B0502020202020204" pitchFamily="34" charset="0"/>
              </a:rPr>
              <a:t>Divieto ai paesi europei che avevano abolito la schiavitù di aiutare il Sud.</a:t>
            </a:r>
          </a:p>
          <a:p>
            <a:pPr eaLnBrk="1" hangingPunct="1">
              <a:lnSpc>
                <a:spcPct val="90000"/>
              </a:lnSpc>
              <a:spcBef>
                <a:spcPct val="20000"/>
              </a:spcBef>
              <a:buClr>
                <a:schemeClr val="hlink"/>
              </a:buClr>
              <a:buSzPct val="70000"/>
              <a:buFont typeface="Wingdings" panose="05000000000000000000" pitchFamily="2" charset="2"/>
              <a:buChar char="n"/>
            </a:pPr>
            <a:endParaRPr lang="it-IT" altLang="it-IT" sz="3200" dirty="0">
              <a:solidFill>
                <a:srgbClr val="000000"/>
              </a:solidFill>
            </a:endParaRPr>
          </a:p>
        </p:txBody>
      </p:sp>
      <p:pic>
        <p:nvPicPr>
          <p:cNvPr id="16389" name="Picture 7" descr="33_00005">
            <a:extLst>
              <a:ext uri="{FF2B5EF4-FFF2-40B4-BE49-F238E27FC236}">
                <a16:creationId xmlns:a16="http://schemas.microsoft.com/office/drawing/2014/main" id="{E5461CFE-2B18-6658-901C-6E513CAAE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765" y="2906712"/>
            <a:ext cx="47625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BFCE6D-4002-3BF4-E987-59A9CA600192}"/>
              </a:ext>
            </a:extLst>
          </p:cNvPr>
          <p:cNvSpPr>
            <a:spLocks noGrp="1"/>
          </p:cNvSpPr>
          <p:nvPr>
            <p:ph type="title"/>
          </p:nvPr>
        </p:nvSpPr>
        <p:spPr>
          <a:xfrm>
            <a:off x="304800" y="74613"/>
            <a:ext cx="7239000" cy="1211262"/>
          </a:xfrm>
        </p:spPr>
        <p:txBody>
          <a:bodyPr>
            <a:normAutofit fontScale="90000"/>
          </a:bodyPr>
          <a:lstStyle/>
          <a:p>
            <a:pPr algn="ctr" fontAlgn="auto">
              <a:spcAft>
                <a:spcPts val="0"/>
              </a:spcAft>
              <a:defRPr/>
            </a:pPr>
            <a:r>
              <a:rPr lang="en-US" b="1" dirty="0">
                <a:solidFill>
                  <a:srgbClr val="C1072F"/>
                </a:solidFill>
              </a:rPr>
              <a:t>IL MOVIMENTO ABOLIZIONISTA</a:t>
            </a:r>
          </a:p>
        </p:txBody>
      </p:sp>
      <p:sp>
        <p:nvSpPr>
          <p:cNvPr id="5" name="Content Placeholder 4">
            <a:extLst>
              <a:ext uri="{FF2B5EF4-FFF2-40B4-BE49-F238E27FC236}">
                <a16:creationId xmlns:a16="http://schemas.microsoft.com/office/drawing/2014/main" id="{CC8897B1-F81D-EB5C-040C-862273829397}"/>
              </a:ext>
            </a:extLst>
          </p:cNvPr>
          <p:cNvSpPr>
            <a:spLocks noGrp="1"/>
          </p:cNvSpPr>
          <p:nvPr>
            <p:ph sz="half" idx="1"/>
          </p:nvPr>
        </p:nvSpPr>
        <p:spPr>
          <a:xfrm>
            <a:off x="152400" y="1371600"/>
            <a:ext cx="4114800" cy="5257800"/>
          </a:xfrm>
        </p:spPr>
        <p:txBody>
          <a:bodyPr rtlCol="0">
            <a:normAutofit fontScale="92500" lnSpcReduction="10000"/>
          </a:bodyPr>
          <a:lstStyle/>
          <a:p>
            <a:pPr marL="360000" fontAlgn="auto">
              <a:spcBef>
                <a:spcPts val="0"/>
              </a:spcBef>
              <a:spcAft>
                <a:spcPts val="0"/>
              </a:spcAft>
              <a:buFont typeface="Wingdings"/>
              <a:buChar char=""/>
              <a:defRPr/>
            </a:pPr>
            <a:r>
              <a:rPr lang="it-IT" dirty="0">
                <a:solidFill>
                  <a:schemeClr val="tx1">
                    <a:lumMod val="65000"/>
                    <a:lumOff val="35000"/>
                  </a:schemeClr>
                </a:solidFill>
              </a:rPr>
              <a:t>Il più importante movimento di riforma della prima metà dell’Ottocento è il movimento per l’abolizione della schiavitù.</a:t>
            </a:r>
          </a:p>
          <a:p>
            <a:pPr marL="360000" fontAlgn="auto">
              <a:spcBef>
                <a:spcPts val="0"/>
              </a:spcBef>
              <a:spcAft>
                <a:spcPts val="0"/>
              </a:spcAft>
              <a:buFont typeface="Wingdings"/>
              <a:buChar char=""/>
              <a:defRPr/>
            </a:pPr>
            <a:r>
              <a:rPr lang="it-IT" dirty="0">
                <a:solidFill>
                  <a:schemeClr val="tx1">
                    <a:lumMod val="65000"/>
                    <a:lumOff val="35000"/>
                  </a:schemeClr>
                </a:solidFill>
              </a:rPr>
              <a:t>Il movimento polarizza il contrasto tra il Nord, industriale e antischiavista, e il Sud, agrario e schiavista.</a:t>
            </a:r>
          </a:p>
          <a:p>
            <a:pPr marL="360000" fontAlgn="auto">
              <a:spcBef>
                <a:spcPts val="0"/>
              </a:spcBef>
              <a:spcAft>
                <a:spcPts val="0"/>
              </a:spcAft>
              <a:buFont typeface="Wingdings"/>
              <a:buChar char=""/>
              <a:defRPr/>
            </a:pPr>
            <a:r>
              <a:rPr lang="it-IT" dirty="0">
                <a:solidFill>
                  <a:schemeClr val="tx1">
                    <a:lumMod val="65000"/>
                    <a:lumOff val="35000"/>
                  </a:schemeClr>
                </a:solidFill>
              </a:rPr>
              <a:t>Il movimento nasce nelle sette protestanti più radicali, come i </a:t>
            </a:r>
            <a:r>
              <a:rPr lang="it-IT" b="1" dirty="0">
                <a:solidFill>
                  <a:srgbClr val="FFFF00"/>
                </a:solidFill>
              </a:rPr>
              <a:t>quaccheri</a:t>
            </a:r>
            <a:r>
              <a:rPr lang="it-IT" dirty="0">
                <a:solidFill>
                  <a:schemeClr val="tx1">
                    <a:lumMod val="65000"/>
                    <a:lumOff val="35000"/>
                  </a:schemeClr>
                </a:solidFill>
              </a:rPr>
              <a:t> e i </a:t>
            </a:r>
            <a:r>
              <a:rPr lang="it-IT" b="1" dirty="0">
                <a:solidFill>
                  <a:srgbClr val="FFFF00"/>
                </a:solidFill>
              </a:rPr>
              <a:t>battisti</a:t>
            </a:r>
            <a:r>
              <a:rPr lang="it-IT" dirty="0">
                <a:solidFill>
                  <a:schemeClr val="tx1">
                    <a:lumMod val="65000"/>
                    <a:lumOff val="35000"/>
                  </a:schemeClr>
                </a:solidFill>
              </a:rPr>
              <a:t>.</a:t>
            </a:r>
          </a:p>
          <a:p>
            <a:pPr marL="360000" fontAlgn="auto">
              <a:spcBef>
                <a:spcPts val="0"/>
              </a:spcBef>
              <a:spcAft>
                <a:spcPts val="0"/>
              </a:spcAft>
              <a:buFont typeface="Wingdings"/>
              <a:buChar char=""/>
              <a:defRPr/>
            </a:pPr>
            <a:r>
              <a:rPr lang="it-IT" dirty="0">
                <a:solidFill>
                  <a:schemeClr val="tx1">
                    <a:lumMod val="65000"/>
                    <a:lumOff val="35000"/>
                  </a:schemeClr>
                </a:solidFill>
              </a:rPr>
              <a:t>Nel 1833 </a:t>
            </a:r>
            <a:r>
              <a:rPr lang="it-IT" b="1" dirty="0">
                <a:solidFill>
                  <a:srgbClr val="FFFF00"/>
                </a:solidFill>
              </a:rPr>
              <a:t>William Lloyd </a:t>
            </a:r>
            <a:r>
              <a:rPr lang="it-IT" b="1" dirty="0" err="1">
                <a:solidFill>
                  <a:srgbClr val="FFFF00"/>
                </a:solidFill>
              </a:rPr>
              <a:t>Garrison</a:t>
            </a:r>
            <a:r>
              <a:rPr lang="it-IT" b="1" dirty="0">
                <a:solidFill>
                  <a:srgbClr val="FFFF00"/>
                </a:solidFill>
              </a:rPr>
              <a:t> </a:t>
            </a:r>
            <a:r>
              <a:rPr lang="it-IT" dirty="0">
                <a:solidFill>
                  <a:schemeClr val="tx1">
                    <a:lumMod val="65000"/>
                    <a:lumOff val="35000"/>
                  </a:schemeClr>
                </a:solidFill>
              </a:rPr>
              <a:t>fonda l’</a:t>
            </a:r>
            <a:r>
              <a:rPr lang="it-IT" b="1" dirty="0">
                <a:solidFill>
                  <a:srgbClr val="FFFF00"/>
                </a:solidFill>
              </a:rPr>
              <a:t>American </a:t>
            </a:r>
            <a:r>
              <a:rPr lang="it-IT" b="1" dirty="0" err="1">
                <a:solidFill>
                  <a:srgbClr val="FFFF00"/>
                </a:solidFill>
              </a:rPr>
              <a:t>Antislavery</a:t>
            </a:r>
            <a:r>
              <a:rPr lang="it-IT" b="1" dirty="0">
                <a:solidFill>
                  <a:srgbClr val="FFFF00"/>
                </a:solidFill>
              </a:rPr>
              <a:t> Society</a:t>
            </a:r>
            <a:r>
              <a:rPr lang="it-IT" dirty="0">
                <a:solidFill>
                  <a:schemeClr val="tx1">
                    <a:lumMod val="65000"/>
                    <a:lumOff val="35000"/>
                  </a:schemeClr>
                </a:solidFill>
              </a:rPr>
              <a:t>.</a:t>
            </a:r>
          </a:p>
          <a:p>
            <a:pPr marL="360000" fontAlgn="auto">
              <a:spcBef>
                <a:spcPts val="0"/>
              </a:spcBef>
              <a:spcAft>
                <a:spcPts val="0"/>
              </a:spcAft>
              <a:buFont typeface="Wingdings"/>
              <a:buChar char=""/>
              <a:defRPr/>
            </a:pPr>
            <a:r>
              <a:rPr lang="it-IT" dirty="0">
                <a:solidFill>
                  <a:schemeClr val="tx1">
                    <a:lumMod val="65000"/>
                    <a:lumOff val="35000"/>
                  </a:schemeClr>
                </a:solidFill>
              </a:rPr>
              <a:t>Al movimento partecipano sia intellettuali e attivisti bianchi sia ex schiavi neri, come </a:t>
            </a:r>
            <a:r>
              <a:rPr lang="it-IT" b="1" dirty="0">
                <a:solidFill>
                  <a:srgbClr val="FFFF00"/>
                </a:solidFill>
              </a:rPr>
              <a:t>Frederick </a:t>
            </a:r>
            <a:r>
              <a:rPr lang="it-IT" b="1" dirty="0" err="1">
                <a:solidFill>
                  <a:srgbClr val="FFFF00"/>
                </a:solidFill>
              </a:rPr>
              <a:t>Douglass</a:t>
            </a:r>
            <a:r>
              <a:rPr lang="it-IT" b="1" dirty="0">
                <a:solidFill>
                  <a:schemeClr val="tx1">
                    <a:lumMod val="65000"/>
                    <a:lumOff val="35000"/>
                  </a:schemeClr>
                </a:solidFill>
              </a:rPr>
              <a:t> </a:t>
            </a:r>
            <a:r>
              <a:rPr lang="it-IT" dirty="0">
                <a:solidFill>
                  <a:schemeClr val="tx1">
                    <a:lumMod val="65000"/>
                    <a:lumOff val="35000"/>
                  </a:schemeClr>
                </a:solidFill>
              </a:rPr>
              <a:t>e </a:t>
            </a:r>
            <a:r>
              <a:rPr lang="it-IT" b="1" dirty="0" err="1">
                <a:solidFill>
                  <a:srgbClr val="FFFF00"/>
                </a:solidFill>
              </a:rPr>
              <a:t>Sojourner</a:t>
            </a:r>
            <a:r>
              <a:rPr lang="it-IT" b="1" dirty="0">
                <a:solidFill>
                  <a:srgbClr val="FFFF00"/>
                </a:solidFill>
              </a:rPr>
              <a:t> </a:t>
            </a:r>
            <a:r>
              <a:rPr lang="it-IT" b="1" dirty="0" err="1">
                <a:solidFill>
                  <a:srgbClr val="FFFF00"/>
                </a:solidFill>
              </a:rPr>
              <a:t>Truth</a:t>
            </a:r>
            <a:r>
              <a:rPr lang="it-IT" dirty="0">
                <a:solidFill>
                  <a:schemeClr val="tx1">
                    <a:lumMod val="65000"/>
                    <a:lumOff val="35000"/>
                  </a:schemeClr>
                </a:solidFill>
              </a:rPr>
              <a:t>.</a:t>
            </a:r>
          </a:p>
          <a:p>
            <a:pPr marL="360000" fontAlgn="auto">
              <a:spcBef>
                <a:spcPts val="0"/>
              </a:spcBef>
              <a:spcAft>
                <a:spcPts val="0"/>
              </a:spcAft>
              <a:buFont typeface="Wingdings"/>
              <a:buChar char=""/>
              <a:defRPr/>
            </a:pPr>
            <a:r>
              <a:rPr lang="it-IT" dirty="0">
                <a:solidFill>
                  <a:schemeClr val="tx1">
                    <a:lumMod val="65000"/>
                    <a:lumOff val="35000"/>
                  </a:schemeClr>
                </a:solidFill>
              </a:rPr>
              <a:t>Nel 1854 un gruppo di attivisti fonda il </a:t>
            </a:r>
            <a:r>
              <a:rPr lang="it-IT" b="1" dirty="0">
                <a:solidFill>
                  <a:srgbClr val="FFFF00"/>
                </a:solidFill>
              </a:rPr>
              <a:t>Partito Repubblicano</a:t>
            </a:r>
            <a:r>
              <a:rPr lang="it-IT" dirty="0">
                <a:solidFill>
                  <a:schemeClr val="tx1">
                    <a:lumMod val="65000"/>
                    <a:lumOff val="35000"/>
                  </a:schemeClr>
                </a:solidFill>
              </a:rPr>
              <a:t>.</a:t>
            </a:r>
          </a:p>
          <a:p>
            <a:pPr marL="360000" fontAlgn="auto">
              <a:spcBef>
                <a:spcPts val="0"/>
              </a:spcBef>
              <a:spcAft>
                <a:spcPts val="0"/>
              </a:spcAft>
              <a:buFont typeface="Wingdings"/>
              <a:buChar char=""/>
              <a:defRPr/>
            </a:pPr>
            <a:endParaRPr lang="it-IT" dirty="0">
              <a:solidFill>
                <a:schemeClr val="tx1">
                  <a:lumMod val="65000"/>
                  <a:lumOff val="35000"/>
                </a:schemeClr>
              </a:solidFill>
            </a:endParaRPr>
          </a:p>
          <a:p>
            <a:pPr marL="360000" fontAlgn="auto">
              <a:spcBef>
                <a:spcPts val="0"/>
              </a:spcBef>
              <a:spcAft>
                <a:spcPts val="0"/>
              </a:spcAft>
              <a:buFont typeface="Wingdings"/>
              <a:buChar char=""/>
              <a:defRPr/>
            </a:pPr>
            <a:endParaRPr lang="it-IT" dirty="0">
              <a:solidFill>
                <a:schemeClr val="tx1">
                  <a:lumMod val="65000"/>
                  <a:lumOff val="35000"/>
                </a:schemeClr>
              </a:solidFill>
            </a:endParaRPr>
          </a:p>
        </p:txBody>
      </p:sp>
      <p:pic>
        <p:nvPicPr>
          <p:cNvPr id="9220" name="Picture 2" descr="File:BLAKE10.JPG">
            <a:hlinkClick r:id="rId2"/>
            <a:extLst>
              <a:ext uri="{FF2B5EF4-FFF2-40B4-BE49-F238E27FC236}">
                <a16:creationId xmlns:a16="http://schemas.microsoft.com/office/drawing/2014/main" id="{30FA0416-5D0C-66B6-4F76-7E7E7AA96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1366838"/>
            <a:ext cx="42735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863 - Gettysburg">
            <a:extLst>
              <a:ext uri="{FF2B5EF4-FFF2-40B4-BE49-F238E27FC236}">
                <a16:creationId xmlns:a16="http://schemas.microsoft.com/office/drawing/2014/main" id="{4BDA9BA2-1775-6F0D-E803-D2D498174DCE}"/>
              </a:ext>
            </a:extLst>
          </p:cNvPr>
          <p:cNvPicPr>
            <a:picLocks noGrp="1" noChangeAspect="1" noChangeArrowheads="1"/>
          </p:cNvPicPr>
          <p:nvPr>
            <p:ph sz="half" idx="1"/>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88067" name="Rectangle 3">
            <a:extLst>
              <a:ext uri="{FF2B5EF4-FFF2-40B4-BE49-F238E27FC236}">
                <a16:creationId xmlns:a16="http://schemas.microsoft.com/office/drawing/2014/main" id="{F340C8B8-D04F-65CF-502B-18CBE5BE33C3}"/>
              </a:ext>
            </a:extLst>
          </p:cNvPr>
          <p:cNvSpPr>
            <a:spLocks noGrp="1" noRot="1" noChangeArrowheads="1"/>
          </p:cNvSpPr>
          <p:nvPr>
            <p:ph type="title"/>
          </p:nvPr>
        </p:nvSpPr>
        <p:spPr>
          <a:xfrm>
            <a:off x="152400" y="0"/>
            <a:ext cx="8839200" cy="1236792"/>
          </a:xfrm>
        </p:spPr>
        <p:txBody>
          <a:bodyPr>
            <a:normAutofit fontScale="90000"/>
          </a:bodyPr>
          <a:lstStyle/>
          <a:p>
            <a:pPr eaLnBrk="1" hangingPunct="1">
              <a:defRPr/>
            </a:pPr>
            <a:r>
              <a:rPr lang="en-US" b="1" dirty="0">
                <a:solidFill>
                  <a:srgbClr val="CC0000"/>
                </a:solidFill>
                <a:latin typeface="Century Gothic" panose="020B0502020202020204" pitchFamily="34" charset="0"/>
              </a:rPr>
              <a:t>La </a:t>
            </a:r>
            <a:r>
              <a:rPr lang="en-US" b="1" dirty="0" err="1">
                <a:solidFill>
                  <a:srgbClr val="CC0000"/>
                </a:solidFill>
                <a:latin typeface="Century Gothic" panose="020B0502020202020204" pitchFamily="34" charset="0"/>
              </a:rPr>
              <a:t>battaglia</a:t>
            </a:r>
            <a:r>
              <a:rPr lang="en-US" b="1" dirty="0">
                <a:solidFill>
                  <a:srgbClr val="CC0000"/>
                </a:solidFill>
                <a:latin typeface="Century Gothic" panose="020B0502020202020204" pitchFamily="34" charset="0"/>
              </a:rPr>
              <a:t> di Gettysburg (1863)</a:t>
            </a:r>
          </a:p>
        </p:txBody>
      </p:sp>
      <p:sp>
        <p:nvSpPr>
          <p:cNvPr id="17412" name="Rectangle 4">
            <a:extLst>
              <a:ext uri="{FF2B5EF4-FFF2-40B4-BE49-F238E27FC236}">
                <a16:creationId xmlns:a16="http://schemas.microsoft.com/office/drawing/2014/main" id="{9DAD6C46-5DEF-1116-F1F4-735284CBC797}"/>
              </a:ext>
            </a:extLst>
          </p:cNvPr>
          <p:cNvSpPr>
            <a:spLocks noChangeArrowheads="1"/>
          </p:cNvSpPr>
          <p:nvPr/>
        </p:nvSpPr>
        <p:spPr bwMode="auto">
          <a:xfrm>
            <a:off x="125574" y="1295400"/>
            <a:ext cx="5056026"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hlink"/>
              </a:buClr>
              <a:buSzPct val="70000"/>
              <a:buFont typeface="Wingdings" panose="05000000000000000000" pitchFamily="2" charset="2"/>
              <a:buChar char="n"/>
            </a:pPr>
            <a:r>
              <a:rPr lang="it-IT" altLang="it-IT" sz="3200" dirty="0">
                <a:solidFill>
                  <a:srgbClr val="000000"/>
                </a:solidFill>
                <a:latin typeface="Century Gothic" panose="020B0502020202020204" pitchFamily="34" charset="0"/>
              </a:rPr>
              <a:t>La battaglia di Gettysburg (1-3 luglio 1863) segna una svolta nella guerra, fino ad allora dall’esito incerto.</a:t>
            </a:r>
          </a:p>
          <a:p>
            <a:pPr eaLnBrk="1" hangingPunct="1">
              <a:lnSpc>
                <a:spcPct val="90000"/>
              </a:lnSpc>
              <a:spcBef>
                <a:spcPct val="20000"/>
              </a:spcBef>
              <a:buClr>
                <a:schemeClr val="hlink"/>
              </a:buClr>
              <a:buSzPct val="70000"/>
              <a:buFont typeface="Wingdings" panose="05000000000000000000" pitchFamily="2" charset="2"/>
              <a:buChar char="n"/>
            </a:pPr>
            <a:r>
              <a:rPr lang="it-IT" altLang="it-IT" sz="3200" dirty="0">
                <a:solidFill>
                  <a:srgbClr val="000000"/>
                </a:solidFill>
                <a:latin typeface="Century Gothic" panose="020B0502020202020204" pitchFamily="34" charset="0"/>
              </a:rPr>
              <a:t>Nel 1863 Lincoln pronuncia il </a:t>
            </a:r>
            <a:r>
              <a:rPr lang="it-IT" altLang="it-IT" sz="3200" b="1" dirty="0">
                <a:solidFill>
                  <a:srgbClr val="FFFF00"/>
                </a:solidFill>
                <a:latin typeface="Century Gothic" panose="020B0502020202020204" pitchFamily="34" charset="0"/>
              </a:rPr>
              <a:t>“Gettysburg </a:t>
            </a:r>
            <a:r>
              <a:rPr lang="it-IT" altLang="it-IT" sz="3200" b="1" dirty="0" err="1">
                <a:solidFill>
                  <a:srgbClr val="FFFF00"/>
                </a:solidFill>
                <a:latin typeface="Century Gothic" panose="020B0502020202020204" pitchFamily="34" charset="0"/>
              </a:rPr>
              <a:t>Address</a:t>
            </a:r>
            <a:r>
              <a:rPr lang="it-IT" altLang="it-IT" sz="3200" b="1" dirty="0">
                <a:solidFill>
                  <a:srgbClr val="FFFF00"/>
                </a:solidFill>
                <a:latin typeface="Century Gothic" panose="020B0502020202020204" pitchFamily="34" charset="0"/>
              </a:rPr>
              <a:t>”</a:t>
            </a:r>
            <a:r>
              <a:rPr lang="it-IT" altLang="it-IT" sz="3200" dirty="0">
                <a:solidFill>
                  <a:srgbClr val="000000"/>
                </a:solidFill>
                <a:latin typeface="Century Gothic" panose="020B0502020202020204" pitchFamily="34" charset="0"/>
              </a:rPr>
              <a:t>, in cui ricorda che “</a:t>
            </a:r>
            <a:r>
              <a:rPr lang="it-IT" altLang="it-IT" sz="3200" dirty="0" err="1">
                <a:solidFill>
                  <a:srgbClr val="000000"/>
                </a:solidFill>
                <a:latin typeface="Century Gothic" panose="020B0502020202020204" pitchFamily="34" charset="0"/>
              </a:rPr>
              <a:t>all</a:t>
            </a:r>
            <a:r>
              <a:rPr lang="it-IT" altLang="it-IT" sz="3200" dirty="0">
                <a:solidFill>
                  <a:srgbClr val="000000"/>
                </a:solidFill>
                <a:latin typeface="Century Gothic" panose="020B0502020202020204" pitchFamily="34" charset="0"/>
              </a:rPr>
              <a:t> men are </a:t>
            </a:r>
            <a:r>
              <a:rPr lang="it-IT" altLang="it-IT" sz="3200" dirty="0" err="1">
                <a:solidFill>
                  <a:srgbClr val="000000"/>
                </a:solidFill>
                <a:latin typeface="Century Gothic" panose="020B0502020202020204" pitchFamily="34" charset="0"/>
              </a:rPr>
              <a:t>created</a:t>
            </a:r>
            <a:r>
              <a:rPr lang="it-IT" altLang="it-IT" sz="3200" dirty="0">
                <a:solidFill>
                  <a:srgbClr val="000000"/>
                </a:solidFill>
                <a:latin typeface="Century Gothic" panose="020B0502020202020204" pitchFamily="34" charset="0"/>
              </a:rPr>
              <a:t> </a:t>
            </a:r>
            <a:r>
              <a:rPr lang="it-IT" altLang="it-IT" sz="3200" dirty="0" err="1">
                <a:solidFill>
                  <a:srgbClr val="000000"/>
                </a:solidFill>
                <a:latin typeface="Century Gothic" panose="020B0502020202020204" pitchFamily="34" charset="0"/>
              </a:rPr>
              <a:t>equal</a:t>
            </a:r>
            <a:r>
              <a:rPr lang="it-IT" altLang="it-IT" sz="3200" dirty="0">
                <a:solidFill>
                  <a:srgbClr val="000000"/>
                </a:solidFill>
                <a:latin typeface="Century Gothic" panose="020B0502020202020204" pitchFamily="34" charset="0"/>
              </a:rPr>
              <a:t>”</a:t>
            </a:r>
            <a:r>
              <a:rPr lang="it-IT" altLang="it-IT" sz="3600" dirty="0">
                <a:solidFill>
                  <a:srgbClr val="000000"/>
                </a:solidFill>
              </a:rPr>
              <a:t>. </a:t>
            </a:r>
          </a:p>
        </p:txBody>
      </p:sp>
      <p:pic>
        <p:nvPicPr>
          <p:cNvPr id="17413" name="Picture 7" descr="24">
            <a:extLst>
              <a:ext uri="{FF2B5EF4-FFF2-40B4-BE49-F238E27FC236}">
                <a16:creationId xmlns:a16="http://schemas.microsoft.com/office/drawing/2014/main" id="{3A4FE7B5-432D-638B-F299-86313454A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304" y="1295400"/>
            <a:ext cx="3836826" cy="26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antietam-01">
            <a:extLst>
              <a:ext uri="{FF2B5EF4-FFF2-40B4-BE49-F238E27FC236}">
                <a16:creationId xmlns:a16="http://schemas.microsoft.com/office/drawing/2014/main" id="{7A905E8D-DFC7-7D68-5061-2661B92F0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166" y="4134370"/>
            <a:ext cx="3904260" cy="26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863 - Gettysburg">
            <a:extLst>
              <a:ext uri="{FF2B5EF4-FFF2-40B4-BE49-F238E27FC236}">
                <a16:creationId xmlns:a16="http://schemas.microsoft.com/office/drawing/2014/main" id="{5BDBA4A8-4E47-5DF5-8D28-8341FA981964}"/>
              </a:ext>
            </a:extLst>
          </p:cNvPr>
          <p:cNvPicPr>
            <a:picLocks noGrp="1" noChangeAspect="1" noChangeArrowheads="1"/>
          </p:cNvPicPr>
          <p:nvPr>
            <p:ph sz="half" idx="1"/>
          </p:nvPr>
        </p:nvPicPr>
        <p:blipFill>
          <a:blip r:embed="rId2">
            <a:lum bright="12000" contrast="-90000"/>
            <a:extLst>
              <a:ext uri="{28A0092B-C50C-407E-A947-70E740481C1C}">
                <a14:useLocalDpi xmlns:a14="http://schemas.microsoft.com/office/drawing/2010/main" val="0"/>
              </a:ext>
            </a:extLst>
          </a:blip>
          <a:srcRect/>
          <a:stretch>
            <a:fillRect/>
          </a:stretch>
        </p:blipFill>
        <p:spPr>
          <a:xfrm>
            <a:off x="0" y="0"/>
            <a:ext cx="9144000" cy="6840538"/>
          </a:xfrm>
          <a:noFill/>
          <a:extLst>
            <a:ext uri="{909E8E84-426E-40DD-AFC4-6F175D3DCCD1}">
              <a14:hiddenFill xmlns:a14="http://schemas.microsoft.com/office/drawing/2010/main">
                <a:solidFill>
                  <a:srgbClr val="FFFFFF"/>
                </a:solidFill>
              </a14:hiddenFill>
            </a:ext>
          </a:extLst>
        </p:spPr>
      </p:pic>
      <p:sp>
        <p:nvSpPr>
          <p:cNvPr id="218115" name="Rectangle 3">
            <a:extLst>
              <a:ext uri="{FF2B5EF4-FFF2-40B4-BE49-F238E27FC236}">
                <a16:creationId xmlns:a16="http://schemas.microsoft.com/office/drawing/2014/main" id="{00027B40-43C5-2F09-1A04-13DA1864E5A4}"/>
              </a:ext>
            </a:extLst>
          </p:cNvPr>
          <p:cNvSpPr>
            <a:spLocks noGrp="1" noRot="1" noChangeArrowheads="1"/>
          </p:cNvSpPr>
          <p:nvPr>
            <p:ph type="title"/>
          </p:nvPr>
        </p:nvSpPr>
        <p:spPr>
          <a:xfrm>
            <a:off x="457200" y="228600"/>
            <a:ext cx="8229600" cy="914400"/>
          </a:xfrm>
        </p:spPr>
        <p:txBody>
          <a:bodyPr/>
          <a:lstStyle/>
          <a:p>
            <a:pPr eaLnBrk="1" hangingPunct="1">
              <a:defRPr/>
            </a:pPr>
            <a:r>
              <a:rPr lang="en-US" sz="5400" b="1" dirty="0">
                <a:solidFill>
                  <a:srgbClr val="CC0000"/>
                </a:solidFill>
                <a:latin typeface="Century Gothic" panose="020B0502020202020204" pitchFamily="34" charset="0"/>
              </a:rPr>
              <a:t>La fine </a:t>
            </a:r>
            <a:r>
              <a:rPr lang="en-US" sz="5400" b="1" dirty="0" err="1">
                <a:solidFill>
                  <a:srgbClr val="CC0000"/>
                </a:solidFill>
                <a:latin typeface="Century Gothic" panose="020B0502020202020204" pitchFamily="34" charset="0"/>
              </a:rPr>
              <a:t>della</a:t>
            </a:r>
            <a:r>
              <a:rPr lang="en-US" sz="5400" b="1" dirty="0">
                <a:solidFill>
                  <a:srgbClr val="CC0000"/>
                </a:solidFill>
                <a:latin typeface="Century Gothic" panose="020B0502020202020204" pitchFamily="34" charset="0"/>
              </a:rPr>
              <a:t> </a:t>
            </a:r>
            <a:r>
              <a:rPr lang="en-US" sz="5400" b="1" dirty="0" err="1">
                <a:solidFill>
                  <a:srgbClr val="CC0000"/>
                </a:solidFill>
                <a:latin typeface="Century Gothic" panose="020B0502020202020204" pitchFamily="34" charset="0"/>
              </a:rPr>
              <a:t>guerra</a:t>
            </a:r>
            <a:endParaRPr lang="en-US" sz="5400" b="1" dirty="0">
              <a:solidFill>
                <a:srgbClr val="CC0000"/>
              </a:solidFill>
              <a:latin typeface="Century Gothic" panose="020B0502020202020204" pitchFamily="34" charset="0"/>
            </a:endParaRPr>
          </a:p>
        </p:txBody>
      </p:sp>
      <p:sp>
        <p:nvSpPr>
          <p:cNvPr id="20484" name="Rectangle 4">
            <a:extLst>
              <a:ext uri="{FF2B5EF4-FFF2-40B4-BE49-F238E27FC236}">
                <a16:creationId xmlns:a16="http://schemas.microsoft.com/office/drawing/2014/main" id="{FD767495-0F8B-0810-3CE6-2CFFB785FDA0}"/>
              </a:ext>
            </a:extLst>
          </p:cNvPr>
          <p:cNvSpPr>
            <a:spLocks noChangeArrowheads="1"/>
          </p:cNvSpPr>
          <p:nvPr/>
        </p:nvSpPr>
        <p:spPr bwMode="auto">
          <a:xfrm>
            <a:off x="457200" y="1600200"/>
            <a:ext cx="8305800" cy="4800600"/>
          </a:xfrm>
          <a:prstGeom prst="rect">
            <a:avLst/>
          </a:prstGeom>
          <a:noFill/>
          <a:ln w="9525">
            <a:noFill/>
            <a:miter lim="800000"/>
            <a:headEnd/>
            <a:tailEnd/>
          </a:ln>
        </p:spPr>
        <p:txBody>
          <a:bodyPr/>
          <a:lstStyle/>
          <a:p>
            <a:pPr marL="342900" indent="-342900" eaLnBrk="1" hangingPunct="1">
              <a:spcBef>
                <a:spcPct val="20000"/>
              </a:spcBef>
              <a:buClr>
                <a:schemeClr val="hlink"/>
              </a:buClr>
              <a:buSzPct val="70000"/>
              <a:buFont typeface="Wingdings" pitchFamily="2" charset="2"/>
              <a:buChar char="n"/>
              <a:defRPr/>
            </a:pPr>
            <a:r>
              <a:rPr lang="en-US" sz="4000" dirty="0">
                <a:solidFill>
                  <a:srgbClr val="000000"/>
                </a:solidFill>
                <a:latin typeface="Century Gothic" panose="020B0502020202020204" pitchFamily="34" charset="0"/>
              </a:rPr>
              <a:t>La </a:t>
            </a:r>
            <a:r>
              <a:rPr lang="en-US" sz="4000" dirty="0" err="1">
                <a:solidFill>
                  <a:srgbClr val="000000"/>
                </a:solidFill>
                <a:latin typeface="Century Gothic" panose="020B0502020202020204" pitchFamily="34" charset="0"/>
              </a:rPr>
              <a:t>guerra</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finì</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il</a:t>
            </a:r>
            <a:r>
              <a:rPr lang="en-US" sz="4000" dirty="0">
                <a:solidFill>
                  <a:srgbClr val="000000"/>
                </a:solidFill>
                <a:latin typeface="Century Gothic" panose="020B0502020202020204" pitchFamily="34" charset="0"/>
              </a:rPr>
              <a:t> 9 </a:t>
            </a:r>
            <a:r>
              <a:rPr lang="en-US" sz="4000" dirty="0" err="1">
                <a:solidFill>
                  <a:srgbClr val="000000"/>
                </a:solidFill>
                <a:latin typeface="Century Gothic" panose="020B0502020202020204" pitchFamily="34" charset="0"/>
              </a:rPr>
              <a:t>aprile</a:t>
            </a:r>
            <a:r>
              <a:rPr lang="en-US" sz="4000" dirty="0">
                <a:solidFill>
                  <a:srgbClr val="000000"/>
                </a:solidFill>
                <a:latin typeface="Century Gothic" panose="020B0502020202020204" pitchFamily="34" charset="0"/>
              </a:rPr>
              <a:t> 1865,ad </a:t>
            </a:r>
            <a:r>
              <a:rPr lang="en-US" sz="4000" b="1" dirty="0">
                <a:solidFill>
                  <a:srgbClr val="FFFF00"/>
                </a:solidFill>
                <a:latin typeface="Century Gothic" panose="020B0502020202020204" pitchFamily="34" charset="0"/>
              </a:rPr>
              <a:t>Appomattox</a:t>
            </a:r>
            <a:r>
              <a:rPr lang="en-US" sz="4000" dirty="0">
                <a:solidFill>
                  <a:srgbClr val="000000"/>
                </a:solidFill>
                <a:latin typeface="Century Gothic" panose="020B0502020202020204" pitchFamily="34" charset="0"/>
              </a:rPr>
              <a:t>, in Virginia, con la </a:t>
            </a:r>
            <a:r>
              <a:rPr lang="en-US" sz="4000" dirty="0" err="1">
                <a:solidFill>
                  <a:srgbClr val="000000"/>
                </a:solidFill>
                <a:latin typeface="Century Gothic" panose="020B0502020202020204" pitchFamily="34" charset="0"/>
              </a:rPr>
              <a:t>resa</a:t>
            </a:r>
            <a:r>
              <a:rPr lang="en-US" sz="4000" dirty="0">
                <a:solidFill>
                  <a:srgbClr val="000000"/>
                </a:solidFill>
                <a:latin typeface="Century Gothic" panose="020B0502020202020204" pitchFamily="34" charset="0"/>
              </a:rPr>
              <a:t> del </a:t>
            </a:r>
            <a:r>
              <a:rPr lang="en-US" sz="4000" dirty="0" err="1">
                <a:solidFill>
                  <a:srgbClr val="000000"/>
                </a:solidFill>
                <a:latin typeface="Century Gothic" panose="020B0502020202020204" pitchFamily="34" charset="0"/>
              </a:rPr>
              <a:t>Generale</a:t>
            </a:r>
            <a:r>
              <a:rPr lang="en-US" sz="4000" dirty="0">
                <a:solidFill>
                  <a:srgbClr val="000000"/>
                </a:solidFill>
                <a:latin typeface="Century Gothic" panose="020B0502020202020204" pitchFamily="34" charset="0"/>
              </a:rPr>
              <a:t> Lee.</a:t>
            </a:r>
          </a:p>
          <a:p>
            <a:pPr marL="342900" indent="-342900" eaLnBrk="1" hangingPunct="1">
              <a:spcBef>
                <a:spcPct val="20000"/>
              </a:spcBef>
              <a:buClr>
                <a:schemeClr val="hlink"/>
              </a:buClr>
              <a:buSzPct val="70000"/>
              <a:buFont typeface="Wingdings" pitchFamily="2" charset="2"/>
              <a:buChar char="n"/>
              <a:defRPr/>
            </a:pPr>
            <a:r>
              <a:rPr lang="en-US" sz="4000" dirty="0">
                <a:solidFill>
                  <a:srgbClr val="000000"/>
                </a:solidFill>
                <a:latin typeface="Century Gothic" panose="020B0502020202020204" pitchFamily="34" charset="0"/>
              </a:rPr>
              <a:t>Il </a:t>
            </a:r>
            <a:r>
              <a:rPr lang="en-US" sz="4000" dirty="0" err="1">
                <a:solidFill>
                  <a:srgbClr val="000000"/>
                </a:solidFill>
                <a:latin typeface="Century Gothic" panose="020B0502020202020204" pitchFamily="34" charset="0"/>
              </a:rPr>
              <a:t>Presidente</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degli</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Stati</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Confederati</a:t>
            </a:r>
            <a:r>
              <a:rPr lang="en-US" sz="4000" dirty="0">
                <a:solidFill>
                  <a:srgbClr val="000000"/>
                </a:solidFill>
                <a:latin typeface="Century Gothic" panose="020B0502020202020204" pitchFamily="34" charset="0"/>
              </a:rPr>
              <a:t>, </a:t>
            </a:r>
            <a:r>
              <a:rPr lang="en-US" sz="4000" b="1" dirty="0">
                <a:solidFill>
                  <a:srgbClr val="FFFF00"/>
                </a:solidFill>
                <a:latin typeface="Century Gothic" panose="020B0502020202020204" pitchFamily="34" charset="0"/>
              </a:rPr>
              <a:t>Jefferson Davis</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dette</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fuoco</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alla</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capitale</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della</a:t>
            </a:r>
            <a:r>
              <a:rPr lang="en-US" sz="4000" dirty="0">
                <a:solidFill>
                  <a:srgbClr val="000000"/>
                </a:solidFill>
                <a:latin typeface="Century Gothic" panose="020B0502020202020204" pitchFamily="34" charset="0"/>
              </a:rPr>
              <a:t> Virginia, Richmond, per non </a:t>
            </a:r>
            <a:r>
              <a:rPr lang="en-US" sz="4000" dirty="0" err="1">
                <a:solidFill>
                  <a:srgbClr val="000000"/>
                </a:solidFill>
                <a:latin typeface="Century Gothic" panose="020B0502020202020204" pitchFamily="34" charset="0"/>
              </a:rPr>
              <a:t>farla</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occupare</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dal</a:t>
            </a:r>
            <a:r>
              <a:rPr lang="en-US" sz="4000" dirty="0">
                <a:solidFill>
                  <a:srgbClr val="000000"/>
                </a:solidFill>
                <a:latin typeface="Century Gothic" panose="020B0502020202020204" pitchFamily="34" charset="0"/>
              </a:rPr>
              <a:t> </a:t>
            </a:r>
            <a:r>
              <a:rPr lang="en-US" sz="4000" dirty="0" err="1">
                <a:solidFill>
                  <a:srgbClr val="000000"/>
                </a:solidFill>
                <a:latin typeface="Century Gothic" panose="020B0502020202020204" pitchFamily="34" charset="0"/>
              </a:rPr>
              <a:t>nemico</a:t>
            </a:r>
            <a:r>
              <a:rPr lang="en-US" sz="4000" dirty="0">
                <a:solidFill>
                  <a:srgbClr val="000000"/>
                </a:solidFill>
                <a:latin typeface="+mn-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ED76-A999-3578-B0AC-39351280FBF4}"/>
              </a:ext>
            </a:extLst>
          </p:cNvPr>
          <p:cNvSpPr>
            <a:spLocks noGrp="1"/>
          </p:cNvSpPr>
          <p:nvPr>
            <p:ph type="title"/>
          </p:nvPr>
        </p:nvSpPr>
        <p:spPr>
          <a:xfrm>
            <a:off x="628650" y="265113"/>
            <a:ext cx="7886700" cy="1411287"/>
          </a:xfrm>
        </p:spPr>
        <p:txBody>
          <a:bodyPr>
            <a:normAutofit fontScale="90000"/>
          </a:bodyPr>
          <a:lstStyle/>
          <a:p>
            <a:pPr>
              <a:defRPr/>
            </a:pPr>
            <a:r>
              <a:rPr lang="en-US" b="1" dirty="0" err="1">
                <a:solidFill>
                  <a:srgbClr val="C1072F"/>
                </a:solidFill>
                <a:latin typeface="Century Gothic" panose="020B0502020202020204" pitchFamily="34" charset="0"/>
              </a:rPr>
              <a:t>Una</a:t>
            </a:r>
            <a:r>
              <a:rPr lang="en-US" b="1" dirty="0">
                <a:solidFill>
                  <a:srgbClr val="C1072F"/>
                </a:solidFill>
                <a:latin typeface="Century Gothic" panose="020B0502020202020204" pitchFamily="34" charset="0"/>
              </a:rPr>
              <a:t> </a:t>
            </a:r>
            <a:r>
              <a:rPr lang="en-US" b="1" dirty="0" err="1">
                <a:solidFill>
                  <a:srgbClr val="C1072F"/>
                </a:solidFill>
                <a:latin typeface="Century Gothic" panose="020B0502020202020204" pitchFamily="34" charset="0"/>
              </a:rPr>
              <a:t>guerra</a:t>
            </a:r>
            <a:r>
              <a:rPr lang="en-US" b="1" dirty="0">
                <a:solidFill>
                  <a:srgbClr val="C1072F"/>
                </a:solidFill>
                <a:latin typeface="Century Gothic" panose="020B0502020202020204" pitchFamily="34" charset="0"/>
              </a:rPr>
              <a:t> </a:t>
            </a:r>
            <a:r>
              <a:rPr lang="en-US" b="1" dirty="0" err="1">
                <a:solidFill>
                  <a:srgbClr val="C1072F"/>
                </a:solidFill>
                <a:latin typeface="Century Gothic" panose="020B0502020202020204" pitchFamily="34" charset="0"/>
              </a:rPr>
              <a:t>sanguinosa</a:t>
            </a:r>
            <a:endParaRPr lang="en-US" dirty="0">
              <a:solidFill>
                <a:srgbClr val="C1072F"/>
              </a:solidFill>
              <a:latin typeface="Century Gothic" panose="020B0502020202020204" pitchFamily="34" charset="0"/>
            </a:endParaRPr>
          </a:p>
        </p:txBody>
      </p:sp>
      <p:sp>
        <p:nvSpPr>
          <p:cNvPr id="7" name="Segnaposto contenuto 6">
            <a:extLst>
              <a:ext uri="{FF2B5EF4-FFF2-40B4-BE49-F238E27FC236}">
                <a16:creationId xmlns:a16="http://schemas.microsoft.com/office/drawing/2014/main" id="{1DFBD621-A6B1-0F49-8F3F-AF9ACD77ED2D}"/>
              </a:ext>
            </a:extLst>
          </p:cNvPr>
          <p:cNvSpPr>
            <a:spLocks noGrp="1"/>
          </p:cNvSpPr>
          <p:nvPr>
            <p:ph idx="1"/>
          </p:nvPr>
        </p:nvSpPr>
        <p:spPr>
          <a:xfrm>
            <a:off x="762000" y="1752600"/>
            <a:ext cx="8077200" cy="4724400"/>
          </a:xfrm>
        </p:spPr>
        <p:txBody>
          <a:bodyPr/>
          <a:lstStyle/>
          <a:p>
            <a:pPr marL="0" indent="0">
              <a:buNone/>
              <a:defRPr/>
            </a:pPr>
            <a:r>
              <a:rPr lang="en-US" sz="3600" dirty="0">
                <a:latin typeface="Century Gothic" panose="020B0502020202020204" pitchFamily="34" charset="0"/>
              </a:rPr>
              <a:t>US casualties in wars</a:t>
            </a:r>
          </a:p>
        </p:txBody>
      </p:sp>
      <p:pic>
        <p:nvPicPr>
          <p:cNvPr id="19459" name="Picture 7" descr="http://www.civilwar.org/education/history/cost-of-war/casualties-by-war.jpg">
            <a:extLst>
              <a:ext uri="{FF2B5EF4-FFF2-40B4-BE49-F238E27FC236}">
                <a16:creationId xmlns:a16="http://schemas.microsoft.com/office/drawing/2014/main" id="{C37B3B4C-67B9-AD94-C839-2545D28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3048000"/>
            <a:ext cx="7559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1089F9-9EE3-EB03-2CFA-A24614298C42}"/>
              </a:ext>
            </a:extLst>
          </p:cNvPr>
          <p:cNvSpPr>
            <a:spLocks noGrp="1"/>
          </p:cNvSpPr>
          <p:nvPr>
            <p:ph type="title"/>
          </p:nvPr>
        </p:nvSpPr>
        <p:spPr>
          <a:xfrm>
            <a:off x="938213" y="0"/>
            <a:ext cx="7634287" cy="1295400"/>
          </a:xfrm>
        </p:spPr>
        <p:txBody>
          <a:bodyPr>
            <a:normAutofit fontScale="90000"/>
          </a:bodyPr>
          <a:lstStyle/>
          <a:p>
            <a:r>
              <a:rPr lang="it-IT" b="1" dirty="0">
                <a:solidFill>
                  <a:srgbClr val="C1072F"/>
                </a:solidFill>
                <a:latin typeface="Century Gothic" panose="020B0502020202020204" pitchFamily="34" charset="0"/>
              </a:rPr>
              <a:t>LA PRIMA GUERRA MODERNA</a:t>
            </a:r>
          </a:p>
        </p:txBody>
      </p:sp>
      <p:sp>
        <p:nvSpPr>
          <p:cNvPr id="3" name="Segnaposto contenuto 2">
            <a:extLst>
              <a:ext uri="{FF2B5EF4-FFF2-40B4-BE49-F238E27FC236}">
                <a16:creationId xmlns:a16="http://schemas.microsoft.com/office/drawing/2014/main" id="{250F568D-6ECA-1EEB-E16E-C484E89CD878}"/>
              </a:ext>
            </a:extLst>
          </p:cNvPr>
          <p:cNvSpPr>
            <a:spLocks noGrp="1"/>
          </p:cNvSpPr>
          <p:nvPr>
            <p:ph idx="1"/>
          </p:nvPr>
        </p:nvSpPr>
        <p:spPr>
          <a:xfrm>
            <a:off x="938213" y="1295400"/>
            <a:ext cx="7634287" cy="5410200"/>
          </a:xfrm>
        </p:spPr>
        <p:txBody>
          <a:bodyPr/>
          <a:lstStyle/>
          <a:p>
            <a:pPr marL="0" indent="0">
              <a:buNone/>
            </a:pPr>
            <a:r>
              <a:rPr lang="it-IT" dirty="0">
                <a:latin typeface="Century Gothic" panose="020B0502020202020204" pitchFamily="34" charset="0"/>
              </a:rPr>
              <a:t>La Guerra civile americana introduce tutta una serie di innovazioni belliche che la rendono la prima vera guerra moderna:</a:t>
            </a:r>
          </a:p>
          <a:p>
            <a:r>
              <a:rPr lang="it-IT" b="1" dirty="0">
                <a:solidFill>
                  <a:srgbClr val="FFFF00"/>
                </a:solidFill>
                <a:latin typeface="Century Gothic" panose="020B0502020202020204" pitchFamily="34" charset="0"/>
              </a:rPr>
              <a:t>armi a ripetizione </a:t>
            </a:r>
            <a:r>
              <a:rPr lang="it-IT" dirty="0">
                <a:latin typeface="Century Gothic" panose="020B0502020202020204" pitchFamily="34" charset="0"/>
              </a:rPr>
              <a:t>(fucile Winchester, mitragliatrice Gatling)</a:t>
            </a:r>
          </a:p>
          <a:p>
            <a:r>
              <a:rPr lang="it-IT" b="1" dirty="0">
                <a:solidFill>
                  <a:srgbClr val="FFFF00"/>
                </a:solidFill>
                <a:latin typeface="Century Gothic" panose="020B0502020202020204" pitchFamily="34" charset="0"/>
              </a:rPr>
              <a:t>obici</a:t>
            </a:r>
            <a:r>
              <a:rPr lang="it-IT" dirty="0">
                <a:latin typeface="Century Gothic" panose="020B0502020202020204" pitchFamily="34" charset="0"/>
              </a:rPr>
              <a:t> (cannoni a lunga gittata – non di vedono sparare, e si ode solo il sibilo del proiettile quando sta arrivando)</a:t>
            </a:r>
          </a:p>
          <a:p>
            <a:r>
              <a:rPr lang="it-IT" b="1" dirty="0">
                <a:solidFill>
                  <a:srgbClr val="FFFF00"/>
                </a:solidFill>
                <a:latin typeface="Century Gothic" panose="020B0502020202020204" pitchFamily="34" charset="0"/>
              </a:rPr>
              <a:t>corazzate e sottomarini</a:t>
            </a:r>
          </a:p>
          <a:p>
            <a:r>
              <a:rPr lang="it-IT" dirty="0">
                <a:latin typeface="Century Gothic" panose="020B0502020202020204" pitchFamily="34" charset="0"/>
              </a:rPr>
              <a:t>uniformi progettate secondo le </a:t>
            </a:r>
            <a:r>
              <a:rPr lang="it-IT" b="1" dirty="0">
                <a:solidFill>
                  <a:srgbClr val="FFFF00"/>
                </a:solidFill>
                <a:latin typeface="Century Gothic" panose="020B0502020202020204" pitchFamily="34" charset="0"/>
              </a:rPr>
              <a:t>taglie</a:t>
            </a:r>
          </a:p>
          <a:p>
            <a:r>
              <a:rPr lang="it-IT" b="1" dirty="0">
                <a:solidFill>
                  <a:srgbClr val="FFFF00"/>
                </a:solidFill>
                <a:latin typeface="Century Gothic" panose="020B0502020202020204" pitchFamily="34" charset="0"/>
              </a:rPr>
              <a:t>cibo in scatola</a:t>
            </a:r>
          </a:p>
          <a:p>
            <a:pPr marL="0" indent="0">
              <a:buNone/>
            </a:pPr>
            <a:r>
              <a:rPr lang="it-IT" dirty="0">
                <a:latin typeface="Century Gothic" panose="020B0502020202020204" pitchFamily="34" charset="0"/>
              </a:rPr>
              <a:t>È anche una delle prime guerre a vedere un diretto e pesante </a:t>
            </a:r>
            <a:r>
              <a:rPr lang="it-IT" b="1" dirty="0">
                <a:solidFill>
                  <a:srgbClr val="FFFF00"/>
                </a:solidFill>
                <a:latin typeface="Century Gothic" panose="020B0502020202020204" pitchFamily="34" charset="0"/>
              </a:rPr>
              <a:t>coinvolgimento dei civili </a:t>
            </a:r>
            <a:r>
              <a:rPr lang="it-IT" dirty="0">
                <a:latin typeface="Century Gothic" panose="020B0502020202020204" pitchFamily="34" charset="0"/>
              </a:rPr>
              <a:t>su un vasto territorio</a:t>
            </a:r>
            <a:r>
              <a:rPr lang="it-IT" dirty="0">
                <a:latin typeface="Century Gothic" panose="020B0502020202020204" pitchFamily="34" charset="0"/>
                <a:ea typeface="Calibri" panose="020F0502020204030204" pitchFamily="34" charset="0"/>
                <a:cs typeface="Calibri" panose="020F0502020204030204" pitchFamily="34" charset="0"/>
              </a:rPr>
              <a:t>→ </a:t>
            </a:r>
            <a:r>
              <a:rPr lang="it-IT" b="1" dirty="0">
                <a:solidFill>
                  <a:srgbClr val="FFFF00"/>
                </a:solidFill>
                <a:latin typeface="Century Gothic" panose="020B0502020202020204" pitchFamily="34" charset="0"/>
                <a:ea typeface="Calibri" panose="020F0502020204030204" pitchFamily="34" charset="0"/>
                <a:cs typeface="Calibri" panose="020F0502020204030204" pitchFamily="34" charset="0"/>
              </a:rPr>
              <a:t>guerra totale </a:t>
            </a:r>
            <a:r>
              <a:rPr lang="it-IT" dirty="0">
                <a:latin typeface="Century Gothic" panose="020B0502020202020204" pitchFamily="34" charset="0"/>
                <a:ea typeface="Calibri" panose="020F0502020204030204" pitchFamily="34" charset="0"/>
                <a:cs typeface="Calibri" panose="020F0502020204030204" pitchFamily="34" charset="0"/>
              </a:rPr>
              <a:t>= “</a:t>
            </a:r>
            <a:r>
              <a:rPr lang="en-US" dirty="0">
                <a:latin typeface="Century Gothic" panose="020B0502020202020204" pitchFamily="34" charset="0"/>
                <a:ea typeface="Calibri" panose="020F0502020204030204" pitchFamily="34" charset="0"/>
                <a:cs typeface="Calibri" panose="020F0502020204030204" pitchFamily="34" charset="0"/>
              </a:rPr>
              <a:t>a war that is unrestricted in terms of the weapons used, the territory or combatants involved, or the objectives pursued”.</a:t>
            </a:r>
            <a:endParaRPr lang="it-IT" dirty="0">
              <a:latin typeface="Century Gothic" panose="020B0502020202020204" pitchFamily="34" charset="0"/>
            </a:endParaRPr>
          </a:p>
        </p:txBody>
      </p:sp>
    </p:spTree>
    <p:extLst>
      <p:ext uri="{BB962C8B-B14F-4D97-AF65-F5344CB8AC3E}">
        <p14:creationId xmlns:p14="http://schemas.microsoft.com/office/powerpoint/2010/main" val="1489394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aria aperta, nave, trasporto, acqua&#10;&#10;Descrizione generata automaticamente">
            <a:extLst>
              <a:ext uri="{FF2B5EF4-FFF2-40B4-BE49-F238E27FC236}">
                <a16:creationId xmlns:a16="http://schemas.microsoft.com/office/drawing/2014/main" id="{C84B6B3D-9D96-D5CC-4299-EE78F65EF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325" y="127713"/>
            <a:ext cx="5747349" cy="3124200"/>
          </a:xfrm>
          <a:prstGeom prst="rect">
            <a:avLst/>
          </a:prstGeom>
        </p:spPr>
      </p:pic>
      <p:pic>
        <p:nvPicPr>
          <p:cNvPr id="7" name="Immagine 6" descr="Immagine che contiene aria aperta, cielo, nuvola, binari&#10;&#10;Descrizione generata automaticamente">
            <a:extLst>
              <a:ext uri="{FF2B5EF4-FFF2-40B4-BE49-F238E27FC236}">
                <a16:creationId xmlns:a16="http://schemas.microsoft.com/office/drawing/2014/main" id="{BAF9ACD8-ED96-2791-B2EE-B3AC652D6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067" y="3474920"/>
            <a:ext cx="4840533" cy="3221155"/>
          </a:xfrm>
          <a:prstGeom prst="rect">
            <a:avLst/>
          </a:prstGeom>
        </p:spPr>
      </p:pic>
    </p:spTree>
    <p:extLst>
      <p:ext uri="{BB962C8B-B14F-4D97-AF65-F5344CB8AC3E}">
        <p14:creationId xmlns:p14="http://schemas.microsoft.com/office/powerpoint/2010/main" val="54587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D533918-3095-4E7B-72BE-577CCD39A155}"/>
              </a:ext>
            </a:extLst>
          </p:cNvPr>
          <p:cNvSpPr>
            <a:spLocks noGrp="1"/>
          </p:cNvSpPr>
          <p:nvPr>
            <p:ph type="title"/>
          </p:nvPr>
        </p:nvSpPr>
        <p:spPr>
          <a:xfrm>
            <a:off x="990600" y="188913"/>
            <a:ext cx="7867650" cy="935037"/>
          </a:xfrm>
        </p:spPr>
        <p:txBody>
          <a:bodyPr/>
          <a:lstStyle/>
          <a:p>
            <a:pPr fontAlgn="auto">
              <a:spcAft>
                <a:spcPts val="0"/>
              </a:spcAft>
              <a:defRPr/>
            </a:pPr>
            <a:r>
              <a:rPr lang="it-IT" b="1" dirty="0">
                <a:solidFill>
                  <a:srgbClr val="C1072F"/>
                </a:solidFill>
              </a:rPr>
              <a:t>FREDERICK DOUGLASS</a:t>
            </a:r>
          </a:p>
        </p:txBody>
      </p:sp>
      <p:pic>
        <p:nvPicPr>
          <p:cNvPr id="10243" name="Segnaposto contenuto 3">
            <a:extLst>
              <a:ext uri="{FF2B5EF4-FFF2-40B4-BE49-F238E27FC236}">
                <a16:creationId xmlns:a16="http://schemas.microsoft.com/office/drawing/2014/main" id="{07755579-A466-87D0-AFF0-7794C9A37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828800"/>
            <a:ext cx="2232025" cy="3521075"/>
          </a:xfrm>
        </p:spPr>
      </p:pic>
      <p:sp>
        <p:nvSpPr>
          <p:cNvPr id="10244" name="Rettangolo 4">
            <a:extLst>
              <a:ext uri="{FF2B5EF4-FFF2-40B4-BE49-F238E27FC236}">
                <a16:creationId xmlns:a16="http://schemas.microsoft.com/office/drawing/2014/main" id="{B2138F6A-BD27-3A30-4772-A8706C0CBA09}"/>
              </a:ext>
            </a:extLst>
          </p:cNvPr>
          <p:cNvSpPr>
            <a:spLocks noChangeArrowheads="1"/>
          </p:cNvSpPr>
          <p:nvPr/>
        </p:nvSpPr>
        <p:spPr bwMode="auto">
          <a:xfrm>
            <a:off x="2711450" y="1077913"/>
            <a:ext cx="61150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lnSpc>
                <a:spcPct val="80000"/>
              </a:lnSpc>
            </a:pPr>
            <a:r>
              <a:rPr lang="it-IT" altLang="it-IT" sz="2200" dirty="0"/>
              <a:t>Nasce Frederick Augustus Bailey nel febbraio del 1818. È figlio di un uomo bianco e di Harriet Bailey (una schiava di discendenza africana e nativo-americana). Durante la schiavitù impara, nonostante i divieti, a leggere e scrivere, e studia l’</a:t>
            </a:r>
            <a:r>
              <a:rPr lang="it-IT" altLang="it-IT" sz="2200" b="1" dirty="0">
                <a:solidFill>
                  <a:srgbClr val="FFFF00"/>
                </a:solidFill>
              </a:rPr>
              <a:t>oratoria</a:t>
            </a:r>
            <a:r>
              <a:rPr lang="it-IT" altLang="it-IT" sz="2200" dirty="0"/>
              <a:t>. Fugge dalla schiavitù nel 1838. Nel 1841, pronuncia il suo primo discorso presso la Massachusetts Anti-</a:t>
            </a:r>
            <a:r>
              <a:rPr lang="it-IT" altLang="it-IT" sz="2200" dirty="0" err="1"/>
              <a:t>Slavery</a:t>
            </a:r>
            <a:r>
              <a:rPr lang="it-IT" altLang="it-IT" sz="2200" dirty="0"/>
              <a:t> Society. Diventa famosissimo come oratore, e tra il 1845 e il 1847 viaggia in Inghilterra e in Irlanda dove, grazie all’impegno degli  abolizionisti, riesce a raccogliere la somma necessaria per “comprarsi” la libertà in termini legali.</a:t>
            </a:r>
          </a:p>
          <a:p>
            <a:pPr eaLnBrk="1" hangingPunct="1">
              <a:lnSpc>
                <a:spcPct val="80000"/>
              </a:lnSpc>
            </a:pPr>
            <a:r>
              <a:rPr lang="it-IT" altLang="it-IT" sz="2200" dirty="0"/>
              <a:t>Pubblica tre autobiografie: </a:t>
            </a:r>
            <a:r>
              <a:rPr lang="it-IT" altLang="it-IT" sz="2200" b="1" i="1" dirty="0">
                <a:solidFill>
                  <a:srgbClr val="FFFF00"/>
                </a:solidFill>
              </a:rPr>
              <a:t>Narrative of the Life of Frederick Douglass</a:t>
            </a:r>
            <a:r>
              <a:rPr lang="it-IT" altLang="it-IT" sz="2200" i="1" dirty="0">
                <a:solidFill>
                  <a:srgbClr val="FFFF00"/>
                </a:solidFill>
              </a:rPr>
              <a:t> </a:t>
            </a:r>
            <a:r>
              <a:rPr lang="it-IT" altLang="it-IT" sz="2200" dirty="0"/>
              <a:t>(1845), </a:t>
            </a:r>
            <a:r>
              <a:rPr lang="it-IT" altLang="it-IT" sz="2200" b="1" i="1" dirty="0">
                <a:solidFill>
                  <a:srgbClr val="FFFF00"/>
                </a:solidFill>
              </a:rPr>
              <a:t>My Bondage and My Freedom</a:t>
            </a:r>
            <a:r>
              <a:rPr lang="it-IT" altLang="it-IT" sz="2200" b="1" i="1" dirty="0"/>
              <a:t> </a:t>
            </a:r>
            <a:r>
              <a:rPr lang="it-IT" altLang="it-IT" sz="2200" dirty="0"/>
              <a:t>(1855; pubblicata dopo che è diventato editore e direttore del periodico abolizionista </a:t>
            </a:r>
            <a:r>
              <a:rPr lang="it-IT" altLang="it-IT" sz="2200" b="1" i="1" dirty="0">
                <a:solidFill>
                  <a:srgbClr val="FFFF00"/>
                </a:solidFill>
              </a:rPr>
              <a:t>The North Star</a:t>
            </a:r>
            <a:r>
              <a:rPr lang="it-IT" altLang="it-IT" sz="2200" dirty="0"/>
              <a:t>), e </a:t>
            </a:r>
            <a:r>
              <a:rPr lang="it-IT" altLang="it-IT" sz="2200" b="1" i="1" dirty="0">
                <a:solidFill>
                  <a:srgbClr val="FFFF00"/>
                </a:solidFill>
              </a:rPr>
              <a:t>Life and Times of Frederick Douglass</a:t>
            </a:r>
            <a:r>
              <a:rPr lang="it-IT" altLang="it-IT" sz="2200" dirty="0"/>
              <a:t> (1881; pubblicata quando ormai è una personalità politica anche a livello internazionale – sarà console a Haiti).</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0803F8D-90C1-A29F-1A6A-AAF2639A0DC6}"/>
              </a:ext>
            </a:extLst>
          </p:cNvPr>
          <p:cNvSpPr>
            <a:spLocks noGrp="1"/>
          </p:cNvSpPr>
          <p:nvPr>
            <p:ph type="title"/>
          </p:nvPr>
        </p:nvSpPr>
        <p:spPr>
          <a:xfrm>
            <a:off x="1066801" y="338138"/>
            <a:ext cx="7620000" cy="1074737"/>
          </a:xfrm>
        </p:spPr>
        <p:txBody>
          <a:bodyPr>
            <a:noAutofit/>
          </a:bodyPr>
          <a:lstStyle/>
          <a:p>
            <a:pPr fontAlgn="auto">
              <a:spcAft>
                <a:spcPts val="0"/>
              </a:spcAft>
              <a:defRPr/>
            </a:pPr>
            <a:r>
              <a:rPr lang="it-IT" sz="3200" b="1" dirty="0">
                <a:solidFill>
                  <a:srgbClr val="C1072F"/>
                </a:solidFill>
              </a:rPr>
              <a:t>“THE MEANING OF JULY FOURTH</a:t>
            </a:r>
            <a:br>
              <a:rPr lang="it-IT" sz="3200" b="1" dirty="0">
                <a:solidFill>
                  <a:srgbClr val="C1072F"/>
                </a:solidFill>
              </a:rPr>
            </a:br>
            <a:r>
              <a:rPr lang="it-IT" sz="3200" b="1" dirty="0">
                <a:solidFill>
                  <a:srgbClr val="C1072F"/>
                </a:solidFill>
              </a:rPr>
              <a:t>FOR THE NEGRO” (1852)</a:t>
            </a:r>
          </a:p>
        </p:txBody>
      </p:sp>
      <p:sp>
        <p:nvSpPr>
          <p:cNvPr id="11267" name="Segnaposto contenuto 1">
            <a:extLst>
              <a:ext uri="{FF2B5EF4-FFF2-40B4-BE49-F238E27FC236}">
                <a16:creationId xmlns:a16="http://schemas.microsoft.com/office/drawing/2014/main" id="{2D0BDD6C-2555-624D-E287-74B914CFF919}"/>
              </a:ext>
            </a:extLst>
          </p:cNvPr>
          <p:cNvSpPr>
            <a:spLocks noGrp="1" noChangeArrowheads="1"/>
          </p:cNvSpPr>
          <p:nvPr>
            <p:ph idx="1"/>
          </p:nvPr>
        </p:nvSpPr>
        <p:spPr>
          <a:xfrm>
            <a:off x="990601" y="1500188"/>
            <a:ext cx="7867650" cy="5129212"/>
          </a:xfrm>
        </p:spPr>
        <p:txBody>
          <a:bodyPr>
            <a:normAutofit lnSpcReduction="10000"/>
          </a:bodyPr>
          <a:lstStyle/>
          <a:p>
            <a:pPr marL="0" indent="0">
              <a:buFont typeface="Arial" panose="020B0604020202020204" pitchFamily="34" charset="0"/>
              <a:buNone/>
            </a:pPr>
            <a:r>
              <a:rPr lang="it-IT" altLang="it-IT" sz="2400" dirty="0"/>
              <a:t>Douglass paragona la guerra rivoluzionaria alla lotta per l’abolizione della schiavitù,  e ricorda che, così come nel 1776 molti erano contrari alla Rivoluzione perché la ritenevano “sovversiva”, allo  stesso modo adesso l’abolizionismo viene considerato, erroneamente, come una minaccia per la nazione.</a:t>
            </a:r>
          </a:p>
          <a:p>
            <a:pPr marL="0" indent="0">
              <a:buFont typeface="Arial" panose="020B0604020202020204" pitchFamily="34" charset="0"/>
              <a:buNone/>
            </a:pPr>
            <a:r>
              <a:rPr lang="it-IT" altLang="it-IT" sz="2400" dirty="0"/>
              <a:t>La schiavitù viene presentata invece come un ribaltamento dei principi fondanti degli Stati Uniti. Douglass si pone infatti la domanda: “</a:t>
            </a:r>
            <a:r>
              <a:rPr lang="en-US" altLang="it-IT" sz="2400" dirty="0"/>
              <a:t>Are the great principles of </a:t>
            </a:r>
            <a:r>
              <a:rPr lang="en-US" altLang="it-IT" sz="2400" b="1" dirty="0">
                <a:solidFill>
                  <a:srgbClr val="FFFF00"/>
                </a:solidFill>
              </a:rPr>
              <a:t>political freedom </a:t>
            </a:r>
            <a:r>
              <a:rPr lang="en-US" altLang="it-IT" sz="2400" dirty="0"/>
              <a:t>and of </a:t>
            </a:r>
            <a:r>
              <a:rPr lang="en-US" altLang="it-IT" sz="2400" b="1" dirty="0">
                <a:solidFill>
                  <a:srgbClr val="FFFF00"/>
                </a:solidFill>
              </a:rPr>
              <a:t>natural justice</a:t>
            </a:r>
            <a:r>
              <a:rPr lang="en-US" altLang="it-IT" sz="2400" dirty="0"/>
              <a:t>, embodied in that Declaration of Independence, extended to us blacks?</a:t>
            </a:r>
            <a:r>
              <a:rPr lang="it-IT" altLang="it-IT" sz="2400" dirty="0"/>
              <a:t>”</a:t>
            </a:r>
          </a:p>
          <a:p>
            <a:pPr marL="0" indent="0">
              <a:buFont typeface="Arial" panose="020B0604020202020204" pitchFamily="34" charset="0"/>
              <a:buNone/>
            </a:pPr>
            <a:r>
              <a:rPr lang="it-IT" altLang="it-IT" sz="2400" dirty="0"/>
              <a:t>La risposta è ovviamente negativa.</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1AFE7E3-EC5A-2AD9-A67E-E8DB3C43F1C9}"/>
              </a:ext>
            </a:extLst>
          </p:cNvPr>
          <p:cNvSpPr>
            <a:spLocks noGrp="1"/>
          </p:cNvSpPr>
          <p:nvPr>
            <p:ph type="title"/>
          </p:nvPr>
        </p:nvSpPr>
        <p:spPr>
          <a:xfrm>
            <a:off x="228600" y="338138"/>
            <a:ext cx="7315200" cy="804862"/>
          </a:xfrm>
        </p:spPr>
        <p:txBody>
          <a:bodyPr>
            <a:normAutofit fontScale="90000"/>
          </a:bodyPr>
          <a:lstStyle/>
          <a:p>
            <a:pPr fontAlgn="auto">
              <a:spcAft>
                <a:spcPts val="0"/>
              </a:spcAft>
              <a:defRPr/>
            </a:pPr>
            <a:r>
              <a:rPr lang="it-IT" b="1" dirty="0">
                <a:solidFill>
                  <a:srgbClr val="C1072F"/>
                </a:solidFill>
              </a:rPr>
              <a:t>UN RIBALTAMENTO DI VALORI</a:t>
            </a:r>
          </a:p>
        </p:txBody>
      </p:sp>
      <p:sp>
        <p:nvSpPr>
          <p:cNvPr id="12291" name="Segnaposto contenuto 1">
            <a:extLst>
              <a:ext uri="{FF2B5EF4-FFF2-40B4-BE49-F238E27FC236}">
                <a16:creationId xmlns:a16="http://schemas.microsoft.com/office/drawing/2014/main" id="{773DE248-8450-C5AA-C786-EB709D9FFB68}"/>
              </a:ext>
            </a:extLst>
          </p:cNvPr>
          <p:cNvSpPr>
            <a:spLocks noGrp="1" noChangeArrowheads="1"/>
          </p:cNvSpPr>
          <p:nvPr>
            <p:ph idx="1"/>
          </p:nvPr>
        </p:nvSpPr>
        <p:spPr>
          <a:xfrm>
            <a:off x="533400" y="1447800"/>
            <a:ext cx="8253413" cy="5221288"/>
          </a:xfrm>
        </p:spPr>
        <p:txBody>
          <a:bodyPr/>
          <a:lstStyle/>
          <a:p>
            <a:pPr marL="0" indent="0">
              <a:buFont typeface="Arial" panose="020B0604020202020204" pitchFamily="34" charset="0"/>
              <a:buNone/>
            </a:pPr>
            <a:r>
              <a:rPr lang="it-IT" altLang="it-IT" sz="2400" dirty="0"/>
              <a:t>Il ribaltamento dei valori della Dichiarazione d’Indipendenza fa sì che l’America  tradisca sé stessa, e che si trasformi nel suo contrario: “</a:t>
            </a:r>
            <a:r>
              <a:rPr lang="it-IT" altLang="it-IT" sz="2400" b="1" dirty="0" err="1">
                <a:solidFill>
                  <a:srgbClr val="FFFF00"/>
                </a:solidFill>
              </a:rPr>
              <a:t>This</a:t>
            </a:r>
            <a:r>
              <a:rPr lang="it-IT" altLang="it-IT" sz="2400" b="1" dirty="0">
                <a:solidFill>
                  <a:srgbClr val="FFFF00"/>
                </a:solidFill>
              </a:rPr>
              <a:t> </a:t>
            </a:r>
            <a:r>
              <a:rPr lang="it-IT" altLang="it-IT" sz="2400" b="1" dirty="0" err="1">
                <a:solidFill>
                  <a:srgbClr val="FFFF00"/>
                </a:solidFill>
              </a:rPr>
              <a:t>Fourth</a:t>
            </a:r>
            <a:r>
              <a:rPr lang="it-IT" altLang="it-IT" sz="2400" b="1" dirty="0">
                <a:solidFill>
                  <a:srgbClr val="FFFF00"/>
                </a:solidFill>
              </a:rPr>
              <a:t> of </a:t>
            </a:r>
            <a:r>
              <a:rPr lang="it-IT" altLang="it-IT" sz="2400" b="1" dirty="0" err="1">
                <a:solidFill>
                  <a:srgbClr val="FFFF00"/>
                </a:solidFill>
              </a:rPr>
              <a:t>July</a:t>
            </a:r>
            <a:r>
              <a:rPr lang="it-IT" altLang="it-IT" sz="2400" b="1" dirty="0">
                <a:solidFill>
                  <a:srgbClr val="FFFF00"/>
                </a:solidFill>
              </a:rPr>
              <a:t> </a:t>
            </a:r>
            <a:r>
              <a:rPr lang="it-IT" altLang="it-IT" sz="2400" b="1" dirty="0" err="1">
                <a:solidFill>
                  <a:srgbClr val="FFFF00"/>
                </a:solidFill>
              </a:rPr>
              <a:t>is</a:t>
            </a:r>
            <a:r>
              <a:rPr lang="it-IT" altLang="it-IT" sz="2400" b="1" dirty="0">
                <a:solidFill>
                  <a:srgbClr val="FFFF00"/>
                </a:solidFill>
              </a:rPr>
              <a:t> </a:t>
            </a:r>
            <a:r>
              <a:rPr lang="it-IT" altLang="it-IT" sz="2400" b="1" dirty="0" err="1">
                <a:solidFill>
                  <a:srgbClr val="FFFF00"/>
                </a:solidFill>
              </a:rPr>
              <a:t>yours</a:t>
            </a:r>
            <a:r>
              <a:rPr lang="it-IT" altLang="it-IT" sz="2400" b="1" dirty="0">
                <a:solidFill>
                  <a:srgbClr val="FFFF00"/>
                </a:solidFill>
              </a:rPr>
              <a:t>, </a:t>
            </a:r>
            <a:r>
              <a:rPr lang="it-IT" altLang="it-IT" sz="2400" b="1" dirty="0" err="1">
                <a:solidFill>
                  <a:srgbClr val="FFFF00"/>
                </a:solidFill>
              </a:rPr>
              <a:t>not</a:t>
            </a:r>
            <a:r>
              <a:rPr lang="it-IT" altLang="it-IT" sz="2400" b="1" dirty="0">
                <a:solidFill>
                  <a:srgbClr val="FFFF00"/>
                </a:solidFill>
              </a:rPr>
              <a:t> mine</a:t>
            </a:r>
            <a:r>
              <a:rPr lang="it-IT" altLang="it-IT" sz="2400" dirty="0"/>
              <a:t>”. Chiedere a un nero di festeggiare la Dichiarazione d’Indipendenza significa chiedergli di celebrare la liberazione dell’uomo bianco dalla tirannia e dall’oppressione, e contemporaneamente una “</a:t>
            </a:r>
            <a:r>
              <a:rPr lang="it-IT" altLang="it-IT" sz="2400" b="1" dirty="0" err="1">
                <a:solidFill>
                  <a:srgbClr val="FFFF00"/>
                </a:solidFill>
              </a:rPr>
              <a:t>inhuman</a:t>
            </a:r>
            <a:r>
              <a:rPr lang="it-IT" altLang="it-IT" sz="2400" b="1" dirty="0">
                <a:solidFill>
                  <a:srgbClr val="FFFF00"/>
                </a:solidFill>
              </a:rPr>
              <a:t> </a:t>
            </a:r>
            <a:r>
              <a:rPr lang="it-IT" altLang="it-IT" sz="2400" b="1" dirty="0" err="1">
                <a:solidFill>
                  <a:srgbClr val="FFFF00"/>
                </a:solidFill>
              </a:rPr>
              <a:t>mockery</a:t>
            </a:r>
            <a:r>
              <a:rPr lang="it-IT" altLang="it-IT" sz="2400" b="1" dirty="0">
                <a:solidFill>
                  <a:srgbClr val="FFFF00"/>
                </a:solidFill>
              </a:rPr>
              <a:t> and </a:t>
            </a:r>
            <a:r>
              <a:rPr lang="it-IT" altLang="it-IT" sz="2400" b="1" dirty="0" err="1">
                <a:solidFill>
                  <a:srgbClr val="FFFF00"/>
                </a:solidFill>
              </a:rPr>
              <a:t>sacrilegious</a:t>
            </a:r>
            <a:r>
              <a:rPr lang="it-IT" altLang="it-IT" sz="2400" b="1" dirty="0">
                <a:solidFill>
                  <a:srgbClr val="FFFF00"/>
                </a:solidFill>
              </a:rPr>
              <a:t> </a:t>
            </a:r>
            <a:r>
              <a:rPr lang="it-IT" altLang="it-IT" sz="2400" b="1" dirty="0" err="1">
                <a:solidFill>
                  <a:srgbClr val="FFFF00"/>
                </a:solidFill>
              </a:rPr>
              <a:t>irony</a:t>
            </a:r>
            <a:r>
              <a:rPr lang="it-IT" altLang="it-IT" sz="2400" dirty="0"/>
              <a:t>”, perché la tirannia e l’oppressione sono state istituzionalizzate dalla nazione americana: “</a:t>
            </a:r>
            <a:r>
              <a:rPr lang="en-US" altLang="it-IT" sz="2400" dirty="0"/>
              <a:t>your 4th of July is a sham; your boasted liberty, an unholy license for enslaving blacks […] your shouts of liberty and equality, hollow mockery</a:t>
            </a:r>
            <a:r>
              <a:rPr lang="it-IT" altLang="it-IT" sz="2400" dirty="0"/>
              <a:t>”</a:t>
            </a:r>
            <a:r>
              <a:rPr lang="en-US" altLang="it-IT" sz="2400" dirty="0"/>
              <a:t>.</a:t>
            </a:r>
            <a:endParaRPr lang="it-IT" altLang="it-IT" sz="24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76BD4D9-6023-66ED-2E51-787935937ECB}"/>
              </a:ext>
            </a:extLst>
          </p:cNvPr>
          <p:cNvSpPr>
            <a:spLocks noGrp="1"/>
          </p:cNvSpPr>
          <p:nvPr>
            <p:ph type="title"/>
          </p:nvPr>
        </p:nvSpPr>
        <p:spPr>
          <a:xfrm>
            <a:off x="381001" y="0"/>
            <a:ext cx="7086600" cy="1295400"/>
          </a:xfrm>
        </p:spPr>
        <p:txBody>
          <a:bodyPr>
            <a:normAutofit fontScale="90000"/>
          </a:bodyPr>
          <a:lstStyle/>
          <a:p>
            <a:pPr fontAlgn="auto">
              <a:spcAft>
                <a:spcPts val="0"/>
              </a:spcAft>
              <a:defRPr/>
            </a:pPr>
            <a:r>
              <a:rPr lang="it-IT" b="1" dirty="0">
                <a:solidFill>
                  <a:srgbClr val="C1072F"/>
                </a:solidFill>
              </a:rPr>
              <a:t>UNA GEREMIADE AFROAMERICANA </a:t>
            </a:r>
          </a:p>
        </p:txBody>
      </p:sp>
      <p:sp>
        <p:nvSpPr>
          <p:cNvPr id="13315" name="Segnaposto contenuto 1">
            <a:extLst>
              <a:ext uri="{FF2B5EF4-FFF2-40B4-BE49-F238E27FC236}">
                <a16:creationId xmlns:a16="http://schemas.microsoft.com/office/drawing/2014/main" id="{6EEFDAFB-DF51-2129-EB0C-321F0AC9EEC6}"/>
              </a:ext>
            </a:extLst>
          </p:cNvPr>
          <p:cNvSpPr>
            <a:spLocks noGrp="1" noChangeArrowheads="1"/>
          </p:cNvSpPr>
          <p:nvPr>
            <p:ph idx="1"/>
          </p:nvPr>
        </p:nvSpPr>
        <p:spPr>
          <a:xfrm>
            <a:off x="381001" y="1447800"/>
            <a:ext cx="8548687" cy="5149850"/>
          </a:xfrm>
        </p:spPr>
        <p:txBody>
          <a:bodyPr>
            <a:normAutofit/>
          </a:bodyPr>
          <a:lstStyle/>
          <a:p>
            <a:pPr marL="0" indent="0">
              <a:buFont typeface="Arial" panose="020B0604020202020204" pitchFamily="34" charset="0"/>
              <a:buNone/>
            </a:pPr>
            <a:r>
              <a:rPr lang="it-IT" altLang="it-IT" dirty="0"/>
              <a:t>Douglass adotta la retorica della </a:t>
            </a:r>
            <a:r>
              <a:rPr lang="it-IT" altLang="it-IT" b="1" dirty="0"/>
              <a:t>“geremiade americana”, </a:t>
            </a:r>
            <a:r>
              <a:rPr lang="it-IT" altLang="it-IT" dirty="0"/>
              <a:t>la strategia, ereditata dalla cultura puritana e spesso recuperata e riadattata nella storia culturale successiva, che critica il presente in nome dei valori perduti e traditi del passato, così come nell’Antico Testamento il profeta Geremia denunciava la corruzione della sua comunità, che aveva tradito l’originario Patto con Dio, e annunciava terribili sventure come punizione divina. Ma sia Geremia sia i suoi epigoni americani (e afroamericani) concludono auspicando un </a:t>
            </a:r>
            <a:r>
              <a:rPr lang="it-IT" altLang="it-IT" b="1" dirty="0">
                <a:solidFill>
                  <a:srgbClr val="FFFF00"/>
                </a:solidFill>
              </a:rPr>
              <a:t>ritorno alla purezza dei valori originari</a:t>
            </a:r>
            <a:r>
              <a:rPr lang="it-IT" altLang="it-IT" dirty="0"/>
              <a:t>, e anzi un loro rafforzamento. La differenza fondamentale tra Geremia e i “profeti americani” da un lato e Douglass e altri autori e attivisti afroamericani dall’altro sta nel fatto che mentre in primi erano già “dentro” la cultura dominante che criticavano, gli afroamericani usano la retorica della geremiade “dall’esterno”, per rivendicare il proprio diritto a </a:t>
            </a:r>
            <a:r>
              <a:rPr lang="it-IT" altLang="it-IT" b="1" dirty="0">
                <a:solidFill>
                  <a:srgbClr val="FFFF00"/>
                </a:solidFill>
              </a:rPr>
              <a:t>entrare in una sfera sociale </a:t>
            </a:r>
            <a:r>
              <a:rPr lang="it-IT" altLang="it-IT" dirty="0"/>
              <a:t>che fino ad allora li ha esclusi (e quindi a modificarla).</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F5EE-533D-F0C0-D33F-CDCAD92F22F8}"/>
              </a:ext>
            </a:extLst>
          </p:cNvPr>
          <p:cNvSpPr>
            <a:spLocks noGrp="1"/>
          </p:cNvSpPr>
          <p:nvPr>
            <p:ph type="title"/>
          </p:nvPr>
        </p:nvSpPr>
        <p:spPr>
          <a:xfrm>
            <a:off x="152400" y="277813"/>
            <a:ext cx="5029200" cy="1139825"/>
          </a:xfrm>
        </p:spPr>
        <p:txBody>
          <a:bodyPr>
            <a:normAutofit fontScale="90000"/>
          </a:bodyPr>
          <a:lstStyle/>
          <a:p>
            <a:pPr fontAlgn="auto">
              <a:spcAft>
                <a:spcPts val="0"/>
              </a:spcAft>
              <a:defRPr/>
            </a:pPr>
            <a:r>
              <a:rPr lang="it-IT" sz="4000" b="1" dirty="0">
                <a:solidFill>
                  <a:srgbClr val="C1072F"/>
                </a:solidFill>
                <a:effectLst>
                  <a:outerShdw blurRad="38100" dist="38100" dir="2700000" algn="tl">
                    <a:srgbClr val="000000">
                      <a:alpha val="43137"/>
                    </a:srgbClr>
                  </a:outerShdw>
                </a:effectLst>
              </a:rPr>
              <a:t>CAUSE PRINCIPALI DELLA GUERRA CIVILE</a:t>
            </a:r>
            <a:endParaRPr lang="it-IT" sz="4000" b="1" dirty="0">
              <a:solidFill>
                <a:srgbClr val="C1072F"/>
              </a:solidFill>
            </a:endParaRPr>
          </a:p>
        </p:txBody>
      </p:sp>
      <p:pic>
        <p:nvPicPr>
          <p:cNvPr id="14339" name="Picture 4" descr="http://civilwarshelbyanderson.weebly.com/uploads/4/0/6/1/40614171/154780028.png">
            <a:extLst>
              <a:ext uri="{FF2B5EF4-FFF2-40B4-BE49-F238E27FC236}">
                <a16:creationId xmlns:a16="http://schemas.microsoft.com/office/drawing/2014/main" id="{B67DA528-FEF9-3123-69C6-6F44E0DE1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5562902" cy="50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FB7C9E8-288C-771F-79E0-BD276DD8132E}"/>
              </a:ext>
            </a:extLst>
          </p:cNvPr>
          <p:cNvSpPr txBox="1"/>
          <p:nvPr/>
        </p:nvSpPr>
        <p:spPr>
          <a:xfrm>
            <a:off x="5513387" y="300737"/>
            <a:ext cx="3173413" cy="6370975"/>
          </a:xfrm>
          <a:prstGeom prst="rect">
            <a:avLst/>
          </a:prstGeom>
          <a:noFill/>
        </p:spPr>
        <p:txBody>
          <a:bodyPr wrap="square">
            <a:spAutoFit/>
          </a:bodyPr>
          <a:lstStyle/>
          <a:p>
            <a:pPr eaLnBrk="1" fontAlgn="auto" hangingPunct="1">
              <a:spcBef>
                <a:spcPts val="0"/>
              </a:spcBef>
              <a:spcAft>
                <a:spcPts val="0"/>
              </a:spcAft>
              <a:defRPr/>
            </a:pPr>
            <a:r>
              <a:rPr lang="it-IT" sz="2400" dirty="0">
                <a:latin typeface="+mn-lt"/>
              </a:rPr>
              <a:t>Tutti gli Stati schiavisti si separarono dall’Unione. I “</a:t>
            </a:r>
            <a:r>
              <a:rPr lang="it-IT" sz="2400" b="1" dirty="0" err="1">
                <a:solidFill>
                  <a:srgbClr val="FFFF00"/>
                </a:solidFill>
                <a:latin typeface="+mn-lt"/>
              </a:rPr>
              <a:t>border</a:t>
            </a:r>
            <a:r>
              <a:rPr lang="it-IT" sz="2400" b="1" dirty="0">
                <a:solidFill>
                  <a:srgbClr val="FFFF00"/>
                </a:solidFill>
                <a:latin typeface="+mn-lt"/>
              </a:rPr>
              <a:t> </a:t>
            </a:r>
            <a:r>
              <a:rPr lang="it-IT" sz="2400" b="1" dirty="0" err="1">
                <a:solidFill>
                  <a:srgbClr val="FFFF00"/>
                </a:solidFill>
                <a:latin typeface="+mn-lt"/>
              </a:rPr>
              <a:t>States</a:t>
            </a:r>
            <a:r>
              <a:rPr lang="it-IT" sz="2400" dirty="0">
                <a:latin typeface="+mn-lt"/>
              </a:rPr>
              <a:t>” restarono. Dallo Stato della Virginia si separò la West Virginia, che rimase nell’Unione.</a:t>
            </a:r>
          </a:p>
          <a:p>
            <a:pPr eaLnBrk="1" fontAlgn="auto" hangingPunct="1">
              <a:spcBef>
                <a:spcPts val="0"/>
              </a:spcBef>
              <a:spcAft>
                <a:spcPts val="0"/>
              </a:spcAft>
              <a:defRPr/>
            </a:pPr>
            <a:endParaRPr lang="it-IT" sz="2400" dirty="0">
              <a:latin typeface="+mn-lt"/>
            </a:endParaRPr>
          </a:p>
          <a:p>
            <a:pPr eaLnBrk="1" fontAlgn="auto" hangingPunct="1">
              <a:spcBef>
                <a:spcPts val="0"/>
              </a:spcBef>
              <a:spcAft>
                <a:spcPts val="0"/>
              </a:spcAft>
              <a:defRPr/>
            </a:pPr>
            <a:r>
              <a:rPr lang="it-IT" sz="2400" dirty="0">
                <a:latin typeface="+mn-lt"/>
              </a:rPr>
              <a:t>Quattro cause principali:</a:t>
            </a:r>
          </a:p>
          <a:p>
            <a:pPr marL="342900" indent="-342900" eaLnBrk="1" fontAlgn="auto" hangingPunct="1">
              <a:spcBef>
                <a:spcPts val="0"/>
              </a:spcBef>
              <a:spcAft>
                <a:spcPts val="0"/>
              </a:spcAft>
              <a:buFontTx/>
              <a:buAutoNum type="arabicParenR"/>
              <a:defRPr/>
            </a:pPr>
            <a:r>
              <a:rPr lang="it-IT" sz="2400" b="1" dirty="0">
                <a:solidFill>
                  <a:srgbClr val="FFFF00"/>
                </a:solidFill>
                <a:latin typeface="+mn-lt"/>
              </a:rPr>
              <a:t>Diritti degli Stati</a:t>
            </a:r>
          </a:p>
          <a:p>
            <a:pPr marL="342900" indent="-342900" eaLnBrk="1" fontAlgn="auto" hangingPunct="1">
              <a:spcBef>
                <a:spcPts val="0"/>
              </a:spcBef>
              <a:spcAft>
                <a:spcPts val="0"/>
              </a:spcAft>
              <a:buFontTx/>
              <a:buAutoNum type="arabicParenR"/>
              <a:defRPr/>
            </a:pPr>
            <a:r>
              <a:rPr lang="it-IT" sz="2400" b="1" dirty="0">
                <a:solidFill>
                  <a:srgbClr val="FFFF00"/>
                </a:solidFill>
                <a:latin typeface="+mn-lt"/>
              </a:rPr>
              <a:t>Schiavitù</a:t>
            </a:r>
          </a:p>
          <a:p>
            <a:pPr marL="342900" indent="-342900" eaLnBrk="1" fontAlgn="auto" hangingPunct="1">
              <a:spcBef>
                <a:spcPts val="0"/>
              </a:spcBef>
              <a:spcAft>
                <a:spcPts val="0"/>
              </a:spcAft>
              <a:buFontTx/>
              <a:buAutoNum type="arabicParenR"/>
              <a:defRPr/>
            </a:pPr>
            <a:r>
              <a:rPr lang="it-IT" sz="2400" b="1" dirty="0">
                <a:solidFill>
                  <a:srgbClr val="FFFF00"/>
                </a:solidFill>
                <a:latin typeface="+mn-lt"/>
              </a:rPr>
              <a:t>Dazi doganali</a:t>
            </a:r>
          </a:p>
          <a:p>
            <a:pPr marL="342900" indent="-342900" eaLnBrk="1" fontAlgn="auto" hangingPunct="1">
              <a:spcBef>
                <a:spcPts val="0"/>
              </a:spcBef>
              <a:spcAft>
                <a:spcPts val="0"/>
              </a:spcAft>
              <a:buFontTx/>
              <a:buAutoNum type="arabicParenR"/>
              <a:defRPr/>
            </a:pPr>
            <a:r>
              <a:rPr lang="it-IT" sz="2400" b="1" dirty="0" err="1">
                <a:solidFill>
                  <a:srgbClr val="FFFF00"/>
                </a:solidFill>
                <a:latin typeface="+mn-lt"/>
              </a:rPr>
              <a:t>Sezionalismo</a:t>
            </a:r>
            <a:endParaRPr lang="it-IT" sz="2400" b="1" dirty="0">
              <a:solidFill>
                <a:srgbClr val="FFFF00"/>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7DEC-3AB6-A4B0-F5E7-A2A993B82B52}"/>
              </a:ext>
            </a:extLst>
          </p:cNvPr>
          <p:cNvSpPr>
            <a:spLocks noGrp="1"/>
          </p:cNvSpPr>
          <p:nvPr>
            <p:ph type="title"/>
          </p:nvPr>
        </p:nvSpPr>
        <p:spPr>
          <a:xfrm>
            <a:off x="484710" y="76200"/>
            <a:ext cx="7055380" cy="1066800"/>
          </a:xfrm>
        </p:spPr>
        <p:txBody>
          <a:bodyPr/>
          <a:lstStyle/>
          <a:p>
            <a:pPr fontAlgn="auto">
              <a:spcAft>
                <a:spcPts val="0"/>
              </a:spcAft>
              <a:defRPr/>
            </a:pPr>
            <a:r>
              <a:rPr lang="en-US" b="1" dirty="0">
                <a:solidFill>
                  <a:srgbClr val="C1072F"/>
                </a:solidFill>
              </a:rPr>
              <a:t>DIRITTI DEGLI STATI</a:t>
            </a:r>
          </a:p>
        </p:txBody>
      </p:sp>
      <p:sp>
        <p:nvSpPr>
          <p:cNvPr id="15363" name="Content Placeholder 2">
            <a:extLst>
              <a:ext uri="{FF2B5EF4-FFF2-40B4-BE49-F238E27FC236}">
                <a16:creationId xmlns:a16="http://schemas.microsoft.com/office/drawing/2014/main" id="{CE46A5C6-3A4F-3408-927C-FC799B69031B}"/>
              </a:ext>
            </a:extLst>
          </p:cNvPr>
          <p:cNvSpPr>
            <a:spLocks noGrp="1" noChangeArrowheads="1"/>
          </p:cNvSpPr>
          <p:nvPr>
            <p:ph idx="1"/>
          </p:nvPr>
        </p:nvSpPr>
        <p:spPr>
          <a:xfrm>
            <a:off x="484710" y="1143000"/>
            <a:ext cx="5687490" cy="5410200"/>
          </a:xfrm>
        </p:spPr>
        <p:txBody>
          <a:bodyPr>
            <a:normAutofit lnSpcReduction="10000"/>
          </a:bodyPr>
          <a:lstStyle/>
          <a:p>
            <a:pPr>
              <a:buFont typeface="Wingdings" panose="05000000000000000000" pitchFamily="2" charset="2"/>
              <a:buNone/>
            </a:pPr>
            <a:r>
              <a:rPr lang="it-IT" altLang="it-IT" sz="2800" dirty="0"/>
              <a:t>Il Sud rivendicava una maggiore </a:t>
            </a:r>
            <a:r>
              <a:rPr lang="it-IT" altLang="it-IT" sz="2800" b="1" dirty="0">
                <a:solidFill>
                  <a:srgbClr val="FFFF00"/>
                </a:solidFill>
              </a:rPr>
              <a:t>autonomia rispetto al potere centrale </a:t>
            </a:r>
            <a:r>
              <a:rPr lang="it-IT" altLang="it-IT" sz="2800" dirty="0"/>
              <a:t>(</a:t>
            </a:r>
            <a:r>
              <a:rPr lang="it-IT" altLang="it-IT" sz="2800" dirty="0">
                <a:cs typeface="Times New Roman" panose="02020603050405020304" pitchFamily="18" charset="0"/>
              </a:rPr>
              <a:t>← timore che la schiavitù potesse essere abolita a livello federale)</a:t>
            </a:r>
            <a:r>
              <a:rPr lang="it-IT" altLang="it-IT" sz="2800" dirty="0"/>
              <a:t>.</a:t>
            </a:r>
          </a:p>
          <a:p>
            <a:pPr>
              <a:buFont typeface="Wingdings" panose="05000000000000000000" pitchFamily="2" charset="2"/>
              <a:buNone/>
            </a:pPr>
            <a:r>
              <a:rPr lang="it-IT" altLang="it-IT" sz="2800" b="1" dirty="0">
                <a:solidFill>
                  <a:srgbClr val="FFFF00"/>
                </a:solidFill>
              </a:rPr>
              <a:t>Confederazione</a:t>
            </a:r>
            <a:r>
              <a:rPr lang="it-IT" altLang="it-IT" sz="2800" dirty="0"/>
              <a:t> (libera associazione di Stati che conservano gran parte del loro potere) vs. </a:t>
            </a:r>
            <a:r>
              <a:rPr lang="it-IT" altLang="it-IT" sz="2800" b="1" dirty="0">
                <a:solidFill>
                  <a:srgbClr val="FFFF00"/>
                </a:solidFill>
              </a:rPr>
              <a:t>Federazione/Unione</a:t>
            </a:r>
            <a:r>
              <a:rPr lang="it-IT" altLang="it-IT" sz="2800" dirty="0">
                <a:solidFill>
                  <a:srgbClr val="FFFF00"/>
                </a:solidFill>
              </a:rPr>
              <a:t> </a:t>
            </a:r>
            <a:r>
              <a:rPr lang="it-IT" altLang="it-IT" sz="2800" dirty="0"/>
              <a:t>(accentramento del potere a livello nazionale).</a:t>
            </a:r>
          </a:p>
        </p:txBody>
      </p:sp>
      <p:pic>
        <p:nvPicPr>
          <p:cNvPr id="15364" name="Picture 2" descr="What State's Rights Did the South Want to Protect? | Civil War Chat">
            <a:extLst>
              <a:ext uri="{FF2B5EF4-FFF2-40B4-BE49-F238E27FC236}">
                <a16:creationId xmlns:a16="http://schemas.microsoft.com/office/drawing/2014/main" id="{7B2B0DA5-1516-02BB-D7BD-17B3966B6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004" y="2133600"/>
            <a:ext cx="2612196" cy="337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C771-44EE-38B8-1C44-5BA75AC9FB2E}"/>
              </a:ext>
            </a:extLst>
          </p:cNvPr>
          <p:cNvSpPr>
            <a:spLocks noGrp="1"/>
          </p:cNvSpPr>
          <p:nvPr>
            <p:ph type="title"/>
          </p:nvPr>
        </p:nvSpPr>
        <p:spPr>
          <a:xfrm>
            <a:off x="914400" y="0"/>
            <a:ext cx="5486400" cy="891657"/>
          </a:xfrm>
        </p:spPr>
        <p:txBody>
          <a:bodyPr/>
          <a:lstStyle/>
          <a:p>
            <a:pPr fontAlgn="auto">
              <a:spcAft>
                <a:spcPts val="0"/>
              </a:spcAft>
              <a:defRPr/>
            </a:pPr>
            <a:r>
              <a:rPr lang="en-US" b="1" dirty="0">
                <a:solidFill>
                  <a:srgbClr val="C1072F"/>
                </a:solidFill>
              </a:rPr>
              <a:t>SCHIAVIT</a:t>
            </a:r>
            <a:r>
              <a:rPr lang="en-US" b="1" dirty="0">
                <a:solidFill>
                  <a:srgbClr val="C1072F"/>
                </a:solidFill>
                <a:ea typeface="Calibri" panose="020F0502020204030204" pitchFamily="34" charset="0"/>
                <a:cs typeface="Calibri" panose="020F0502020204030204" pitchFamily="34" charset="0"/>
              </a:rPr>
              <a:t>Ù</a:t>
            </a:r>
            <a:endParaRPr lang="en-US" b="1" dirty="0">
              <a:solidFill>
                <a:srgbClr val="C1072F"/>
              </a:solidFill>
            </a:endParaRPr>
          </a:p>
        </p:txBody>
      </p:sp>
      <p:pic>
        <p:nvPicPr>
          <p:cNvPr id="16387" name="Picture 27" descr="99">
            <a:extLst>
              <a:ext uri="{FF2B5EF4-FFF2-40B4-BE49-F238E27FC236}">
                <a16:creationId xmlns:a16="http://schemas.microsoft.com/office/drawing/2014/main" id="{4DCA6808-D419-C076-94FF-A3DDED13E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209461"/>
            <a:ext cx="1752600" cy="37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Who Brought the Slaves to America? The True History of Slavery in ...">
            <a:extLst>
              <a:ext uri="{FF2B5EF4-FFF2-40B4-BE49-F238E27FC236}">
                <a16:creationId xmlns:a16="http://schemas.microsoft.com/office/drawing/2014/main" id="{224914F4-4701-E381-22FD-AF78F0FB5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5703"/>
            <a:ext cx="5486400" cy="426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a:extLst>
              <a:ext uri="{FF2B5EF4-FFF2-40B4-BE49-F238E27FC236}">
                <a16:creationId xmlns:a16="http://schemas.microsoft.com/office/drawing/2014/main" id="{8D050065-4735-6DDB-400C-7DAE36B45210}"/>
              </a:ext>
            </a:extLst>
          </p:cNvPr>
          <p:cNvSpPr txBox="1">
            <a:spLocks noChangeArrowheads="1"/>
          </p:cNvSpPr>
          <p:nvPr/>
        </p:nvSpPr>
        <p:spPr bwMode="auto">
          <a:xfrm>
            <a:off x="228600" y="5119696"/>
            <a:ext cx="8534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0"/>
              </a:spcBef>
              <a:buClrTx/>
              <a:buFontTx/>
              <a:buNone/>
            </a:pPr>
            <a:r>
              <a:rPr lang="it-IT" altLang="it-IT" sz="2200" dirty="0">
                <a:solidFill>
                  <a:schemeClr val="tx1"/>
                </a:solidFill>
                <a:latin typeface="Verdana" panose="020B0604030504040204" pitchFamily="34" charset="0"/>
              </a:rPr>
              <a:t>Questione dei diritti degli Stati = trasferimento della questione della schiavitù sul piano del diritto costituzionale, per evitare di porre al centro del dibattito la “</a:t>
            </a:r>
            <a:r>
              <a:rPr lang="it-IT" altLang="it-IT" sz="2200" b="1" dirty="0" err="1">
                <a:solidFill>
                  <a:srgbClr val="FFFF00"/>
                </a:solidFill>
                <a:latin typeface="Verdana" panose="020B0604030504040204" pitchFamily="34" charset="0"/>
              </a:rPr>
              <a:t>peculiar</a:t>
            </a:r>
            <a:r>
              <a:rPr lang="it-IT" altLang="it-IT" sz="2200" b="1" dirty="0">
                <a:solidFill>
                  <a:srgbClr val="FFFF00"/>
                </a:solidFill>
                <a:latin typeface="Verdana" panose="020B0604030504040204" pitchFamily="34" charset="0"/>
              </a:rPr>
              <a:t> institution</a:t>
            </a:r>
            <a:r>
              <a:rPr lang="it-IT" altLang="it-IT" sz="2200" dirty="0">
                <a:solidFill>
                  <a:schemeClr val="tx1"/>
                </a:solidFill>
                <a:latin typeface="Verdana" panose="020B0604030504040204" pitchFamily="34" charset="0"/>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Badg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4418</TotalTime>
  <Words>1546</Words>
  <Application>Microsoft Office PowerPoint</Application>
  <PresentationFormat>Presentazione su schermo (4:3)</PresentationFormat>
  <Paragraphs>89</Paragraphs>
  <Slides>24</Slides>
  <Notes>0</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24</vt:i4>
      </vt:variant>
    </vt:vector>
  </HeadingPairs>
  <TitlesOfParts>
    <vt:vector size="36" baseType="lpstr">
      <vt:lpstr>Algerian</vt:lpstr>
      <vt:lpstr>Arial</vt:lpstr>
      <vt:lpstr>Calibri</vt:lpstr>
      <vt:lpstr>Century Gothic</vt:lpstr>
      <vt:lpstr>Gill Sans MT</vt:lpstr>
      <vt:lpstr>Impact</vt:lpstr>
      <vt:lpstr>Times New Roman</vt:lpstr>
      <vt:lpstr>Verdana</vt:lpstr>
      <vt:lpstr>Wingdings</vt:lpstr>
      <vt:lpstr>Wingdings 3</vt:lpstr>
      <vt:lpstr>Ione</vt:lpstr>
      <vt:lpstr>Badge</vt:lpstr>
      <vt:lpstr>UNA GUERRA INCIVILE                                                                                                                         </vt:lpstr>
      <vt:lpstr>IL MOVIMENTO ABOLIZIONISTA</vt:lpstr>
      <vt:lpstr>FREDERICK DOUGLASS</vt:lpstr>
      <vt:lpstr>“THE MEANING OF JULY FOURTH FOR THE NEGRO” (1852)</vt:lpstr>
      <vt:lpstr>UN RIBALTAMENTO DI VALORI</vt:lpstr>
      <vt:lpstr>UNA GEREMIADE AFROAMERICANA </vt:lpstr>
      <vt:lpstr>CAUSE PRINCIPALI DELLA GUERRA CIVILE</vt:lpstr>
      <vt:lpstr>DIRITTI DEGLI STATI</vt:lpstr>
      <vt:lpstr>SCHIAVITÙ</vt:lpstr>
      <vt:lpstr>DAZI DOGANALI</vt:lpstr>
      <vt:lpstr>SEZIONALISMO</vt:lpstr>
      <vt:lpstr>SCHIAVISMO E IMPERIALISMO</vt:lpstr>
      <vt:lpstr>LE ECONOMIE DEL NORD E DEL SUD</vt:lpstr>
      <vt:lpstr>LE FORZE IN CAMPO</vt:lpstr>
      <vt:lpstr>Inizio della guerra</vt:lpstr>
      <vt:lpstr>Presentazione standard di PowerPoint</vt:lpstr>
      <vt:lpstr>Gli afroamericani</vt:lpstr>
      <vt:lpstr>L’arruolamento</vt:lpstr>
      <vt:lpstr>La Proclamazione dell’Emancipazione (1863)</vt:lpstr>
      <vt:lpstr>La battaglia di Gettysburg (1863)</vt:lpstr>
      <vt:lpstr>La fine della guerra</vt:lpstr>
      <vt:lpstr>Una guerra sanguinosa</vt:lpstr>
      <vt:lpstr>LA PRIMA GUERRA MODERNA</vt:lpstr>
      <vt:lpstr>Presentazione standard di PowerPoint</vt:lpstr>
    </vt:vector>
  </TitlesOfParts>
  <Company>State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Secretary of State's Office</dc:creator>
  <cp:lastModifiedBy>valerio.deangelis@unimc.it</cp:lastModifiedBy>
  <cp:revision>109</cp:revision>
  <dcterms:created xsi:type="dcterms:W3CDTF">2005-10-20T14:40:05Z</dcterms:created>
  <dcterms:modified xsi:type="dcterms:W3CDTF">2024-10-29T23:20:31Z</dcterms:modified>
</cp:coreProperties>
</file>