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3"/>
  </p:notesMasterIdLst>
  <p:sldIdLst>
    <p:sldId id="256" r:id="rId2"/>
    <p:sldId id="473" r:id="rId3"/>
    <p:sldId id="475" r:id="rId4"/>
    <p:sldId id="474" r:id="rId5"/>
    <p:sldId id="477" r:id="rId6"/>
    <p:sldId id="476" r:id="rId7"/>
    <p:sldId id="478" r:id="rId8"/>
    <p:sldId id="361" r:id="rId9"/>
    <p:sldId id="470" r:id="rId10"/>
    <p:sldId id="371" r:id="rId11"/>
    <p:sldId id="372" r:id="rId12"/>
    <p:sldId id="379" r:id="rId13"/>
    <p:sldId id="462" r:id="rId14"/>
    <p:sldId id="383" r:id="rId15"/>
    <p:sldId id="469" r:id="rId16"/>
    <p:sldId id="384" r:id="rId17"/>
    <p:sldId id="389" r:id="rId18"/>
    <p:sldId id="393" r:id="rId19"/>
    <p:sldId id="471" r:id="rId20"/>
    <p:sldId id="472" r:id="rId21"/>
    <p:sldId id="418" r:id="rId22"/>
    <p:sldId id="411" r:id="rId23"/>
    <p:sldId id="262" r:id="rId24"/>
    <p:sldId id="448" r:id="rId25"/>
    <p:sldId id="423" r:id="rId26"/>
    <p:sldId id="432" r:id="rId27"/>
    <p:sldId id="441" r:id="rId28"/>
    <p:sldId id="436" r:id="rId29"/>
    <p:sldId id="438" r:id="rId30"/>
    <p:sldId id="439" r:id="rId31"/>
    <p:sldId id="44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3B915-F05A-450D-B454-96BB8966B49B}" type="datetimeFigureOut">
              <a:rPr lang="it-IT" smtClean="0"/>
              <a:t>12/11/2024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57B80-044E-40C9-BCDE-2ADE0F4CBD9B}" type="slidenum">
              <a:rPr lang="it-IT" smtClean="0"/>
              <a:t>‹N›</a:t>
            </a:fld>
            <a:endParaRPr lang="it-IT"/>
          </a:p>
        </p:txBody>
      </p:sp>
    </p:spTree>
    <p:extLst>
      <p:ext uri="{BB962C8B-B14F-4D97-AF65-F5344CB8AC3E}">
        <p14:creationId xmlns:p14="http://schemas.microsoft.com/office/powerpoint/2010/main" val="424514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a:extLst>
              <a:ext uri="{FF2B5EF4-FFF2-40B4-BE49-F238E27FC236}">
                <a16:creationId xmlns:a16="http://schemas.microsoft.com/office/drawing/2014/main" id="{3B3DB232-1A7D-626D-DD68-07033925A7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a:extLst>
              <a:ext uri="{FF2B5EF4-FFF2-40B4-BE49-F238E27FC236}">
                <a16:creationId xmlns:a16="http://schemas.microsoft.com/office/drawing/2014/main" id="{F331C1A9-ABCD-6715-B312-15BDB5947C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6804" name="Segnaposto numero diapositiva 3">
            <a:extLst>
              <a:ext uri="{FF2B5EF4-FFF2-40B4-BE49-F238E27FC236}">
                <a16:creationId xmlns:a16="http://schemas.microsoft.com/office/drawing/2014/main" id="{2C6ACF0F-7826-AE84-2519-E94728FB11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2C3D184-44CC-414F-843D-DEC18C819E85}" type="slidenum">
              <a:rPr lang="en-US" altLang="it-IT" smtClean="0"/>
              <a:pPr/>
              <a:t>18</a:t>
            </a:fld>
            <a:endParaRPr lang="en-US"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98D02133-2810-F5ED-5E69-1ECA7CD5E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1AC94E7C-91F7-B892-1243-78B96EB63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F4D677C9-2852-3FCB-AAA9-C8B00E5B0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B93A4F-946A-4A90-88E9-4B033D0CC841}" type="slidenum">
              <a:rPr lang="en-US" altLang="en-US" smtClean="0"/>
              <a:pPr>
                <a:spcBef>
                  <a:spcPct val="0"/>
                </a:spcBef>
              </a:pPr>
              <a:t>26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77810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230D48-3D17-4C79-8999-6B153E9D5F5C}" type="datetimeFigureOut">
              <a:rPr lang="it-IT" smtClean="0"/>
              <a:t>12/11/2024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328947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80562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0018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179728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425987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339022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109686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1559771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B3FB770-8795-77DF-8E09-A8EE05D04DC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A8052A0-5677-3261-7D7D-4F662A4AC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07C02A1-003A-E7B8-DAA6-DBE9F8959BFE}"/>
              </a:ext>
            </a:extLst>
          </p:cNvPr>
          <p:cNvSpPr>
            <a:spLocks noGrp="1" noChangeArrowheads="1"/>
          </p:cNvSpPr>
          <p:nvPr>
            <p:ph type="sldNum" sz="quarter" idx="12"/>
          </p:nvPr>
        </p:nvSpPr>
        <p:spPr>
          <a:ln/>
        </p:spPr>
        <p:txBody>
          <a:bodyPr/>
          <a:lstStyle>
            <a:lvl1pPr>
              <a:defRPr/>
            </a:lvl1pPr>
          </a:lstStyle>
          <a:p>
            <a:fld id="{0AED1D4E-00AF-45A8-88C0-204AB811F881}" type="slidenum">
              <a:rPr lang="en-US" altLang="en-US"/>
              <a:pPr/>
              <a:t>‹N›</a:t>
            </a:fld>
            <a:endParaRPr lang="en-US" altLang="en-US"/>
          </a:p>
        </p:txBody>
      </p:sp>
    </p:spTree>
    <p:extLst>
      <p:ext uri="{BB962C8B-B14F-4D97-AF65-F5344CB8AC3E}">
        <p14:creationId xmlns:p14="http://schemas.microsoft.com/office/powerpoint/2010/main" val="112805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7503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129078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C230D48-3D17-4C79-8999-6B153E9D5F5C}" type="datetimeFigureOut">
              <a:rPr lang="it-IT" smtClean="0"/>
              <a:t>12/11/2024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321723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C230D48-3D17-4C79-8999-6B153E9D5F5C}" type="datetimeFigureOut">
              <a:rPr lang="it-IT" smtClean="0"/>
              <a:t>12/11/2024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297220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378933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353401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CC230D48-3D17-4C79-8999-6B153E9D5F5C}" type="datetimeFigureOut">
              <a:rPr lang="it-IT" smtClean="0"/>
              <a:t>12/11/2024</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26731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230D48-3D17-4C79-8999-6B153E9D5F5C}" type="datetimeFigureOut">
              <a:rPr lang="it-IT" smtClean="0"/>
              <a:t>12/11/2024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94E1E9-ADA3-4524-8253-C08EA9D7BBF7}" type="slidenum">
              <a:rPr lang="it-IT" smtClean="0"/>
              <a:t>‹N›</a:t>
            </a:fld>
            <a:endParaRPr lang="it-IT"/>
          </a:p>
        </p:txBody>
      </p:sp>
    </p:spTree>
    <p:extLst>
      <p:ext uri="{BB962C8B-B14F-4D97-AF65-F5344CB8AC3E}">
        <p14:creationId xmlns:p14="http://schemas.microsoft.com/office/powerpoint/2010/main" val="2121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230D48-3D17-4C79-8999-6B153E9D5F5C}" type="datetimeFigureOut">
              <a:rPr lang="it-IT" smtClean="0"/>
              <a:t>12/11/2024</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894E1E9-ADA3-4524-8253-C08EA9D7BBF7}" type="slidenum">
              <a:rPr lang="it-IT" smtClean="0"/>
              <a:t>‹N›</a:t>
            </a:fld>
            <a:endParaRPr lang="it-IT"/>
          </a:p>
        </p:txBody>
      </p:sp>
    </p:spTree>
    <p:extLst>
      <p:ext uri="{BB962C8B-B14F-4D97-AF65-F5344CB8AC3E}">
        <p14:creationId xmlns:p14="http://schemas.microsoft.com/office/powerpoint/2010/main" val="296086678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25720-831A-789C-0286-29137B3647D9}"/>
              </a:ext>
            </a:extLst>
          </p:cNvPr>
          <p:cNvSpPr>
            <a:spLocks noGrp="1"/>
          </p:cNvSpPr>
          <p:nvPr>
            <p:ph type="ctrTitle"/>
          </p:nvPr>
        </p:nvSpPr>
        <p:spPr>
          <a:xfrm>
            <a:off x="190500" y="83977"/>
            <a:ext cx="10153650" cy="923729"/>
          </a:xfrm>
        </p:spPr>
        <p:txBody>
          <a:bodyPr/>
          <a:lstStyle/>
          <a:p>
            <a:r>
              <a:rPr lang="it-IT" sz="4000" b="1" dirty="0"/>
              <a:t>LA RESPONSABILITÀ DELLA GUERRA – 2</a:t>
            </a:r>
          </a:p>
        </p:txBody>
      </p:sp>
      <p:pic>
        <p:nvPicPr>
          <p:cNvPr id="4" name="Immagine 3" descr="Immagine che contiene cielo, esterni, persona, montagna&#10;&#10;Descrizione generata automaticamente">
            <a:extLst>
              <a:ext uri="{FF2B5EF4-FFF2-40B4-BE49-F238E27FC236}">
                <a16:creationId xmlns:a16="http://schemas.microsoft.com/office/drawing/2014/main" id="{B80EFD46-D96B-D2A3-8655-633FB5862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475" y="2819365"/>
            <a:ext cx="4441255" cy="3178273"/>
          </a:xfrm>
          <a:prstGeom prst="rect">
            <a:avLst/>
          </a:prstGeom>
        </p:spPr>
      </p:pic>
      <p:pic>
        <p:nvPicPr>
          <p:cNvPr id="9" name="Immagine 8" descr="Immagine che contiene testo, arma, fumo, esterni&#10;&#10;Descrizione generata automaticamente">
            <a:extLst>
              <a:ext uri="{FF2B5EF4-FFF2-40B4-BE49-F238E27FC236}">
                <a16:creationId xmlns:a16="http://schemas.microsoft.com/office/drawing/2014/main" id="{78845F3C-65C8-B70A-5075-560F4B4C8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398" y="3179211"/>
            <a:ext cx="5005602" cy="3455436"/>
          </a:xfrm>
          <a:prstGeom prst="rect">
            <a:avLst/>
          </a:prstGeom>
        </p:spPr>
      </p:pic>
      <p:pic>
        <p:nvPicPr>
          <p:cNvPr id="11" name="Immagine 10" descr="Immagine che contiene esterni, arma, fumo, trasporto&#10;&#10;Descrizione generata automaticamente">
            <a:extLst>
              <a:ext uri="{FF2B5EF4-FFF2-40B4-BE49-F238E27FC236}">
                <a16:creationId xmlns:a16="http://schemas.microsoft.com/office/drawing/2014/main" id="{39B2F06A-0E81-9689-E54D-D9531CE12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167686"/>
            <a:ext cx="4513961" cy="2527818"/>
          </a:xfrm>
          <a:prstGeom prst="rect">
            <a:avLst/>
          </a:prstGeom>
        </p:spPr>
      </p:pic>
    </p:spTree>
    <p:extLst>
      <p:ext uri="{BB962C8B-B14F-4D97-AF65-F5344CB8AC3E}">
        <p14:creationId xmlns:p14="http://schemas.microsoft.com/office/powerpoint/2010/main" val="245115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302E5DB-FE0F-AE5D-48E9-A05C93D3B671}"/>
              </a:ext>
            </a:extLst>
          </p:cNvPr>
          <p:cNvSpPr>
            <a:spLocks noGrp="1" noChangeArrowheads="1"/>
          </p:cNvSpPr>
          <p:nvPr>
            <p:ph type="title"/>
          </p:nvPr>
        </p:nvSpPr>
        <p:spPr>
          <a:xfrm>
            <a:off x="622169" y="260351"/>
            <a:ext cx="9795007" cy="936625"/>
          </a:xfrm>
        </p:spPr>
        <p:txBody>
          <a:bodyPr>
            <a:noAutofit/>
          </a:bodyPr>
          <a:lstStyle/>
          <a:p>
            <a:pPr>
              <a:defRPr/>
            </a:pPr>
            <a:r>
              <a:rPr lang="en-US" sz="4800" b="1" dirty="0">
                <a:ea typeface="ＭＳ Ｐゴシック" pitchFamily="34" charset="-128"/>
              </a:rPr>
              <a:t>L’INIZIO DELLA GUERRA</a:t>
            </a:r>
          </a:p>
        </p:txBody>
      </p:sp>
      <p:sp>
        <p:nvSpPr>
          <p:cNvPr id="67587" name="Rectangle 3">
            <a:extLst>
              <a:ext uri="{FF2B5EF4-FFF2-40B4-BE49-F238E27FC236}">
                <a16:creationId xmlns:a16="http://schemas.microsoft.com/office/drawing/2014/main" id="{83D630E6-25DA-43E1-A4F6-33478A5BA391}"/>
              </a:ext>
            </a:extLst>
          </p:cNvPr>
          <p:cNvSpPr>
            <a:spLocks noGrp="1"/>
          </p:cNvSpPr>
          <p:nvPr>
            <p:ph idx="1"/>
          </p:nvPr>
        </p:nvSpPr>
        <p:spPr>
          <a:xfrm>
            <a:off x="499620" y="1357314"/>
            <a:ext cx="11265031" cy="5456237"/>
          </a:xfrm>
        </p:spPr>
        <p:txBody>
          <a:bodyPr>
            <a:normAutofit/>
          </a:bodyPr>
          <a:lstStyle/>
          <a:p>
            <a:pPr eaLnBrk="1" hangingPunct="1"/>
            <a:r>
              <a:rPr lang="it-IT" altLang="it-IT" sz="3600" dirty="0">
                <a:solidFill>
                  <a:srgbClr val="FF0000"/>
                </a:solidFill>
                <a:ea typeface="ＭＳ Ｐゴシック" panose="020B0600070205080204" pitchFamily="34" charset="-128"/>
              </a:rPr>
              <a:t>Invasione tedesca della Polonia </a:t>
            </a:r>
            <a:r>
              <a:rPr lang="it-IT" altLang="it-IT" sz="3600" dirty="0">
                <a:ea typeface="ＭＳ Ｐゴシック" panose="020B0600070205080204" pitchFamily="34" charset="-128"/>
              </a:rPr>
              <a:t>(1°settembre 1939) </a:t>
            </a:r>
            <a:r>
              <a:rPr lang="it-IT" altLang="it-IT" sz="3600" dirty="0">
                <a:ea typeface="ＭＳ Ｐゴシック" panose="020B0600070205080204" pitchFamily="34" charset="-128"/>
                <a:cs typeface="Times New Roman" panose="02020603050405020304" pitchFamily="18" charset="0"/>
              </a:rPr>
              <a:t>→ </a:t>
            </a:r>
            <a:r>
              <a:rPr lang="it-IT" altLang="it-IT" sz="3600" i="1" dirty="0">
                <a:solidFill>
                  <a:srgbClr val="FF0000"/>
                </a:solidFill>
                <a:ea typeface="ＭＳ Ｐゴシック" panose="020B0600070205080204" pitchFamily="34" charset="-128"/>
              </a:rPr>
              <a:t>Blitzkrieg</a:t>
            </a:r>
          </a:p>
          <a:p>
            <a:pPr eaLnBrk="1" hangingPunct="1"/>
            <a:r>
              <a:rPr lang="it-IT" altLang="it-IT" sz="3600" dirty="0">
                <a:solidFill>
                  <a:srgbClr val="FF0000"/>
                </a:solidFill>
                <a:ea typeface="ＭＳ Ｐゴシック" panose="020B0600070205080204" pitchFamily="34" charset="-128"/>
              </a:rPr>
              <a:t>Invasione della Francia </a:t>
            </a:r>
            <a:r>
              <a:rPr lang="it-IT" altLang="it-IT" sz="3600" dirty="0">
                <a:ea typeface="ＭＳ Ｐゴシック" panose="020B0600070205080204" pitchFamily="34" charset="-128"/>
              </a:rPr>
              <a:t>(10 maggio 1940) → serie di altre invasioni  (</a:t>
            </a:r>
            <a:r>
              <a:rPr lang="it-IT" altLang="it-IT" sz="3600" dirty="0">
                <a:solidFill>
                  <a:srgbClr val="FF0000"/>
                </a:solidFill>
                <a:ea typeface="ＭＳ Ｐゴシック" panose="020B0600070205080204" pitchFamily="34" charset="-128"/>
              </a:rPr>
              <a:t>Norvegia, Danimarca, Olanda, Belgio</a:t>
            </a:r>
            <a:r>
              <a:rPr lang="it-IT" altLang="it-IT" sz="3600" dirty="0">
                <a:ea typeface="ＭＳ Ｐゴシック" panose="020B0600070205080204" pitchFamily="34" charset="-128"/>
              </a:rPr>
              <a:t>)</a:t>
            </a:r>
          </a:p>
          <a:p>
            <a:pPr eaLnBrk="1" hangingPunct="1"/>
            <a:r>
              <a:rPr lang="it-IT" altLang="it-IT" sz="3600" dirty="0">
                <a:ea typeface="ＭＳ Ｐゴシック" panose="020B0600070205080204" pitchFamily="34" charset="-128"/>
              </a:rPr>
              <a:t>Capitolazione della Francia (giugno 1940) → ritirata di </a:t>
            </a:r>
            <a:r>
              <a:rPr lang="it-IT" altLang="it-IT" sz="3600" dirty="0">
                <a:solidFill>
                  <a:srgbClr val="FF0000"/>
                </a:solidFill>
                <a:ea typeface="ＭＳ Ｐゴシック" panose="020B0600070205080204" pitchFamily="34" charset="-128"/>
              </a:rPr>
              <a:t>Dunkerque</a:t>
            </a:r>
            <a:r>
              <a:rPr lang="it-IT" altLang="it-IT" sz="3600" dirty="0">
                <a:ea typeface="ＭＳ Ｐゴシック" panose="020B0600070205080204" pitchFamily="34" charset="-128"/>
              </a:rPr>
              <a:t> (circa 400.000 soldati alleati vengono evacuati in Gran Bretagna)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stuka">
            <a:extLst>
              <a:ext uri="{FF2B5EF4-FFF2-40B4-BE49-F238E27FC236}">
                <a16:creationId xmlns:a16="http://schemas.microsoft.com/office/drawing/2014/main" id="{BA92A112-86C9-0823-1B3C-54AEAAC1D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5" y="273377"/>
            <a:ext cx="39719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7" descr="fri010_5">
            <a:extLst>
              <a:ext uri="{FF2B5EF4-FFF2-40B4-BE49-F238E27FC236}">
                <a16:creationId xmlns:a16="http://schemas.microsoft.com/office/drawing/2014/main" id="{83BEA7BB-3961-A7B8-B4F1-63F5542EC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89" y="279727"/>
            <a:ext cx="55245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2" descr="C:\Users\Utente\Downloads\index.jpg">
            <a:extLst>
              <a:ext uri="{FF2B5EF4-FFF2-40B4-BE49-F238E27FC236}">
                <a16:creationId xmlns:a16="http://schemas.microsoft.com/office/drawing/2014/main" id="{EE7F690D-77CE-D6B1-97A3-706A0F956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637" y="4429126"/>
            <a:ext cx="67151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3" descr="map 1940.gif">
            <a:extLst>
              <a:ext uri="{FF2B5EF4-FFF2-40B4-BE49-F238E27FC236}">
                <a16:creationId xmlns:a16="http://schemas.microsoft.com/office/drawing/2014/main" id="{9E4B7B11-9F0C-DBC2-BBD5-E4C5857CF1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0705" y="404302"/>
            <a:ext cx="9217615" cy="6049396"/>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AE128045-F11E-97ED-ADE9-3A1AA60E3163}"/>
              </a:ext>
            </a:extLst>
          </p:cNvPr>
          <p:cNvSpPr txBox="1">
            <a:spLocks noChangeArrowheads="1"/>
          </p:cNvSpPr>
          <p:nvPr/>
        </p:nvSpPr>
        <p:spPr bwMode="auto">
          <a:xfrm>
            <a:off x="480767" y="95251"/>
            <a:ext cx="9722096" cy="646113"/>
          </a:xfrm>
          <a:prstGeom prst="rect">
            <a:avLst/>
          </a:prstGeom>
          <a:noFill/>
          <a:ln>
            <a:noFill/>
          </a:ln>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defRPr/>
            </a:pPr>
            <a:r>
              <a:rPr lang="en-US" altLang="it-IT" sz="3600" dirty="0">
                <a:solidFill>
                  <a:schemeClr val="tx2"/>
                </a:solidFill>
                <a:latin typeface="+mj-lt"/>
              </a:rPr>
              <a:t>LA BATTAGLIA D’INGHILTERRA</a:t>
            </a:r>
          </a:p>
        </p:txBody>
      </p:sp>
      <p:sp>
        <p:nvSpPr>
          <p:cNvPr id="3" name="TextBox 2">
            <a:extLst>
              <a:ext uri="{FF2B5EF4-FFF2-40B4-BE49-F238E27FC236}">
                <a16:creationId xmlns:a16="http://schemas.microsoft.com/office/drawing/2014/main" id="{47A2AA5B-852E-0262-4299-51C59FEA6617}"/>
              </a:ext>
            </a:extLst>
          </p:cNvPr>
          <p:cNvSpPr txBox="1"/>
          <p:nvPr/>
        </p:nvSpPr>
        <p:spPr>
          <a:xfrm>
            <a:off x="480767" y="981076"/>
            <a:ext cx="9722096" cy="1938992"/>
          </a:xfrm>
          <a:prstGeom prst="rect">
            <a:avLst/>
          </a:prstGeom>
          <a:noFill/>
        </p:spPr>
        <p:txBody>
          <a:bodyPr wrap="square">
            <a:spAutoFit/>
          </a:bodyPr>
          <a:lstStyle/>
          <a:p>
            <a:pPr eaLnBrk="1" hangingPunct="1">
              <a:defRPr/>
            </a:pPr>
            <a:r>
              <a:rPr lang="it-IT" sz="2400" dirty="0">
                <a:solidFill>
                  <a:srgbClr val="FF0000"/>
                </a:solidFill>
                <a:cs typeface="Arial" charset="0"/>
              </a:rPr>
              <a:t>Winston Churchill </a:t>
            </a:r>
            <a:r>
              <a:rPr lang="it-IT" sz="2400" dirty="0">
                <a:cs typeface="Arial" charset="0"/>
              </a:rPr>
              <a:t>dichiara che la Gran Bretagna non si arrenderà alla Germania (maggio 1940: </a:t>
            </a:r>
            <a:r>
              <a:rPr lang="en-US" sz="2400" dirty="0">
                <a:cs typeface="Arial" charset="0"/>
              </a:rPr>
              <a:t>“I have nothing to offer but blood, toil, tears and sweat”</a:t>
            </a:r>
            <a:r>
              <a:rPr lang="it-IT" sz="2400" dirty="0">
                <a:cs typeface="Times New Roman"/>
              </a:rPr>
              <a:t>→ strategia tedesca di </a:t>
            </a:r>
            <a:r>
              <a:rPr lang="it-IT" sz="2400" dirty="0">
                <a:solidFill>
                  <a:srgbClr val="FF0000"/>
                </a:solidFill>
                <a:cs typeface="Times New Roman"/>
              </a:rPr>
              <a:t>bombardamenti aerei  </a:t>
            </a:r>
            <a:r>
              <a:rPr lang="it-IT" sz="2400" dirty="0">
                <a:cs typeface="Times New Roman"/>
              </a:rPr>
              <a:t>(luglio-ottobre 1940) → resistenza della Gran Bretagna → rinuncia all’invasione da parte di Hitler</a:t>
            </a:r>
            <a:endParaRPr lang="en-US" sz="2400" dirty="0">
              <a:cs typeface="Arial" charset="0"/>
            </a:endParaRPr>
          </a:p>
        </p:txBody>
      </p:sp>
      <p:pic>
        <p:nvPicPr>
          <p:cNvPr id="8" name="Picture 7">
            <a:extLst>
              <a:ext uri="{FF2B5EF4-FFF2-40B4-BE49-F238E27FC236}">
                <a16:creationId xmlns:a16="http://schemas.microsoft.com/office/drawing/2014/main" id="{BB53C9BE-57C0-BD69-A8AF-CBCF5C17DD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9179" y="3103562"/>
            <a:ext cx="302736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2" descr="C:\Users\Utente\Downloads\st paul.jpg">
            <a:extLst>
              <a:ext uri="{FF2B5EF4-FFF2-40B4-BE49-F238E27FC236}">
                <a16:creationId xmlns:a16="http://schemas.microsoft.com/office/drawing/2014/main" id="{D512EB7C-E0B5-802F-9987-64326A513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993" y="3429000"/>
            <a:ext cx="377666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02E08FB6-974B-952F-CCCD-8CF3131A3DA1}"/>
              </a:ext>
            </a:extLst>
          </p:cNvPr>
          <p:cNvSpPr>
            <a:spLocks noGrp="1" noChangeArrowheads="1"/>
          </p:cNvSpPr>
          <p:nvPr>
            <p:ph type="title"/>
          </p:nvPr>
        </p:nvSpPr>
        <p:spPr>
          <a:xfrm>
            <a:off x="405354" y="228600"/>
            <a:ext cx="9576848" cy="985838"/>
          </a:xfrm>
        </p:spPr>
        <p:txBody>
          <a:bodyPr>
            <a:noAutofit/>
          </a:bodyPr>
          <a:lstStyle/>
          <a:p>
            <a:pPr>
              <a:defRPr/>
            </a:pPr>
            <a:r>
              <a:rPr lang="en-US" sz="4400" b="1" dirty="0">
                <a:ea typeface="ＭＳ Ｐゴシック" pitchFamily="34" charset="-128"/>
              </a:rPr>
              <a:t>IL FRONTE DEL PACIFICO</a:t>
            </a:r>
          </a:p>
        </p:txBody>
      </p:sp>
      <p:sp>
        <p:nvSpPr>
          <p:cNvPr id="16387" name="Rectangle 1027">
            <a:extLst>
              <a:ext uri="{FF2B5EF4-FFF2-40B4-BE49-F238E27FC236}">
                <a16:creationId xmlns:a16="http://schemas.microsoft.com/office/drawing/2014/main" id="{064DB91E-1236-0DBA-C25F-9598A60602C1}"/>
              </a:ext>
            </a:extLst>
          </p:cNvPr>
          <p:cNvSpPr>
            <a:spLocks noGrp="1"/>
          </p:cNvSpPr>
          <p:nvPr>
            <p:ph idx="1"/>
          </p:nvPr>
        </p:nvSpPr>
        <p:spPr>
          <a:xfrm>
            <a:off x="131975" y="1214438"/>
            <a:ext cx="10250275" cy="5599112"/>
          </a:xfrm>
        </p:spPr>
        <p:txBody>
          <a:bodyPr>
            <a:normAutofit/>
          </a:bodyPr>
          <a:lstStyle/>
          <a:p>
            <a:pPr eaLnBrk="1" hangingPunct="1"/>
            <a:r>
              <a:rPr lang="it-IT" altLang="it-IT" sz="2800" dirty="0">
                <a:solidFill>
                  <a:srgbClr val="FF0000"/>
                </a:solidFill>
                <a:ea typeface="ＭＳ Ｐゴシック" panose="020B0600070205080204" pitchFamily="34" charset="-128"/>
              </a:rPr>
              <a:t>Espansionismo giapponese </a:t>
            </a:r>
            <a:r>
              <a:rPr lang="it-IT" altLang="it-IT" sz="2800" dirty="0">
                <a:ea typeface="ＭＳ Ｐゴシック" panose="020B0600070205080204" pitchFamily="34" charset="-128"/>
                <a:cs typeface="Times New Roman" panose="02020603050405020304" pitchFamily="18" charset="0"/>
              </a:rPr>
              <a:t>→ conquista della </a:t>
            </a:r>
            <a:r>
              <a:rPr lang="it-IT" altLang="it-IT" sz="2800" dirty="0">
                <a:solidFill>
                  <a:srgbClr val="FF0000"/>
                </a:solidFill>
                <a:ea typeface="ＭＳ Ｐゴシック" panose="020B0600070205080204" pitchFamily="34" charset="-128"/>
                <a:cs typeface="Times New Roman" panose="02020603050405020304" pitchFamily="18" charset="0"/>
              </a:rPr>
              <a:t>Manciuria</a:t>
            </a:r>
            <a:r>
              <a:rPr lang="en-US" altLang="it-IT" sz="2800" dirty="0">
                <a:ea typeface="ＭＳ Ｐゴシック" panose="020B0600070205080204" pitchFamily="34" charset="-128"/>
                <a:cs typeface="Times New Roman" panose="02020603050405020304" pitchFamily="18" charset="0"/>
              </a:rPr>
              <a:t> (</a:t>
            </a:r>
            <a:r>
              <a:rPr lang="it-IT" altLang="it-IT" sz="2800" dirty="0">
                <a:ea typeface="ＭＳ Ｐゴシック" panose="020B0600070205080204" pitchFamily="34" charset="-128"/>
              </a:rPr>
              <a:t>1931) </a:t>
            </a:r>
            <a:r>
              <a:rPr lang="en-US" altLang="it-IT" sz="2800" dirty="0">
                <a:ea typeface="ＭＳ Ｐゴシック" panose="020B0600070205080204" pitchFamily="34" charset="-128"/>
              </a:rPr>
              <a:t>→ </a:t>
            </a:r>
            <a:r>
              <a:rPr lang="it-IT" altLang="it-IT" sz="2800" dirty="0">
                <a:ea typeface="ＭＳ Ｐゴシック" panose="020B0600070205080204" pitchFamily="34" charset="-128"/>
              </a:rPr>
              <a:t>conquista di gran </a:t>
            </a:r>
            <a:r>
              <a:rPr lang="en-US" altLang="it-IT" sz="2800" dirty="0" err="1">
                <a:ea typeface="ＭＳ Ｐゴシック" panose="020B0600070205080204" pitchFamily="34" charset="-128"/>
              </a:rPr>
              <a:t>parte</a:t>
            </a:r>
            <a:r>
              <a:rPr lang="en-US" altLang="it-IT" sz="2800" dirty="0">
                <a:ea typeface="ＭＳ Ｐゴシック" panose="020B0600070205080204" pitchFamily="34" charset="-128"/>
              </a:rPr>
              <a:t> </a:t>
            </a:r>
            <a:r>
              <a:rPr lang="it-IT" altLang="it-IT" sz="2800" dirty="0">
                <a:ea typeface="ＭＳ Ｐゴシック" panose="020B0600070205080204" pitchFamily="34" charset="-128"/>
              </a:rPr>
              <a:t>della </a:t>
            </a:r>
            <a:r>
              <a:rPr lang="it-IT" altLang="it-IT" sz="2800" dirty="0">
                <a:solidFill>
                  <a:srgbClr val="FF0000"/>
                </a:solidFill>
                <a:ea typeface="ＭＳ Ｐゴシック" panose="020B0600070205080204" pitchFamily="34" charset="-128"/>
              </a:rPr>
              <a:t>Cina </a:t>
            </a:r>
            <a:r>
              <a:rPr lang="it-IT" altLang="it-IT" sz="2800" dirty="0" err="1">
                <a:solidFill>
                  <a:srgbClr val="FF0000"/>
                </a:solidFill>
                <a:ea typeface="ＭＳ Ｐゴシック" panose="020B0600070205080204" pitchFamily="34" charset="-128"/>
              </a:rPr>
              <a:t>orient</a:t>
            </a:r>
            <a:r>
              <a:rPr lang="en-US" altLang="it-IT" sz="2800" dirty="0">
                <a:solidFill>
                  <a:srgbClr val="FF0000"/>
                </a:solidFill>
                <a:ea typeface="ＭＳ Ｐゴシック" panose="020B0600070205080204" pitchFamily="34" charset="-128"/>
              </a:rPr>
              <a:t>ale </a:t>
            </a:r>
            <a:r>
              <a:rPr lang="en-US" altLang="it-IT" sz="2800" dirty="0">
                <a:ea typeface="ＭＳ Ｐゴシック" panose="020B0600070205080204" pitchFamily="34" charset="-128"/>
              </a:rPr>
              <a:t>(</a:t>
            </a:r>
            <a:r>
              <a:rPr lang="it-IT" altLang="it-IT" sz="2800" dirty="0">
                <a:ea typeface="ＭＳ Ｐゴシック" panose="020B0600070205080204" pitchFamily="34" charset="-128"/>
              </a:rPr>
              <a:t>1937-40) </a:t>
            </a:r>
            <a:r>
              <a:rPr lang="en-US" altLang="it-IT" sz="2800" dirty="0">
                <a:ea typeface="ＭＳ Ｐゴシック" panose="020B0600070205080204" pitchFamily="34" charset="-128"/>
              </a:rPr>
              <a:t>→  </a:t>
            </a:r>
            <a:r>
              <a:rPr lang="it-IT" altLang="it-IT" sz="2800" dirty="0">
                <a:solidFill>
                  <a:srgbClr val="FF0000"/>
                </a:solidFill>
                <a:ea typeface="ＭＳ Ｐゴシック" panose="020B0600070205080204" pitchFamily="34" charset="-128"/>
              </a:rPr>
              <a:t>alleanza con l’Asse </a:t>
            </a:r>
            <a:r>
              <a:rPr lang="it-IT" altLang="it-IT" sz="2800" dirty="0">
                <a:ea typeface="ＭＳ Ｐゴシック" panose="020B0600070205080204" pitchFamily="34" charset="-128"/>
              </a:rPr>
              <a:t>(</a:t>
            </a:r>
            <a:r>
              <a:rPr lang="it-IT" altLang="it-IT" sz="2800" dirty="0" err="1">
                <a:ea typeface="ＭＳ Ｐゴシック" panose="020B0600070205080204" pitchFamily="34" charset="-128"/>
              </a:rPr>
              <a:t>settembr</a:t>
            </a:r>
            <a:r>
              <a:rPr lang="en-US" altLang="it-IT" sz="2800" dirty="0">
                <a:ea typeface="ＭＳ Ｐゴシック" panose="020B0600070205080204" pitchFamily="34" charset="-128"/>
              </a:rPr>
              <a:t>e</a:t>
            </a:r>
            <a:r>
              <a:rPr lang="it-IT" altLang="it-IT" sz="2800" dirty="0">
                <a:ea typeface="ＭＳ Ｐゴシック" panose="020B0600070205080204" pitchFamily="34" charset="-128"/>
              </a:rPr>
              <a:t> 1940)</a:t>
            </a:r>
          </a:p>
          <a:p>
            <a:pPr eaLnBrk="1" hangingPunct="1"/>
            <a:r>
              <a:rPr lang="it-IT" altLang="it-IT" sz="2800" dirty="0">
                <a:ea typeface="ＭＳ Ｐゴシック" panose="020B0600070205080204" pitchFamily="34" charset="-128"/>
              </a:rPr>
              <a:t>Tentativo statunitense di contrastare l’espansionismo giapponese </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aumento</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delle</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forze</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navali</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nel</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Pacifico</a:t>
            </a:r>
            <a:r>
              <a:rPr lang="en-US" altLang="it-IT" sz="2800" dirty="0">
                <a:ea typeface="ＭＳ Ｐゴシック" panose="020B0600070205080204" pitchFamily="34" charset="-128"/>
              </a:rPr>
              <a:t> → </a:t>
            </a:r>
            <a:r>
              <a:rPr lang="en-US" altLang="it-IT" sz="2800" dirty="0" err="1">
                <a:ea typeface="ＭＳ Ｐゴシック" panose="020B0600070205080204" pitchFamily="34" charset="-128"/>
              </a:rPr>
              <a:t>spostamento</a:t>
            </a:r>
            <a:r>
              <a:rPr lang="en-US" altLang="it-IT" sz="2800" dirty="0">
                <a:ea typeface="ＭＳ Ｐゴシック" panose="020B0600070205080204" pitchFamily="34" charset="-128"/>
              </a:rPr>
              <a:t> di gran </a:t>
            </a:r>
            <a:r>
              <a:rPr lang="en-US" altLang="it-IT" sz="2800" dirty="0" err="1">
                <a:ea typeface="ＭＳ Ｐゴシック" panose="020B0600070205080204" pitchFamily="34" charset="-128"/>
              </a:rPr>
              <a:t>parte</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della</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flotta</a:t>
            </a:r>
            <a:r>
              <a:rPr lang="en-US" altLang="it-IT" sz="2800" dirty="0">
                <a:ea typeface="ＭＳ Ｐゴシック" panose="020B0600070205080204" pitchFamily="34" charset="-128"/>
              </a:rPr>
              <a:t> da San Diego a </a:t>
            </a:r>
            <a:r>
              <a:rPr lang="en-US" altLang="it-IT" sz="2800" dirty="0">
                <a:solidFill>
                  <a:srgbClr val="FF0000"/>
                </a:solidFill>
                <a:ea typeface="ＭＳ Ｐゴシック" panose="020B0600070205080204" pitchFamily="34" charset="-128"/>
              </a:rPr>
              <a:t>Pearl Harbor</a:t>
            </a:r>
          </a:p>
          <a:p>
            <a:pPr eaLnBrk="1" hangingPunct="1"/>
            <a:r>
              <a:rPr lang="it-IT" altLang="it-IT" sz="2800" dirty="0">
                <a:ea typeface="ＭＳ Ｐゴシック" panose="020B0600070205080204" pitchFamily="34" charset="-128"/>
              </a:rPr>
              <a:t>Il Giappone conquista i territori francesi in </a:t>
            </a:r>
            <a:r>
              <a:rPr lang="it-IT" altLang="it-IT" sz="2800" dirty="0">
                <a:solidFill>
                  <a:srgbClr val="FF0000"/>
                </a:solidFill>
                <a:ea typeface="ＭＳ Ｐゴシック" panose="020B0600070205080204" pitchFamily="34" charset="-128"/>
              </a:rPr>
              <a:t>Indocina</a:t>
            </a:r>
            <a:r>
              <a:rPr lang="it-IT" altLang="it-IT" sz="2800" dirty="0">
                <a:ea typeface="ＭＳ Ｐゴシック" panose="020B0600070205080204" pitchFamily="34" charset="-128"/>
              </a:rPr>
              <a:t> </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gli</a:t>
            </a:r>
            <a:r>
              <a:rPr lang="en-US" altLang="it-IT" sz="2800" dirty="0">
                <a:ea typeface="ＭＳ Ｐゴシック" panose="020B0600070205080204" pitchFamily="34" charset="-128"/>
              </a:rPr>
              <a:t> USA </a:t>
            </a:r>
            <a:r>
              <a:rPr lang="en-US" altLang="it-IT" sz="2800" dirty="0" err="1">
                <a:ea typeface="ＭＳ Ｐゴシック" panose="020B0600070205080204" pitchFamily="34" charset="-128"/>
              </a:rPr>
              <a:t>emettono</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sanzioni</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economiche</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contro</a:t>
            </a:r>
            <a:r>
              <a:rPr lang="en-US" altLang="it-IT" sz="2800" dirty="0">
                <a:ea typeface="ＭＳ Ｐゴシック" panose="020B0600070205080204" pitchFamily="34" charset="-128"/>
              </a:rPr>
              <a:t> il </a:t>
            </a:r>
            <a:r>
              <a:rPr lang="en-US" altLang="it-IT" sz="2800" dirty="0" err="1">
                <a:ea typeface="ＭＳ Ｐゴシック" panose="020B0600070205080204" pitchFamily="34" charset="-128"/>
              </a:rPr>
              <a:t>Giappone</a:t>
            </a:r>
            <a:r>
              <a:rPr lang="en-US" altLang="it-IT" sz="2800" dirty="0">
                <a:ea typeface="ＭＳ Ｐゴシック" panose="020B0600070205080204" pitchFamily="34" charset="-128"/>
              </a:rPr>
              <a:t> → </a:t>
            </a:r>
            <a:r>
              <a:rPr lang="en-US" altLang="it-IT" sz="2800" dirty="0" err="1">
                <a:solidFill>
                  <a:srgbClr val="FF0000"/>
                </a:solidFill>
                <a:ea typeface="ＭＳ Ｐゴシック" panose="020B0600070205080204" pitchFamily="34" charset="-128"/>
              </a:rPr>
              <a:t>attacco</a:t>
            </a:r>
            <a:r>
              <a:rPr lang="en-US" altLang="it-IT" sz="2800" dirty="0">
                <a:solidFill>
                  <a:srgbClr val="FF0000"/>
                </a:solidFill>
                <a:ea typeface="ＭＳ Ｐゴシック" panose="020B0600070205080204" pitchFamily="34" charset="-128"/>
              </a:rPr>
              <a:t> </a:t>
            </a:r>
            <a:r>
              <a:rPr lang="en-US" altLang="it-IT" sz="2800" dirty="0" err="1">
                <a:solidFill>
                  <a:srgbClr val="FF0000"/>
                </a:solidFill>
                <a:ea typeface="ＭＳ Ｐゴシック" panose="020B0600070205080204" pitchFamily="34" charset="-128"/>
              </a:rPr>
              <a:t>giapponese</a:t>
            </a:r>
            <a:r>
              <a:rPr lang="en-US" altLang="it-IT" sz="2800" dirty="0">
                <a:solidFill>
                  <a:srgbClr val="FF0000"/>
                </a:solidFill>
                <a:ea typeface="ＭＳ Ｐゴシック" panose="020B0600070205080204" pitchFamily="34" charset="-128"/>
              </a:rPr>
              <a:t> a Pearl Harbor </a:t>
            </a:r>
            <a:r>
              <a:rPr lang="en-US" altLang="it-IT" sz="2800" dirty="0">
                <a:ea typeface="ＭＳ Ｐゴシック" panose="020B0600070205080204" pitchFamily="34" charset="-128"/>
              </a:rPr>
              <a:t>(7 </a:t>
            </a:r>
            <a:r>
              <a:rPr lang="en-US" altLang="it-IT" sz="2800" dirty="0" err="1">
                <a:ea typeface="ＭＳ Ｐゴシック" panose="020B0600070205080204" pitchFamily="34" charset="-128"/>
              </a:rPr>
              <a:t>dicembre</a:t>
            </a:r>
            <a:r>
              <a:rPr lang="en-US" altLang="it-IT" sz="2800" dirty="0">
                <a:ea typeface="ＭＳ Ｐゴシック" panose="020B0600070205080204" pitchFamily="34" charset="-128"/>
              </a:rPr>
              <a:t> 1941)</a:t>
            </a:r>
            <a:endParaRPr lang="it-IT" altLang="it-IT" sz="2800" dirty="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7">
                                            <p:txEl>
                                              <p:pRg st="1" end="1"/>
                                            </p:txEl>
                                          </p:spTgt>
                                        </p:tgtEl>
                                        <p:attrNameLst>
                                          <p:attrName>style.visibility</p:attrName>
                                        </p:attrNameLst>
                                      </p:cBhvr>
                                      <p:to>
                                        <p:strVal val="visible"/>
                                      </p:to>
                                    </p:set>
                                    <p:anim to="" calcmode="lin" valueType="num">
                                      <p:cBhvr>
                                        <p:cTn id="12" dur="1" fill="hold"/>
                                        <p:tgtEl>
                                          <p:spTgt spid="1638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7">
                                            <p:txEl>
                                              <p:pRg st="2" end="2"/>
                                            </p:txEl>
                                          </p:spTgt>
                                        </p:tgtEl>
                                        <p:attrNameLst>
                                          <p:attrName>style.visibility</p:attrName>
                                        </p:attrNameLst>
                                      </p:cBhvr>
                                      <p:to>
                                        <p:strVal val="visible"/>
                                      </p:to>
                                    </p:set>
                                    <p:anim to="" calcmode="lin" valueType="num">
                                      <p:cBhvr>
                                        <p:cTn id="17" dur="1" fill="hold"/>
                                        <p:tgtEl>
                                          <p:spTgt spid="1638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Utente\Downloads\tre-corazzate-colpite_c6adf465_1200x630.jpg">
            <a:extLst>
              <a:ext uri="{FF2B5EF4-FFF2-40B4-BE49-F238E27FC236}">
                <a16:creationId xmlns:a16="http://schemas.microsoft.com/office/drawing/2014/main" id="{6E31AB7C-CB1F-8EC4-2F05-43607062AC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090" y="3252396"/>
            <a:ext cx="6259513" cy="3286125"/>
          </a:xfrm>
          <a:noFill/>
        </p:spPr>
      </p:pic>
      <p:pic>
        <p:nvPicPr>
          <p:cNvPr id="72707" name="Picture 3" descr="C:\Users\Utente\Downloads\images.jpg">
            <a:extLst>
              <a:ext uri="{FF2B5EF4-FFF2-40B4-BE49-F238E27FC236}">
                <a16:creationId xmlns:a16="http://schemas.microsoft.com/office/drawing/2014/main" id="{B81381FF-0E27-9888-0164-BAD5AA9AD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419258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21E014E-4E5C-BD8F-26D8-ECCAA1D1395A}"/>
              </a:ext>
            </a:extLst>
          </p:cNvPr>
          <p:cNvSpPr>
            <a:spLocks noGrp="1" noChangeArrowheads="1"/>
          </p:cNvSpPr>
          <p:nvPr>
            <p:ph type="title"/>
          </p:nvPr>
        </p:nvSpPr>
        <p:spPr>
          <a:xfrm>
            <a:off x="433633" y="152400"/>
            <a:ext cx="9407281" cy="1371600"/>
          </a:xfrm>
        </p:spPr>
        <p:txBody>
          <a:bodyPr>
            <a:noAutofit/>
          </a:bodyPr>
          <a:lstStyle/>
          <a:p>
            <a:pPr>
              <a:defRPr/>
            </a:pPr>
            <a:r>
              <a:rPr lang="en-US" sz="4400" b="1" dirty="0">
                <a:ea typeface="ＭＳ Ｐゴシック" pitchFamily="34" charset="-128"/>
              </a:rPr>
              <a:t>L’ISOLAZIONISMO AMERICANO</a:t>
            </a:r>
          </a:p>
        </p:txBody>
      </p:sp>
      <p:sp>
        <p:nvSpPr>
          <p:cNvPr id="15363" name="Rectangle 3">
            <a:extLst>
              <a:ext uri="{FF2B5EF4-FFF2-40B4-BE49-F238E27FC236}">
                <a16:creationId xmlns:a16="http://schemas.microsoft.com/office/drawing/2014/main" id="{F97ABCD9-ED30-5956-215C-636F87840CDE}"/>
              </a:ext>
            </a:extLst>
          </p:cNvPr>
          <p:cNvSpPr>
            <a:spLocks noGrp="1"/>
          </p:cNvSpPr>
          <p:nvPr>
            <p:ph idx="1"/>
          </p:nvPr>
        </p:nvSpPr>
        <p:spPr>
          <a:xfrm>
            <a:off x="604887" y="1630051"/>
            <a:ext cx="10820400" cy="4700588"/>
          </a:xfrm>
        </p:spPr>
        <p:txBody>
          <a:bodyPr>
            <a:normAutofit/>
          </a:bodyPr>
          <a:lstStyle/>
          <a:p>
            <a:pPr eaLnBrk="1" hangingPunct="1"/>
            <a:r>
              <a:rPr lang="it-IT" altLang="it-IT" sz="3200" dirty="0">
                <a:ea typeface="ＭＳ Ｐゴシック" panose="020B0600070205080204" pitchFamily="34" charset="-128"/>
              </a:rPr>
              <a:t>Fino all’attacco di Pearl Harbor gli USA restano neutrali (ma aiutano con armi e rifornimenti la Gran Bretagna)</a:t>
            </a:r>
          </a:p>
          <a:p>
            <a:pPr eaLnBrk="1" hangingPunct="1"/>
            <a:r>
              <a:rPr lang="it-IT" altLang="it-IT" sz="3200" dirty="0">
                <a:solidFill>
                  <a:srgbClr val="FF0000"/>
                </a:solidFill>
                <a:ea typeface="ＭＳ Ｐゴシック" panose="020B0600070205080204" pitchFamily="34" charset="-128"/>
              </a:rPr>
              <a:t>Isolazionismo</a:t>
            </a:r>
            <a:r>
              <a:rPr lang="it-IT" altLang="it-IT" sz="3200" dirty="0">
                <a:ea typeface="ＭＳ Ｐゴシック" panose="020B0600070205080204" pitchFamily="34" charset="-128"/>
              </a:rPr>
              <a:t> (Congresso: </a:t>
            </a:r>
            <a:r>
              <a:rPr lang="it-IT" altLang="it-IT" sz="3200" i="1" dirty="0" err="1">
                <a:solidFill>
                  <a:srgbClr val="FF0000"/>
                </a:solidFill>
                <a:ea typeface="ＭＳ Ｐゴシック" panose="020B0600070205080204" pitchFamily="34" charset="-128"/>
              </a:rPr>
              <a:t>Neutrality</a:t>
            </a:r>
            <a:r>
              <a:rPr lang="it-IT" altLang="it-IT" sz="3200" i="1" dirty="0">
                <a:solidFill>
                  <a:srgbClr val="FF0000"/>
                </a:solidFill>
                <a:ea typeface="ＭＳ Ｐゴシック" panose="020B0600070205080204" pitchFamily="34" charset="-128"/>
              </a:rPr>
              <a:t> Acts</a:t>
            </a:r>
            <a:r>
              <a:rPr lang="it-IT" altLang="it-IT" sz="3200" dirty="0">
                <a:ea typeface="ＭＳ Ｐゴシック" panose="020B0600070205080204" pitchFamily="34" charset="-128"/>
              </a:rPr>
              <a:t>)</a:t>
            </a:r>
            <a:r>
              <a:rPr lang="it-IT" altLang="it-IT" sz="3200" i="1" dirty="0">
                <a:ea typeface="ＭＳ Ｐゴシック" panose="020B0600070205080204" pitchFamily="34" charset="-128"/>
              </a:rPr>
              <a:t> </a:t>
            </a:r>
            <a:r>
              <a:rPr lang="it-IT" altLang="it-IT" sz="3200" dirty="0">
                <a:ea typeface="ＭＳ Ｐゴシック" panose="020B0600070205080204" pitchFamily="34" charset="-128"/>
              </a:rPr>
              <a:t>vs </a:t>
            </a:r>
            <a:r>
              <a:rPr lang="it-IT" altLang="it-IT" sz="3200" dirty="0">
                <a:solidFill>
                  <a:srgbClr val="FF0000"/>
                </a:solidFill>
                <a:ea typeface="ＭＳ Ｐゴシック" panose="020B0600070205080204" pitchFamily="34" charset="-128"/>
              </a:rPr>
              <a:t>internazionalismo</a:t>
            </a:r>
            <a:r>
              <a:rPr lang="it-IT" altLang="it-IT" sz="3200" dirty="0">
                <a:ea typeface="ＭＳ Ｐゴシック" panose="020B0600070205080204" pitchFamily="34" charset="-128"/>
              </a:rPr>
              <a:t> (Roosevelt: fiducia iniziale nei vincoli creati con il commercio </a:t>
            </a:r>
            <a:r>
              <a:rPr lang="en-US" altLang="it-IT" sz="3200" dirty="0">
                <a:ea typeface="ＭＳ Ｐゴシック" panose="020B0600070205080204" pitchFamily="34" charset="-128"/>
                <a:cs typeface="Times New Roman" panose="02020603050405020304" pitchFamily="18" charset="0"/>
              </a:rPr>
              <a:t>→ </a:t>
            </a:r>
            <a:r>
              <a:rPr lang="it-IT" altLang="it-IT" sz="3200" dirty="0">
                <a:ea typeface="ＭＳ Ｐゴシック" panose="020B0600070205080204" pitchFamily="34" charset="-128"/>
                <a:cs typeface="Times New Roman" panose="02020603050405020304" pitchFamily="18" charset="0"/>
              </a:rPr>
              <a:t>successiva convinzione nella necessità dell’intervento nella guerra</a:t>
            </a:r>
            <a:r>
              <a:rPr lang="it-IT" altLang="it-IT" sz="3200" dirty="0">
                <a:ea typeface="ＭＳ Ｐゴシック" panose="020B0600070205080204" pitchFamily="34"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anim to="" calcmode="lin" valueType="num">
                                      <p:cBhvr>
                                        <p:cTn id="7" dur="1" fill="hold"/>
                                        <p:tgtEl>
                                          <p:spTgt spid="153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363">
                                            <p:txEl>
                                              <p:pRg st="1" end="1"/>
                                            </p:txEl>
                                          </p:spTgt>
                                        </p:tgtEl>
                                        <p:attrNameLst>
                                          <p:attrName>style.visibility</p:attrName>
                                        </p:attrNameLst>
                                      </p:cBhvr>
                                      <p:to>
                                        <p:strVal val="visible"/>
                                      </p:to>
                                    </p:set>
                                    <p:anim to="" calcmode="lin" valueType="num">
                                      <p:cBhvr>
                                        <p:cTn id="12" dur="1" fill="hold"/>
                                        <p:tgtEl>
                                          <p:spTgt spid="1536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seuss america first">
            <a:extLst>
              <a:ext uri="{FF2B5EF4-FFF2-40B4-BE49-F238E27FC236}">
                <a16:creationId xmlns:a16="http://schemas.microsoft.com/office/drawing/2014/main" id="{9F9DEE62-CC3F-F092-F9AC-CA7E27AA8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5" y="519112"/>
            <a:ext cx="3703637"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5" descr="amfirst">
            <a:extLst>
              <a:ext uri="{FF2B5EF4-FFF2-40B4-BE49-F238E27FC236}">
                <a16:creationId xmlns:a16="http://schemas.microsoft.com/office/drawing/2014/main" id="{3C988DC3-2E5B-6C48-D248-BCEE4D4DB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5715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785D597-BCC8-F3C4-07F5-5EB7C7064B0D}"/>
              </a:ext>
            </a:extLst>
          </p:cNvPr>
          <p:cNvSpPr>
            <a:spLocks noGrp="1" noRot="1" noChangeArrowheads="1"/>
          </p:cNvSpPr>
          <p:nvPr>
            <p:ph type="title"/>
          </p:nvPr>
        </p:nvSpPr>
        <p:spPr>
          <a:xfrm>
            <a:off x="263951" y="115889"/>
            <a:ext cx="9935737" cy="1152525"/>
          </a:xfrm>
        </p:spPr>
        <p:txBody>
          <a:bodyPr>
            <a:normAutofit/>
          </a:bodyPr>
          <a:lstStyle/>
          <a:p>
            <a:pPr>
              <a:defRPr/>
            </a:pPr>
            <a:r>
              <a:rPr lang="en-US" sz="4000" b="1" dirty="0">
                <a:ea typeface="ＭＳ Ｐゴシック" pitchFamily="34" charset="-128"/>
              </a:rPr>
              <a:t>IL TERZO MANDATO DI ROOSEVELT</a:t>
            </a:r>
          </a:p>
        </p:txBody>
      </p:sp>
      <p:sp>
        <p:nvSpPr>
          <p:cNvPr id="23555" name="Rectangle 3">
            <a:extLst>
              <a:ext uri="{FF2B5EF4-FFF2-40B4-BE49-F238E27FC236}">
                <a16:creationId xmlns:a16="http://schemas.microsoft.com/office/drawing/2014/main" id="{DAA17F3E-0127-A84E-A711-7035DD89CA36}"/>
              </a:ext>
            </a:extLst>
          </p:cNvPr>
          <p:cNvSpPr>
            <a:spLocks noGrp="1"/>
          </p:cNvSpPr>
          <p:nvPr>
            <p:ph idx="1"/>
          </p:nvPr>
        </p:nvSpPr>
        <p:spPr>
          <a:xfrm>
            <a:off x="263951" y="1348033"/>
            <a:ext cx="11566688" cy="5394078"/>
          </a:xfrm>
        </p:spPr>
        <p:txBody>
          <a:bodyPr>
            <a:normAutofit/>
          </a:bodyPr>
          <a:lstStyle/>
          <a:p>
            <a:pPr eaLnBrk="1" hangingPunct="1">
              <a:lnSpc>
                <a:spcPct val="80000"/>
              </a:lnSpc>
            </a:pPr>
            <a:r>
              <a:rPr lang="en-US" altLang="it-IT" sz="2400" dirty="0">
                <a:ea typeface="ＭＳ Ｐゴシック" panose="020B0600070205080204" pitchFamily="34" charset="-128"/>
              </a:rPr>
              <a:t>Solo </a:t>
            </a:r>
            <a:r>
              <a:rPr lang="en-US" altLang="it-IT" sz="2400" dirty="0" err="1">
                <a:ea typeface="ＭＳ Ｐゴシック" panose="020B0600070205080204" pitchFamily="34" charset="-128"/>
              </a:rPr>
              <a:t>nel</a:t>
            </a:r>
            <a:r>
              <a:rPr lang="en-US" altLang="it-IT" sz="2400" dirty="0">
                <a:ea typeface="ＭＳ Ｐゴシック" panose="020B0600070205080204" pitchFamily="34" charset="-128"/>
              </a:rPr>
              <a:t> 1951 il </a:t>
            </a:r>
            <a:r>
              <a:rPr lang="en-US" altLang="it-IT" sz="2400" dirty="0">
                <a:solidFill>
                  <a:srgbClr val="FF0000"/>
                </a:solidFill>
                <a:ea typeface="ＭＳ Ｐゴシック" panose="020B0600070205080204" pitchFamily="34" charset="-128"/>
              </a:rPr>
              <a:t>XXI </a:t>
            </a:r>
            <a:r>
              <a:rPr lang="en-US" altLang="it-IT" sz="2400" dirty="0" err="1">
                <a:solidFill>
                  <a:srgbClr val="FF0000"/>
                </a:solidFill>
                <a:ea typeface="ＭＳ Ｐゴシック" panose="020B0600070205080204" pitchFamily="34" charset="-128"/>
              </a:rPr>
              <a:t>Emendamento</a:t>
            </a:r>
            <a:r>
              <a:rPr lang="en-US" altLang="it-IT" sz="2400" dirty="0">
                <a:ea typeface="ＭＳ Ｐゴシック" panose="020B0600070205080204" pitchFamily="34" charset="-128"/>
              </a:rPr>
              <a:t> l</a:t>
            </a:r>
            <a:r>
              <a:rPr lang="it-IT" altLang="it-IT" sz="2400" dirty="0"/>
              <a:t>imiterà il numero di Presidenze per una singola persona a due</a:t>
            </a:r>
          </a:p>
          <a:p>
            <a:pPr eaLnBrk="1" hangingPunct="1">
              <a:lnSpc>
                <a:spcPct val="80000"/>
              </a:lnSpc>
            </a:pPr>
            <a:r>
              <a:rPr lang="it-IT" altLang="it-IT" sz="2400" dirty="0">
                <a:ea typeface="ＭＳ Ｐゴシック" panose="020B0600070205080204" pitchFamily="34" charset="-128"/>
              </a:rPr>
              <a:t>1940: Roosevelt Presidente per la terza volta </a:t>
            </a:r>
            <a:r>
              <a:rPr lang="it-IT" altLang="it-IT" sz="2400" dirty="0">
                <a:ea typeface="ＭＳ Ｐゴシック" panose="020B0600070205080204" pitchFamily="34" charset="-128"/>
                <a:cs typeface="Times New Roman" panose="02020603050405020304" pitchFamily="18" charset="0"/>
              </a:rPr>
              <a:t>→ Discorso sullo Stato dell’Unione (gennaio 1941): </a:t>
            </a:r>
            <a:r>
              <a:rPr lang="it-IT" altLang="it-IT" sz="2400" dirty="0">
                <a:solidFill>
                  <a:srgbClr val="FF0000"/>
                </a:solidFill>
                <a:ea typeface="ＭＳ Ｐゴシック" panose="020B0600070205080204" pitchFamily="34" charset="-128"/>
                <a:cs typeface="Times New Roman" panose="02020603050405020304" pitchFamily="18" charset="0"/>
              </a:rPr>
              <a:t>Quattro Libertà </a:t>
            </a:r>
            <a:r>
              <a:rPr lang="it-IT" altLang="it-IT" sz="2400" dirty="0">
                <a:ea typeface="ＭＳ Ｐゴシック" panose="020B0600070205080204" pitchFamily="34" charset="-128"/>
                <a:cs typeface="Times New Roman" panose="02020603050405020304" pitchFamily="18" charset="0"/>
              </a:rPr>
              <a:t>(</a:t>
            </a:r>
            <a:r>
              <a:rPr lang="it-IT" altLang="it-IT" sz="2400" dirty="0"/>
              <a:t>libertà di opinione, libertà di culto, libertà dal bisogno, libertà dalla paura)</a:t>
            </a:r>
          </a:p>
          <a:p>
            <a:pPr eaLnBrk="1" hangingPunct="1">
              <a:lnSpc>
                <a:spcPct val="80000"/>
              </a:lnSpc>
            </a:pPr>
            <a:r>
              <a:rPr lang="it-IT" altLang="it-IT" sz="2400" dirty="0">
                <a:ea typeface="ＭＳ Ｐゴシック" panose="020B0600070205080204" pitchFamily="34" charset="-128"/>
              </a:rPr>
              <a:t>Fine 1941: </a:t>
            </a:r>
            <a:r>
              <a:rPr lang="it-IT" altLang="it-IT" sz="2400" dirty="0">
                <a:solidFill>
                  <a:srgbClr val="FF0000"/>
                </a:solidFill>
                <a:ea typeface="ＭＳ Ｐゴシック" panose="020B0600070205080204" pitchFamily="34" charset="-128"/>
              </a:rPr>
              <a:t>Ingresso in guerra </a:t>
            </a:r>
            <a:r>
              <a:rPr lang="it-IT" altLang="it-IT" sz="2400" dirty="0">
                <a:ea typeface="ＭＳ Ｐゴシック" panose="020B0600070205080204" pitchFamily="34" charset="-128"/>
              </a:rPr>
              <a:t>contro Giappone, Germania e Italia → rapida inversione della tendenza della guerra, finora a favore della Germania sul fronte europeo e africano</a:t>
            </a:r>
          </a:p>
          <a:p>
            <a:pPr eaLnBrk="1" hangingPunct="1">
              <a:lnSpc>
                <a:spcPct val="80000"/>
              </a:lnSpc>
            </a:pPr>
            <a:r>
              <a:rPr lang="it-IT" altLang="it-IT" sz="2400" dirty="0">
                <a:ea typeface="ＭＳ Ｐゴシック" panose="020B0600070205080204" pitchFamily="34" charset="-128"/>
              </a:rPr>
              <a:t>Impegno navale nell’Atlantico + intervento diretto in </a:t>
            </a:r>
            <a:r>
              <a:rPr lang="it-IT" altLang="it-IT" sz="2400" dirty="0">
                <a:solidFill>
                  <a:srgbClr val="FF0000"/>
                </a:solidFill>
                <a:ea typeface="ＭＳ Ｐゴシック" panose="020B0600070205080204" pitchFamily="34" charset="-128"/>
              </a:rPr>
              <a:t>Nord Africa </a:t>
            </a:r>
            <a:r>
              <a:rPr lang="it-IT" altLang="it-IT" sz="2400" dirty="0">
                <a:ea typeface="ＭＳ Ｐゴシック" panose="020B0600070205080204" pitchFamily="34" charset="-128"/>
              </a:rPr>
              <a:t>(</a:t>
            </a:r>
            <a:r>
              <a:rPr lang="it-IT" altLang="it-IT" sz="2400" dirty="0">
                <a:solidFill>
                  <a:srgbClr val="FF0000"/>
                </a:solidFill>
                <a:ea typeface="ＭＳ Ｐゴシック" panose="020B0600070205080204" pitchFamily="34" charset="-128"/>
              </a:rPr>
              <a:t>Dwight Eisenhower</a:t>
            </a:r>
            <a:r>
              <a:rPr lang="it-IT" altLang="it-IT" sz="2400" dirty="0">
                <a:ea typeface="ＭＳ Ｐゴシック" panose="020B0600070205080204" pitchFamily="34" charset="-128"/>
              </a:rPr>
              <a:t>) → vittoria sui tedeschi (fine 1942)</a:t>
            </a:r>
          </a:p>
          <a:p>
            <a:pPr eaLnBrk="1" hangingPunct="1">
              <a:lnSpc>
                <a:spcPct val="80000"/>
              </a:lnSpc>
            </a:pPr>
            <a:r>
              <a:rPr lang="it-IT" altLang="it-IT" sz="2400" dirty="0">
                <a:ea typeface="ＭＳ Ｐゴシック" panose="020B0600070205080204" pitchFamily="34" charset="-128"/>
              </a:rPr>
              <a:t>Inizio dei </a:t>
            </a:r>
            <a:r>
              <a:rPr lang="it-IT" altLang="it-IT" sz="2400" dirty="0">
                <a:solidFill>
                  <a:srgbClr val="FF0000"/>
                </a:solidFill>
                <a:ea typeface="ＭＳ Ｐゴシック" panose="020B0600070205080204" pitchFamily="34" charset="-128"/>
              </a:rPr>
              <a:t>bombardamenti a tappeto </a:t>
            </a:r>
            <a:r>
              <a:rPr lang="it-IT" altLang="it-IT" sz="2400" dirty="0">
                <a:ea typeface="ＭＳ Ｐゴシック" panose="020B0600070205080204" pitchFamily="34" charset="-128"/>
              </a:rPr>
              <a:t>sulla Germania</a:t>
            </a:r>
          </a:p>
          <a:p>
            <a:pPr eaLnBrk="1" hangingPunct="1">
              <a:lnSpc>
                <a:spcPct val="80000"/>
              </a:lnSpc>
            </a:pPr>
            <a:r>
              <a:rPr lang="it-IT" altLang="it-IT" sz="2400" dirty="0">
                <a:solidFill>
                  <a:srgbClr val="FF0000"/>
                </a:solidFill>
                <a:ea typeface="ＭＳ Ｐゴシック" panose="020B0600070205080204" pitchFamily="34" charset="-128"/>
              </a:rPr>
              <a:t>Invasione dell’Italia </a:t>
            </a:r>
            <a:r>
              <a:rPr lang="it-IT" altLang="it-IT" sz="2400" dirty="0">
                <a:ea typeface="ＭＳ Ｐゴシック" panose="020B0600070205080204" pitchFamily="34" charset="-128"/>
              </a:rPr>
              <a:t>(luglio 1943) → </a:t>
            </a:r>
            <a:r>
              <a:rPr lang="it-IT" altLang="it-IT" sz="2400" dirty="0">
                <a:solidFill>
                  <a:srgbClr val="FF0000"/>
                </a:solidFill>
                <a:ea typeface="ＭＳ Ｐゴシック" panose="020B0600070205080204" pitchFamily="34" charset="-128"/>
              </a:rPr>
              <a:t>caduta del fascismo </a:t>
            </a:r>
            <a:r>
              <a:rPr lang="it-IT" altLang="it-IT" sz="2400" dirty="0">
                <a:ea typeface="ＭＳ Ｐゴシック" panose="020B0600070205080204" pitchFamily="34" charset="-128"/>
              </a:rPr>
              <a:t>(8 settembre 1943) → </a:t>
            </a:r>
            <a:r>
              <a:rPr lang="it-IT" altLang="it-IT" sz="2400" dirty="0">
                <a:solidFill>
                  <a:srgbClr val="FF0000"/>
                </a:solidFill>
                <a:ea typeface="ＭＳ Ｐゴシック" panose="020B0600070205080204" pitchFamily="34" charset="-128"/>
              </a:rPr>
              <a:t>sbarco di Anzio </a:t>
            </a:r>
            <a:r>
              <a:rPr lang="it-IT" altLang="it-IT" sz="2400" dirty="0">
                <a:ea typeface="ＭＳ Ｐゴシック" panose="020B0600070205080204" pitchFamily="34" charset="-128"/>
              </a:rPr>
              <a:t>(gennaio 1944) → </a:t>
            </a:r>
            <a:r>
              <a:rPr lang="it-IT" altLang="it-IT" sz="2400" dirty="0">
                <a:solidFill>
                  <a:srgbClr val="FF0000"/>
                </a:solidFill>
                <a:ea typeface="ＭＳ Ｐゴシック" panose="020B0600070205080204" pitchFamily="34" charset="-128"/>
              </a:rPr>
              <a:t>liberazione di Roma </a:t>
            </a:r>
            <a:r>
              <a:rPr lang="it-IT" altLang="it-IT" sz="2400" dirty="0">
                <a:ea typeface="ＭＳ Ｐゴシック" panose="020B0600070205080204" pitchFamily="34" charset="-128"/>
              </a:rPr>
              <a:t>dai tedeschi  (giugno 1944), indeboliti dalla </a:t>
            </a:r>
            <a:r>
              <a:rPr lang="it-IT" altLang="it-IT" sz="2400" dirty="0">
                <a:solidFill>
                  <a:srgbClr val="FF0000"/>
                </a:solidFill>
                <a:ea typeface="ＭＳ Ｐゴシック" panose="020B0600070205080204" pitchFamily="34" charset="-128"/>
              </a:rPr>
              <a:t>Resistenza</a:t>
            </a:r>
          </a:p>
          <a:p>
            <a:pPr eaLnBrk="1" hangingPunct="1">
              <a:lnSpc>
                <a:spcPct val="80000"/>
              </a:lnSpc>
            </a:pPr>
            <a:r>
              <a:rPr lang="it-IT" altLang="it-IT" sz="2400" dirty="0">
                <a:solidFill>
                  <a:srgbClr val="FF0000"/>
                </a:solidFill>
                <a:ea typeface="ＭＳ Ｐゴシック" panose="020B0600070205080204" pitchFamily="34" charset="-128"/>
              </a:rPr>
              <a:t>Sbarco in Normandia </a:t>
            </a:r>
            <a:r>
              <a:rPr lang="it-IT" altLang="it-IT" sz="2400" dirty="0">
                <a:ea typeface="ＭＳ Ｐゴシック" panose="020B0600070205080204" pitchFamily="34" charset="-128"/>
              </a:rPr>
              <a:t>(6 giugno 1944)</a:t>
            </a:r>
          </a:p>
          <a:p>
            <a:pPr eaLnBrk="1" hangingPunct="1">
              <a:lnSpc>
                <a:spcPct val="80000"/>
              </a:lnSpc>
            </a:pPr>
            <a:endParaRPr lang="it-IT" altLang="it-IT" sz="2400" dirty="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2000"/>
                                        <p:tgtEl>
                                          <p:spTgt spid="23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fade">
                                      <p:cBhvr>
                                        <p:cTn id="37" dur="20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vecchio, nero, bianco, vintage&#10;&#10;Descrizione generata automaticamente">
            <a:extLst>
              <a:ext uri="{FF2B5EF4-FFF2-40B4-BE49-F238E27FC236}">
                <a16:creationId xmlns:a16="http://schemas.microsoft.com/office/drawing/2014/main" id="{795CACCA-E4F8-5483-F1DB-8576F68BA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04" y="441617"/>
            <a:ext cx="5369810" cy="4170553"/>
          </a:xfrm>
          <a:prstGeom prst="rect">
            <a:avLst/>
          </a:prstGeom>
        </p:spPr>
      </p:pic>
      <p:pic>
        <p:nvPicPr>
          <p:cNvPr id="7" name="Immagine 6" descr="Immagine che contiene esterni, vecchio, folla&#10;&#10;Descrizione generata automaticamente">
            <a:extLst>
              <a:ext uri="{FF2B5EF4-FFF2-40B4-BE49-F238E27FC236}">
                <a16:creationId xmlns:a16="http://schemas.microsoft.com/office/drawing/2014/main" id="{3056235B-65DC-D217-E35A-D0D8A6475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482" y="1995238"/>
            <a:ext cx="6074114" cy="4049409"/>
          </a:xfrm>
          <a:prstGeom prst="rect">
            <a:avLst/>
          </a:prstGeom>
        </p:spPr>
      </p:pic>
    </p:spTree>
    <p:extLst>
      <p:ext uri="{BB962C8B-B14F-4D97-AF65-F5344CB8AC3E}">
        <p14:creationId xmlns:p14="http://schemas.microsoft.com/office/powerpoint/2010/main" val="284126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ACE28C-9983-F6FB-4176-2D21D16E6D3A}"/>
              </a:ext>
            </a:extLst>
          </p:cNvPr>
          <p:cNvSpPr>
            <a:spLocks noGrp="1"/>
          </p:cNvSpPr>
          <p:nvPr>
            <p:ph type="title"/>
          </p:nvPr>
        </p:nvSpPr>
        <p:spPr>
          <a:xfrm>
            <a:off x="646111" y="452718"/>
            <a:ext cx="9404723" cy="1012188"/>
          </a:xfrm>
        </p:spPr>
        <p:txBody>
          <a:bodyPr/>
          <a:lstStyle/>
          <a:p>
            <a:r>
              <a:rPr lang="it-IT" b="1" dirty="0"/>
              <a:t>DA SUPERPOTERI…</a:t>
            </a:r>
          </a:p>
        </p:txBody>
      </p:sp>
      <p:sp>
        <p:nvSpPr>
          <p:cNvPr id="3" name="Segnaposto contenuto 2">
            <a:extLst>
              <a:ext uri="{FF2B5EF4-FFF2-40B4-BE49-F238E27FC236}">
                <a16:creationId xmlns:a16="http://schemas.microsoft.com/office/drawing/2014/main" id="{85D44064-5C7D-0804-22F4-73BB5B457258}"/>
              </a:ext>
            </a:extLst>
          </p:cNvPr>
          <p:cNvSpPr>
            <a:spLocks noGrp="1"/>
          </p:cNvSpPr>
          <p:nvPr>
            <p:ph idx="1"/>
          </p:nvPr>
        </p:nvSpPr>
        <p:spPr>
          <a:xfrm>
            <a:off x="233265" y="1464906"/>
            <a:ext cx="11672595" cy="5253135"/>
          </a:xfrm>
        </p:spPr>
        <p:txBody>
          <a:bodyPr>
            <a:normAutofit/>
          </a:bodyPr>
          <a:lstStyle/>
          <a:p>
            <a:pPr marL="0" indent="0">
              <a:buNone/>
            </a:pPr>
            <a:r>
              <a:rPr lang="it-IT" dirty="0"/>
              <a:t>Negli anni della Grande depressione moltissime persone vivevano una situazione di </a:t>
            </a:r>
            <a:r>
              <a:rPr lang="it-IT" dirty="0">
                <a:solidFill>
                  <a:srgbClr val="FF0000"/>
                </a:solidFill>
              </a:rPr>
              <a:t>impotenza</a:t>
            </a:r>
            <a:r>
              <a:rPr lang="it-IT" dirty="0"/>
              <a:t>, a livello individuale, davanti a una crisi economica che comprometteva direttamente la loro esistenza e che non sembrava possibile risolvere. A livello collettivo, dopo decenni di espansione inarrestabile del potere politico, economico e militare gli Stati Uniti sembravamo altrettanto impotenti, nonostante tutte le politiche messe in atto dall’amministrazione Roosevelt. La cultura popolare reagì proponendo modelli di eroi che affrontavano le situazioni più estreme e ne uscivano vincitori grazie ai valori fondanti dell’</a:t>
            </a:r>
            <a:r>
              <a:rPr lang="it-IT" i="1" dirty="0">
                <a:solidFill>
                  <a:srgbClr val="FF0000"/>
                </a:solidFill>
              </a:rPr>
              <a:t>American Way of Life</a:t>
            </a:r>
            <a:r>
              <a:rPr lang="it-IT" dirty="0"/>
              <a:t> – intraprendenza, coraggio, spirito di sacrificio, senso di responsabilità. Nella prima metà degli anni Trenta apparirono, sui </a:t>
            </a:r>
            <a:r>
              <a:rPr lang="it-IT" i="1" dirty="0">
                <a:solidFill>
                  <a:srgbClr val="FF0000"/>
                </a:solidFill>
              </a:rPr>
              <a:t>pulp magazines</a:t>
            </a:r>
            <a:r>
              <a:rPr lang="it-IT" dirty="0"/>
              <a:t>, racconti i cui protagonisti (talvolta mascherati) – come Doc Savage, The Green </a:t>
            </a:r>
            <a:r>
              <a:rPr lang="it-IT" dirty="0" err="1"/>
              <a:t>Hornet</a:t>
            </a:r>
            <a:r>
              <a:rPr lang="it-IT" dirty="0"/>
              <a:t>, The Phantom Detective, Secret Agent X, The Spider o Ka-Zar (un Tarzan biondo) – non avevano superpoteri ma avevano sviluppato al massimo le proprie potenzialità fisiche e intellettive, e le usavano per combattere pittoreschi </a:t>
            </a:r>
            <a:r>
              <a:rPr lang="it-IT" i="1" dirty="0"/>
              <a:t>villains</a:t>
            </a:r>
            <a:r>
              <a:rPr lang="it-IT" dirty="0"/>
              <a:t>. Iniziarono a popolare i </a:t>
            </a:r>
            <a:r>
              <a:rPr lang="it-IT" i="1" dirty="0"/>
              <a:t>pulp magazines</a:t>
            </a:r>
            <a:r>
              <a:rPr lang="it-IT" dirty="0"/>
              <a:t> anche figure dotate di </a:t>
            </a:r>
            <a:r>
              <a:rPr lang="it-IT" dirty="0">
                <a:solidFill>
                  <a:srgbClr val="FF0000"/>
                </a:solidFill>
              </a:rPr>
              <a:t>superpoteri</a:t>
            </a:r>
            <a:r>
              <a:rPr lang="it-IT" dirty="0"/>
              <a:t>, talvolta di carattere soprannaturale, come The Green Lama o The Shadow, che si assumevano la responsabilità di combattere il crimine. Ma il medium che più efficacemente diffuse questi nuovi personaggi fu il </a:t>
            </a:r>
            <a:r>
              <a:rPr lang="it-IT" dirty="0">
                <a:solidFill>
                  <a:srgbClr val="FF0000"/>
                </a:solidFill>
              </a:rPr>
              <a:t>fumetto</a:t>
            </a:r>
            <a:r>
              <a:rPr lang="it-IT" dirty="0"/>
              <a:t>.</a:t>
            </a:r>
          </a:p>
          <a:p>
            <a:pPr marL="0" indent="0">
              <a:buNone/>
            </a:pPr>
            <a:endParaRPr lang="it-IT" dirty="0"/>
          </a:p>
        </p:txBody>
      </p:sp>
    </p:spTree>
    <p:extLst>
      <p:ext uri="{BB962C8B-B14F-4D97-AF65-F5344CB8AC3E}">
        <p14:creationId xmlns:p14="http://schemas.microsoft.com/office/powerpoint/2010/main" val="251295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14A4F2C9-906B-A21D-6D29-4460F7917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752" y="2698226"/>
            <a:ext cx="6667500" cy="3905250"/>
          </a:xfrm>
          <a:prstGeom prst="rect">
            <a:avLst/>
          </a:prstGeom>
        </p:spPr>
      </p:pic>
      <p:pic>
        <p:nvPicPr>
          <p:cNvPr id="7" name="Immagine 6" descr="Immagine che contiene edificio, esterni, persona, vecchio&#10;&#10;Descrizione generata automaticamente">
            <a:extLst>
              <a:ext uri="{FF2B5EF4-FFF2-40B4-BE49-F238E27FC236}">
                <a16:creationId xmlns:a16="http://schemas.microsoft.com/office/drawing/2014/main" id="{8CFFA07F-6F11-0FBF-085A-076945E5C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48" y="100663"/>
            <a:ext cx="5924252" cy="4049782"/>
          </a:xfrm>
          <a:prstGeom prst="rect">
            <a:avLst/>
          </a:prstGeom>
        </p:spPr>
      </p:pic>
    </p:spTree>
    <p:extLst>
      <p:ext uri="{BB962C8B-B14F-4D97-AF65-F5344CB8AC3E}">
        <p14:creationId xmlns:p14="http://schemas.microsoft.com/office/powerpoint/2010/main" val="148653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dflinchu\Desktop\d-day.jpg">
            <a:extLst>
              <a:ext uri="{FF2B5EF4-FFF2-40B4-BE49-F238E27FC236}">
                <a16:creationId xmlns:a16="http://schemas.microsoft.com/office/drawing/2014/main" id="{5DF7DA71-5209-EBD2-7D17-404E3A57C3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4063" y="836613"/>
            <a:ext cx="7778750" cy="5453062"/>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52727EB-86F9-063B-62CA-92C5A04DCA98}"/>
              </a:ext>
            </a:extLst>
          </p:cNvPr>
          <p:cNvSpPr>
            <a:spLocks noGrp="1" noChangeArrowheads="1"/>
          </p:cNvSpPr>
          <p:nvPr>
            <p:ph type="title"/>
          </p:nvPr>
        </p:nvSpPr>
        <p:spPr>
          <a:xfrm>
            <a:off x="419877" y="152400"/>
            <a:ext cx="9591869" cy="704850"/>
          </a:xfrm>
        </p:spPr>
        <p:txBody>
          <a:bodyPr/>
          <a:lstStyle/>
          <a:p>
            <a:pPr>
              <a:defRPr/>
            </a:pPr>
            <a:r>
              <a:rPr lang="en-US" b="1" dirty="0">
                <a:ea typeface="ＭＳ Ｐゴシック" pitchFamily="34" charset="-128"/>
              </a:rPr>
              <a:t>IL FRONTE ORIENTALE</a:t>
            </a:r>
          </a:p>
        </p:txBody>
      </p:sp>
      <p:sp>
        <p:nvSpPr>
          <p:cNvPr id="32771" name="Rectangle 3">
            <a:extLst>
              <a:ext uri="{FF2B5EF4-FFF2-40B4-BE49-F238E27FC236}">
                <a16:creationId xmlns:a16="http://schemas.microsoft.com/office/drawing/2014/main" id="{BD6E44A4-4A64-3C0C-28EF-AF065864CD78}"/>
              </a:ext>
            </a:extLst>
          </p:cNvPr>
          <p:cNvSpPr>
            <a:spLocks noGrp="1"/>
          </p:cNvSpPr>
          <p:nvPr>
            <p:ph idx="1"/>
          </p:nvPr>
        </p:nvSpPr>
        <p:spPr>
          <a:xfrm>
            <a:off x="354563" y="1166327"/>
            <a:ext cx="11178074" cy="2155372"/>
          </a:xfrm>
        </p:spPr>
        <p:txBody>
          <a:bodyPr>
            <a:normAutofit lnSpcReduction="10000"/>
          </a:bodyPr>
          <a:lstStyle/>
          <a:p>
            <a:pPr eaLnBrk="1" hangingPunct="1"/>
            <a:r>
              <a:rPr lang="en-US" altLang="it-IT" sz="2800" dirty="0">
                <a:ea typeface="ＭＳ Ｐゴシック" panose="020B0600070205080204" pitchFamily="34" charset="-128"/>
              </a:rPr>
              <a:t>La Germania attacca </a:t>
            </a:r>
            <a:r>
              <a:rPr lang="en-US" altLang="it-IT" sz="2800" dirty="0" err="1">
                <a:ea typeface="ＭＳ Ｐゴシック" panose="020B0600070205080204" pitchFamily="34" charset="-128"/>
              </a:rPr>
              <a:t>l‘URSS</a:t>
            </a:r>
            <a:r>
              <a:rPr lang="en-US" altLang="it-IT" sz="2800" dirty="0">
                <a:ea typeface="ＭＳ Ｐゴシック" panose="020B0600070205080204" pitchFamily="34" charset="-128"/>
              </a:rPr>
              <a:t> (</a:t>
            </a:r>
            <a:r>
              <a:rPr lang="en-US" altLang="it-IT" sz="2800" dirty="0" err="1">
                <a:solidFill>
                  <a:srgbClr val="FF0000"/>
                </a:solidFill>
                <a:ea typeface="ＭＳ Ｐゴシック" panose="020B0600070205080204" pitchFamily="34" charset="-128"/>
              </a:rPr>
              <a:t>Operazione</a:t>
            </a:r>
            <a:r>
              <a:rPr lang="en-US" altLang="it-IT" sz="2800" dirty="0">
                <a:solidFill>
                  <a:srgbClr val="FF0000"/>
                </a:solidFill>
                <a:ea typeface="ＭＳ Ｐゴシック" panose="020B0600070205080204" pitchFamily="34" charset="-128"/>
              </a:rPr>
              <a:t> Barbarossa</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agosto</a:t>
            </a:r>
            <a:r>
              <a:rPr lang="en-US" altLang="it-IT" sz="2800" dirty="0">
                <a:ea typeface="ＭＳ Ｐゴシック" panose="020B0600070205080204" pitchFamily="34" charset="-128"/>
              </a:rPr>
              <a:t> 1941) </a:t>
            </a:r>
          </a:p>
          <a:p>
            <a:pPr eaLnBrk="1" hangingPunct="1"/>
            <a:r>
              <a:rPr lang="en-US" altLang="it-IT" sz="2800" dirty="0" err="1">
                <a:ea typeface="ＭＳ Ｐゴシック" panose="020B0600070205080204" pitchFamily="34" charset="-128"/>
              </a:rPr>
              <a:t>Assedio</a:t>
            </a:r>
            <a:r>
              <a:rPr lang="en-US" altLang="it-IT" sz="2800" dirty="0">
                <a:ea typeface="ＭＳ Ｐゴシック" panose="020B0600070205080204" pitchFamily="34" charset="-128"/>
              </a:rPr>
              <a:t> di </a:t>
            </a:r>
            <a:r>
              <a:rPr lang="en-US" altLang="it-IT" sz="2800" dirty="0" err="1">
                <a:solidFill>
                  <a:srgbClr val="FF0000"/>
                </a:solidFill>
                <a:ea typeface="ＭＳ Ｐゴシック" panose="020B0600070205080204" pitchFamily="34" charset="-128"/>
              </a:rPr>
              <a:t>Stalingrado</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settembre</a:t>
            </a:r>
            <a:r>
              <a:rPr lang="en-US" altLang="it-IT" sz="2800" dirty="0">
                <a:ea typeface="ＭＳ Ｐゴシック" panose="020B0600070205080204" pitchFamily="34" charset="-128"/>
              </a:rPr>
              <a:t> 1942-gennaio 1943) </a:t>
            </a:r>
            <a:r>
              <a:rPr lang="en-US" altLang="it-IT" sz="2800" dirty="0">
                <a:ea typeface="ＭＳ Ｐゴシック" panose="020B0600070205080204" pitchFamily="34" charset="-128"/>
                <a:cs typeface="Times New Roman" panose="02020603050405020304" pitchFamily="18" charset="0"/>
              </a:rPr>
              <a:t>→</a:t>
            </a:r>
            <a:r>
              <a:rPr lang="en-US" altLang="it-IT" sz="28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it-IT" sz="2800" dirty="0" err="1">
                <a:ea typeface="ＭＳ Ｐゴシック" panose="020B0600070205080204" pitchFamily="34" charset="-128"/>
              </a:rPr>
              <a:t>disfatta</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tedesca</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resa</a:t>
            </a:r>
            <a:r>
              <a:rPr lang="en-US" altLang="it-IT" sz="2800" dirty="0">
                <a:ea typeface="ＭＳ Ｐゴシック" panose="020B0600070205080204" pitchFamily="34" charset="-128"/>
              </a:rPr>
              <a:t> di 90.000 </a:t>
            </a:r>
            <a:r>
              <a:rPr lang="en-US" altLang="it-IT" sz="2800" dirty="0" err="1">
                <a:ea typeface="ＭＳ Ｐゴシック" panose="020B0600070205080204" pitchFamily="34" charset="-128"/>
              </a:rPr>
              <a:t>soldati</a:t>
            </a:r>
            <a:r>
              <a:rPr lang="en-US" altLang="it-IT" sz="2800" dirty="0">
                <a:ea typeface="ＭＳ Ｐゴシック" panose="020B0600070205080204" pitchFamily="34" charset="-128"/>
              </a:rPr>
              <a:t>) → </a:t>
            </a:r>
            <a:r>
              <a:rPr lang="en-US" altLang="it-IT" sz="2800" dirty="0" err="1">
                <a:ea typeface="ＭＳ Ｐゴシック" panose="020B0600070205080204" pitchFamily="34" charset="-128"/>
              </a:rPr>
              <a:t>contrattacco</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generalizzato</a:t>
            </a:r>
            <a:r>
              <a:rPr lang="en-US" altLang="it-IT" sz="2800" dirty="0">
                <a:ea typeface="ＭＳ Ｐゴシック" panose="020B0600070205080204" pitchFamily="34" charset="-128"/>
              </a:rPr>
              <a:t> </a:t>
            </a:r>
            <a:r>
              <a:rPr lang="en-US" altLang="it-IT" sz="2800" dirty="0" err="1">
                <a:ea typeface="ＭＳ Ｐゴシック" panose="020B0600070205080204" pitchFamily="34" charset="-128"/>
              </a:rPr>
              <a:t>dell’Armata</a:t>
            </a:r>
            <a:r>
              <a:rPr lang="en-US" altLang="it-IT" sz="2800" dirty="0">
                <a:ea typeface="ＭＳ Ｐゴシック" panose="020B0600070205080204" pitchFamily="34" charset="-128"/>
              </a:rPr>
              <a:t> Rossa</a:t>
            </a:r>
          </a:p>
        </p:txBody>
      </p:sp>
      <p:pic>
        <p:nvPicPr>
          <p:cNvPr id="78852" name="Picture 4" descr="C:\Users\Utente\Downloads\CV1.jpg">
            <a:extLst>
              <a:ext uri="{FF2B5EF4-FFF2-40B4-BE49-F238E27FC236}">
                <a16:creationId xmlns:a16="http://schemas.microsoft.com/office/drawing/2014/main" id="{ACE90966-F142-0EF1-0ED3-6D6917C5A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3392489"/>
            <a:ext cx="531018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anim to="" calcmode="lin" valueType="num">
                                      <p:cBhvr>
                                        <p:cTn id="7" dur="1" fill="hold"/>
                                        <p:tgtEl>
                                          <p:spTgt spid="327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771">
                                            <p:txEl>
                                              <p:pRg st="1" end="1"/>
                                            </p:txEl>
                                          </p:spTgt>
                                        </p:tgtEl>
                                        <p:attrNameLst>
                                          <p:attrName>style.visibility</p:attrName>
                                        </p:attrNameLst>
                                      </p:cBhvr>
                                      <p:to>
                                        <p:strVal val="visible"/>
                                      </p:to>
                                    </p:set>
                                    <p:anim to="" calcmode="lin" valueType="num">
                                      <p:cBhvr>
                                        <p:cTn id="12" dur="1" fill="hold"/>
                                        <p:tgtEl>
                                          <p:spTgt spid="3277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0256873-00E8-519D-F9EE-34960F8B04AE}"/>
              </a:ext>
            </a:extLst>
          </p:cNvPr>
          <p:cNvSpPr>
            <a:spLocks noGrp="1" noChangeArrowheads="1"/>
          </p:cNvSpPr>
          <p:nvPr>
            <p:ph type="title"/>
          </p:nvPr>
        </p:nvSpPr>
        <p:spPr>
          <a:xfrm>
            <a:off x="102638" y="274638"/>
            <a:ext cx="9153330" cy="1143000"/>
          </a:xfrm>
        </p:spPr>
        <p:txBody>
          <a:bodyPr/>
          <a:lstStyle/>
          <a:p>
            <a:r>
              <a:rPr lang="en-US" altLang="en-US" sz="6000" b="1" dirty="0"/>
              <a:t>L’OLOCAUSTO</a:t>
            </a:r>
          </a:p>
        </p:txBody>
      </p:sp>
      <p:sp>
        <p:nvSpPr>
          <p:cNvPr id="21507" name="Rectangle 3">
            <a:extLst>
              <a:ext uri="{FF2B5EF4-FFF2-40B4-BE49-F238E27FC236}">
                <a16:creationId xmlns:a16="http://schemas.microsoft.com/office/drawing/2014/main" id="{3A61EC6A-5FD9-E6DB-B5BC-3E23FE0933C1}"/>
              </a:ext>
            </a:extLst>
          </p:cNvPr>
          <p:cNvSpPr>
            <a:spLocks noGrp="1" noChangeArrowheads="1"/>
          </p:cNvSpPr>
          <p:nvPr>
            <p:ph type="body" sz="half" idx="1"/>
          </p:nvPr>
        </p:nvSpPr>
        <p:spPr>
          <a:xfrm>
            <a:off x="102638" y="1500119"/>
            <a:ext cx="6430137" cy="5227252"/>
          </a:xfrm>
        </p:spPr>
        <p:txBody>
          <a:bodyPr>
            <a:noAutofit/>
          </a:bodyPr>
          <a:lstStyle/>
          <a:p>
            <a:pPr eaLnBrk="1" hangingPunct="1">
              <a:buFontTx/>
              <a:buNone/>
            </a:pPr>
            <a:r>
              <a:rPr lang="it-IT" altLang="en-US" sz="1900" dirty="0">
                <a:latin typeface="+mn-lt"/>
              </a:rPr>
              <a:t>A partire dalla fine del 1941, i nazisti iniziano a deportare ebrei dalle aree dell’Europa orientale che cadono sotto il loro controllo (Polonia, Lituania, Lettonia, Ucraina, Russia occidentale)</a:t>
            </a:r>
          </a:p>
          <a:p>
            <a:pPr eaLnBrk="1" hangingPunct="1">
              <a:buFontTx/>
              <a:buNone/>
            </a:pPr>
            <a:r>
              <a:rPr lang="it-IT" altLang="en-US" sz="1900" dirty="0">
                <a:latin typeface="+mn-lt"/>
              </a:rPr>
              <a:t>Gli ebrei vengono reclusi nei </a:t>
            </a:r>
            <a:r>
              <a:rPr lang="it-IT" altLang="en-US" sz="1900" dirty="0">
                <a:solidFill>
                  <a:srgbClr val="FF0000"/>
                </a:solidFill>
                <a:latin typeface="+mn-lt"/>
              </a:rPr>
              <a:t>campi di concentramento</a:t>
            </a:r>
            <a:r>
              <a:rPr lang="it-IT" altLang="en-US" sz="1900" dirty="0">
                <a:latin typeface="+mn-lt"/>
              </a:rPr>
              <a:t>, dove lavorano come schiavi in condizioni disumane.</a:t>
            </a:r>
          </a:p>
          <a:p>
            <a:pPr eaLnBrk="1" hangingPunct="1">
              <a:buFontTx/>
              <a:buNone/>
            </a:pPr>
            <a:r>
              <a:rPr lang="it-IT" altLang="en-US" sz="1900" dirty="0">
                <a:latin typeface="+mn-lt"/>
              </a:rPr>
              <a:t>Molti vengono uccisi, all’inizio con </a:t>
            </a:r>
            <a:r>
              <a:rPr lang="it-IT" altLang="en-US" sz="1900" dirty="0">
                <a:solidFill>
                  <a:srgbClr val="FF0000"/>
                </a:solidFill>
                <a:latin typeface="+mn-lt"/>
              </a:rPr>
              <a:t>esecuzioni di massa</a:t>
            </a:r>
            <a:r>
              <a:rPr lang="it-IT" altLang="en-US" sz="1900" dirty="0">
                <a:latin typeface="+mn-lt"/>
              </a:rPr>
              <a:t> e poi con il </a:t>
            </a:r>
            <a:r>
              <a:rPr lang="it-IT" altLang="en-US" sz="1900" dirty="0">
                <a:solidFill>
                  <a:srgbClr val="FF0000"/>
                </a:solidFill>
                <a:latin typeface="+mn-lt"/>
              </a:rPr>
              <a:t>gas</a:t>
            </a:r>
            <a:r>
              <a:rPr lang="it-IT" altLang="en-US" sz="1900" dirty="0">
                <a:latin typeface="+mn-lt"/>
              </a:rPr>
              <a:t> (</a:t>
            </a:r>
            <a:r>
              <a:rPr lang="it-IT" altLang="en-US" sz="1900" dirty="0" err="1">
                <a:latin typeface="+mn-lt"/>
              </a:rPr>
              <a:t>Zyklon</a:t>
            </a:r>
            <a:r>
              <a:rPr lang="it-IT" altLang="en-US" sz="1900" dirty="0">
                <a:latin typeface="+mn-lt"/>
              </a:rPr>
              <a:t> B), e </a:t>
            </a:r>
            <a:r>
              <a:rPr lang="it-IT" altLang="en-US" sz="1900" dirty="0" err="1">
                <a:latin typeface="+mn-lt"/>
              </a:rPr>
              <a:t>qjuindi</a:t>
            </a:r>
            <a:r>
              <a:rPr lang="it-IT" altLang="en-US" sz="1900" dirty="0">
                <a:latin typeface="+mn-lt"/>
              </a:rPr>
              <a:t> sepolti in fosse comuni o bruciati nei </a:t>
            </a:r>
            <a:r>
              <a:rPr lang="it-IT" altLang="en-US" sz="1900" dirty="0">
                <a:solidFill>
                  <a:srgbClr val="FF0000"/>
                </a:solidFill>
                <a:latin typeface="+mn-lt"/>
              </a:rPr>
              <a:t>forni crematori</a:t>
            </a:r>
            <a:r>
              <a:rPr lang="it-IT" altLang="en-US" sz="1900" dirty="0">
                <a:latin typeface="+mn-lt"/>
              </a:rPr>
              <a:t>.</a:t>
            </a:r>
          </a:p>
          <a:p>
            <a:pPr>
              <a:buNone/>
            </a:pPr>
            <a:r>
              <a:rPr lang="it-IT" altLang="en-US" sz="1900" dirty="0">
                <a:latin typeface="+mn-lt"/>
              </a:rPr>
              <a:t>Nel 1942 si decide per la “</a:t>
            </a:r>
            <a:r>
              <a:rPr lang="it-IT" altLang="en-US" sz="1900" dirty="0">
                <a:solidFill>
                  <a:srgbClr val="FF0000"/>
                </a:solidFill>
                <a:latin typeface="+mn-lt"/>
              </a:rPr>
              <a:t>Soluzione finale</a:t>
            </a:r>
            <a:r>
              <a:rPr lang="it-IT" altLang="en-US" sz="1900" dirty="0">
                <a:latin typeface="+mn-lt"/>
              </a:rPr>
              <a:t>” della “questione ebrea”.</a:t>
            </a:r>
          </a:p>
          <a:p>
            <a:pPr eaLnBrk="1" hangingPunct="1">
              <a:buFontTx/>
              <a:buNone/>
            </a:pPr>
            <a:r>
              <a:rPr lang="it-IT" altLang="en-US" sz="1900" dirty="0">
                <a:latin typeface="+mn-lt"/>
              </a:rPr>
              <a:t>Oltre agli ebrei (tra i 6 e gli 8 milioni) vengono sterminati slavi, rom, neri, persone disabili, omosessuali, malati mentali, dissidenti politici (cifra totale di tutte le vittime: tra i 15 e i 17 milioni).</a:t>
            </a:r>
          </a:p>
        </p:txBody>
      </p:sp>
      <p:pic>
        <p:nvPicPr>
          <p:cNvPr id="6" name="Picture 3">
            <a:extLst>
              <a:ext uri="{FF2B5EF4-FFF2-40B4-BE49-F238E27FC236}">
                <a16:creationId xmlns:a16="http://schemas.microsoft.com/office/drawing/2014/main" id="{2636FD11-F6A7-8C77-CCBB-9C832DE78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62033" y="2421007"/>
            <a:ext cx="360229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Buchenwald barracks">
            <a:extLst>
              <a:ext uri="{FF2B5EF4-FFF2-40B4-BE49-F238E27FC236}">
                <a16:creationId xmlns:a16="http://schemas.microsoft.com/office/drawing/2014/main" id="{34E27F0B-EB40-E6EB-D8D9-0E6A742D839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32775" y="192157"/>
            <a:ext cx="3042089" cy="2372560"/>
          </a:xfrm>
          <a:noFill/>
        </p:spPr>
      </p:pic>
      <p:pic>
        <p:nvPicPr>
          <p:cNvPr id="10" name="Content Placeholder 3">
            <a:extLst>
              <a:ext uri="{FF2B5EF4-FFF2-40B4-BE49-F238E27FC236}">
                <a16:creationId xmlns:a16="http://schemas.microsoft.com/office/drawing/2014/main" id="{C064EB59-8EB1-C9AE-8168-62945DD7F9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787765" y="4436993"/>
            <a:ext cx="2947035" cy="2228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nodeType="afterGroup">
                            <p:stCondLst>
                              <p:cond delay="2000"/>
                            </p:stCondLst>
                            <p:childTnLst>
                              <p:par>
                                <p:cTn id="9" presetID="10" presetClass="entr" presetSubtype="0" fill="hold" grpId="0" nodeType="afterEffect">
                                  <p:stCondLst>
                                    <p:cond delay="350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fade">
                                      <p:cBhvr>
                                        <p:cTn id="11" dur="2000"/>
                                        <p:tgtEl>
                                          <p:spTgt spid="21507">
                                            <p:txEl>
                                              <p:pRg st="0" end="0"/>
                                            </p:txEl>
                                          </p:spTgt>
                                        </p:tgtEl>
                                      </p:cBhvr>
                                    </p:animEffect>
                                  </p:childTnLst>
                                </p:cTn>
                              </p:par>
                            </p:childTnLst>
                          </p:cTn>
                        </p:par>
                        <p:par>
                          <p:cTn id="12" fill="hold">
                            <p:stCondLst>
                              <p:cond delay="7500"/>
                            </p:stCondLst>
                            <p:childTnLst>
                              <p:par>
                                <p:cTn id="13" presetID="10" presetClass="entr" presetSubtype="0" fill="hold" grpId="0" nodeType="afterEffect">
                                  <p:stCondLst>
                                    <p:cond delay="350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fade">
                                      <p:cBhvr>
                                        <p:cTn id="15" dur="2000"/>
                                        <p:tgtEl>
                                          <p:spTgt spid="215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3500"/>
                                  </p:stCondLst>
                                  <p:childTnLst>
                                    <p:set>
                                      <p:cBhvr>
                                        <p:cTn id="19" dur="1" fill="hold">
                                          <p:stCondLst>
                                            <p:cond delay="0"/>
                                          </p:stCondLst>
                                        </p:cTn>
                                        <p:tgtEl>
                                          <p:spTgt spid="21507">
                                            <p:txEl>
                                              <p:pRg st="2" end="2"/>
                                            </p:txEl>
                                          </p:spTgt>
                                        </p:tgtEl>
                                        <p:attrNameLst>
                                          <p:attrName>style.visibility</p:attrName>
                                        </p:attrNameLst>
                                      </p:cBhvr>
                                      <p:to>
                                        <p:strVal val="visible"/>
                                      </p:to>
                                    </p:set>
                                    <p:animEffect transition="in" filter="fade">
                                      <p:cBhvr>
                                        <p:cTn id="20" dur="2000"/>
                                        <p:tgtEl>
                                          <p:spTgt spid="215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3500"/>
                                  </p:stCondLst>
                                  <p:childTnLst>
                                    <p:set>
                                      <p:cBhvr>
                                        <p:cTn id="24" dur="1" fill="hold">
                                          <p:stCondLst>
                                            <p:cond delay="0"/>
                                          </p:stCondLst>
                                        </p:cTn>
                                        <p:tgtEl>
                                          <p:spTgt spid="21507">
                                            <p:txEl>
                                              <p:pRg st="3" end="3"/>
                                            </p:txEl>
                                          </p:spTgt>
                                        </p:tgtEl>
                                        <p:attrNameLst>
                                          <p:attrName>style.visibility</p:attrName>
                                        </p:attrNameLst>
                                      </p:cBhvr>
                                      <p:to>
                                        <p:strVal val="visible"/>
                                      </p:to>
                                    </p:set>
                                    <p:animEffect transition="in" filter="fade">
                                      <p:cBhvr>
                                        <p:cTn id="25" dur="2000"/>
                                        <p:tgtEl>
                                          <p:spTgt spid="2150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3500"/>
                                  </p:stCondLst>
                                  <p:childTnLst>
                                    <p:set>
                                      <p:cBhvr>
                                        <p:cTn id="29" dur="1" fill="hold">
                                          <p:stCondLst>
                                            <p:cond delay="0"/>
                                          </p:stCondLst>
                                        </p:cTn>
                                        <p:tgtEl>
                                          <p:spTgt spid="21507">
                                            <p:txEl>
                                              <p:pRg st="4" end="4"/>
                                            </p:txEl>
                                          </p:spTgt>
                                        </p:tgtEl>
                                        <p:attrNameLst>
                                          <p:attrName>style.visibility</p:attrName>
                                        </p:attrNameLst>
                                      </p:cBhvr>
                                      <p:to>
                                        <p:strVal val="visible"/>
                                      </p:to>
                                    </p:set>
                                    <p:animEffect transition="in" filter="fade">
                                      <p:cBhvr>
                                        <p:cTn id="30" dur="2000"/>
                                        <p:tgtEl>
                                          <p:spTgt spid="2150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2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par>
                          <p:cTn id="41" fill="hold">
                            <p:stCondLst>
                              <p:cond delay="4000"/>
                            </p:stCondLst>
                            <p:childTnLst>
                              <p:par>
                                <p:cTn id="42" presetID="10" presetClass="entr" presetSubtype="0" fill="hold" nodeType="afterEffect">
                                  <p:stCondLst>
                                    <p:cond delay="1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F5798C6-1AB5-0F86-A41A-D69ABC41D572}"/>
              </a:ext>
            </a:extLst>
          </p:cNvPr>
          <p:cNvSpPr>
            <a:spLocks noGrp="1" noChangeArrowheads="1"/>
          </p:cNvSpPr>
          <p:nvPr>
            <p:ph type="title"/>
          </p:nvPr>
        </p:nvSpPr>
        <p:spPr>
          <a:xfrm>
            <a:off x="282804" y="228600"/>
            <a:ext cx="9699396" cy="990600"/>
          </a:xfrm>
        </p:spPr>
        <p:txBody>
          <a:bodyPr>
            <a:noAutofit/>
          </a:bodyPr>
          <a:lstStyle/>
          <a:p>
            <a:pPr>
              <a:defRPr/>
            </a:pPr>
            <a:r>
              <a:rPr lang="en-US" altLang="it-IT" sz="3600" b="1" dirty="0">
                <a:ea typeface="ＭＳ Ｐゴシック" panose="020B0600070205080204" pitchFamily="34" charset="-128"/>
              </a:rPr>
              <a:t>CONFERENZA DI JALTA (FEBBRAIO 1945)</a:t>
            </a:r>
          </a:p>
        </p:txBody>
      </p:sp>
      <p:sp>
        <p:nvSpPr>
          <p:cNvPr id="44035" name="Rectangle 3">
            <a:extLst>
              <a:ext uri="{FF2B5EF4-FFF2-40B4-BE49-F238E27FC236}">
                <a16:creationId xmlns:a16="http://schemas.microsoft.com/office/drawing/2014/main" id="{F0147F51-A79D-C355-5592-BC203D0DB52F}"/>
              </a:ext>
            </a:extLst>
          </p:cNvPr>
          <p:cNvSpPr>
            <a:spLocks noGrp="1"/>
          </p:cNvSpPr>
          <p:nvPr>
            <p:ph type="body" idx="1"/>
          </p:nvPr>
        </p:nvSpPr>
        <p:spPr>
          <a:xfrm>
            <a:off x="282804" y="1219200"/>
            <a:ext cx="11189617" cy="1346200"/>
          </a:xfrm>
        </p:spPr>
        <p:txBody>
          <a:bodyPr>
            <a:normAutofit/>
          </a:bodyPr>
          <a:lstStyle/>
          <a:p>
            <a:pPr marL="0" indent="0">
              <a:buNone/>
            </a:pPr>
            <a:r>
              <a:rPr lang="it-IT" altLang="it-IT" sz="2800" dirty="0">
                <a:solidFill>
                  <a:srgbClr val="FF0000"/>
                </a:solidFill>
                <a:ea typeface="ＭＳ Ｐゴシック" panose="020B0600070205080204" pitchFamily="34" charset="-128"/>
              </a:rPr>
              <a:t>Spartizione del mondo </a:t>
            </a:r>
            <a:r>
              <a:rPr lang="it-IT" altLang="it-IT" sz="2800" dirty="0">
                <a:ea typeface="ＭＳ Ｐゴシック" panose="020B0600070205080204" pitchFamily="34" charset="-128"/>
              </a:rPr>
              <a:t>tra le potenze che saranno le vincitrici della guerra, rappresentate da Roosevelt, Churchill e Stalin.</a:t>
            </a:r>
          </a:p>
          <a:p>
            <a:endParaRPr lang="it-IT" altLang="it-IT" sz="2800" dirty="0">
              <a:ea typeface="ＭＳ Ｐゴシック" panose="020B0600070205080204" pitchFamily="34" charset="-128"/>
            </a:endParaRPr>
          </a:p>
          <a:p>
            <a:endParaRPr lang="en-US" altLang="it-IT" dirty="0">
              <a:ea typeface="ＭＳ Ｐゴシック" panose="020B0600070205080204" pitchFamily="34" charset="-128"/>
            </a:endParaRPr>
          </a:p>
        </p:txBody>
      </p:sp>
      <p:pic>
        <p:nvPicPr>
          <p:cNvPr id="79876" name="Picture 5" descr="C:\Users\Utente\Downloads\The_Yalta_Conference,_February_1945_NAM234.jpg">
            <a:extLst>
              <a:ext uri="{FF2B5EF4-FFF2-40B4-BE49-F238E27FC236}">
                <a16:creationId xmlns:a16="http://schemas.microsoft.com/office/drawing/2014/main" id="{EFDC52C2-4E05-567B-1717-71DD747AF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013" y="2710959"/>
            <a:ext cx="5865813"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anim to="" calcmode="lin" valueType="num">
                                      <p:cBhvr>
                                        <p:cTn id="7" dur="1" fill="hold"/>
                                        <p:tgtEl>
                                          <p:spTgt spid="4403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96E1A66-ABBF-1699-41C8-51FD38650142}"/>
              </a:ext>
            </a:extLst>
          </p:cNvPr>
          <p:cNvSpPr>
            <a:spLocks noGrp="1" noChangeArrowheads="1"/>
          </p:cNvSpPr>
          <p:nvPr>
            <p:ph type="title"/>
          </p:nvPr>
        </p:nvSpPr>
        <p:spPr>
          <a:xfrm>
            <a:off x="150829" y="148228"/>
            <a:ext cx="10020578" cy="990600"/>
          </a:xfrm>
        </p:spPr>
        <p:txBody>
          <a:bodyPr/>
          <a:lstStyle/>
          <a:p>
            <a:pPr>
              <a:defRPr/>
            </a:pPr>
            <a:r>
              <a:rPr lang="en-US" sz="6000" b="1" dirty="0">
                <a:ea typeface="ＭＳ Ｐゴシック" pitchFamily="34" charset="-128"/>
              </a:rPr>
              <a:t>LA FINE DELLA GUERRA</a:t>
            </a:r>
          </a:p>
        </p:txBody>
      </p:sp>
      <p:sp>
        <p:nvSpPr>
          <p:cNvPr id="44035" name="Rectangle 3">
            <a:extLst>
              <a:ext uri="{FF2B5EF4-FFF2-40B4-BE49-F238E27FC236}">
                <a16:creationId xmlns:a16="http://schemas.microsoft.com/office/drawing/2014/main" id="{51E719B6-FD51-FDA9-2BFA-F72650D7DDF6}"/>
              </a:ext>
            </a:extLst>
          </p:cNvPr>
          <p:cNvSpPr>
            <a:spLocks noGrp="1"/>
          </p:cNvSpPr>
          <p:nvPr>
            <p:ph idx="1"/>
          </p:nvPr>
        </p:nvSpPr>
        <p:spPr>
          <a:xfrm>
            <a:off x="452487" y="1461155"/>
            <a:ext cx="11095347" cy="5168246"/>
          </a:xfrm>
        </p:spPr>
        <p:txBody>
          <a:bodyPr>
            <a:normAutofit fontScale="92500" lnSpcReduction="20000"/>
          </a:bodyPr>
          <a:lstStyle/>
          <a:p>
            <a:pPr eaLnBrk="1" hangingPunct="1"/>
            <a:r>
              <a:rPr lang="it-IT" altLang="it-IT" sz="4400" dirty="0">
                <a:ea typeface="ＭＳ Ｐゴシック" panose="020B0600070205080204" pitchFamily="34" charset="-128"/>
              </a:rPr>
              <a:t>Sotto </a:t>
            </a:r>
            <a:r>
              <a:rPr lang="it-IT" altLang="it-IT" sz="4400" dirty="0">
                <a:solidFill>
                  <a:srgbClr val="FF0000"/>
                </a:solidFill>
                <a:ea typeface="ＭＳ Ｐゴシック" panose="020B0600070205080204" pitchFamily="34" charset="-128"/>
              </a:rPr>
              <a:t>l’avanzata delle truppe angloamericane da nord-ovest e da sud, e delle truppe sovietiche da est</a:t>
            </a:r>
            <a:r>
              <a:rPr lang="it-IT" altLang="it-IT" sz="4400" dirty="0">
                <a:ea typeface="ＭＳ Ｐゴシック" panose="020B0600070205080204" pitchFamily="34" charset="-128"/>
              </a:rPr>
              <a:t>, il regime nazista crolla.</a:t>
            </a:r>
          </a:p>
          <a:p>
            <a:pPr eaLnBrk="1" hangingPunct="1"/>
            <a:r>
              <a:rPr lang="it-IT" altLang="it-IT" sz="4400" dirty="0">
                <a:ea typeface="ＭＳ Ｐゴシック" panose="020B0600070205080204" pitchFamily="34" charset="-128"/>
              </a:rPr>
              <a:t>Gli Alleati e i sovietici liberano decine di campi di sterminio tedeschi.</a:t>
            </a:r>
          </a:p>
          <a:p>
            <a:pPr eaLnBrk="1" hangingPunct="1"/>
            <a:r>
              <a:rPr lang="it-IT" altLang="it-IT" sz="4400" dirty="0">
                <a:solidFill>
                  <a:srgbClr val="FF0000"/>
                </a:solidFill>
                <a:ea typeface="ＭＳ Ｐゴシック" panose="020B0600070205080204" pitchFamily="34" charset="-128"/>
              </a:rPr>
              <a:t>Hitler si suicida </a:t>
            </a:r>
            <a:r>
              <a:rPr lang="it-IT" altLang="it-IT" sz="4400" dirty="0">
                <a:ea typeface="ＭＳ Ｐゴシック" panose="020B0600070205080204" pitchFamily="34" charset="-128"/>
              </a:rPr>
              <a:t>il 30 aprile 1945.</a:t>
            </a:r>
          </a:p>
          <a:p>
            <a:pPr eaLnBrk="1" hangingPunct="1"/>
            <a:r>
              <a:rPr lang="it-IT" altLang="it-IT" sz="4400" dirty="0">
                <a:ea typeface="ＭＳ Ｐゴシック" panose="020B0600070205080204" pitchFamily="34" charset="-128"/>
              </a:rPr>
              <a:t>La guerra in Occidente finisce l’</a:t>
            </a:r>
            <a:r>
              <a:rPr lang="it-IT" altLang="it-IT" sz="4400" dirty="0">
                <a:solidFill>
                  <a:srgbClr val="FF0000"/>
                </a:solidFill>
                <a:ea typeface="ＭＳ Ｐゴシック" panose="020B0600070205080204" pitchFamily="34" charset="-128"/>
              </a:rPr>
              <a:t>8 maggio</a:t>
            </a:r>
            <a:r>
              <a:rPr lang="it-IT" altLang="it-IT" sz="4400" dirty="0">
                <a:ea typeface="ＭＳ Ｐゴシック" panose="020B0600070205080204" pitchFamily="34" charset="-128"/>
              </a:rPr>
              <a:t>.</a:t>
            </a:r>
          </a:p>
          <a:p>
            <a:pPr eaLnBrk="1" hangingPunct="1"/>
            <a:endParaRPr lang="it-IT" altLang="it-IT" sz="3200" dirty="0">
              <a:ea typeface="ＭＳ Ｐゴシック" panose="020B0600070205080204" pitchFamily="34" charset="-128"/>
            </a:endParaRPr>
          </a:p>
          <a:p>
            <a:pPr eaLnBrk="1" hangingPunct="1"/>
            <a:endParaRPr lang="en-US" altLang="it-IT" dirty="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anim to="" calcmode="lin" valueType="num">
                                      <p:cBhvr>
                                        <p:cTn id="7" dur="1" fill="hold"/>
                                        <p:tgtEl>
                                          <p:spTgt spid="440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4035">
                                            <p:txEl>
                                              <p:pRg st="1" end="1"/>
                                            </p:txEl>
                                          </p:spTgt>
                                        </p:tgtEl>
                                        <p:attrNameLst>
                                          <p:attrName>style.visibility</p:attrName>
                                        </p:attrNameLst>
                                      </p:cBhvr>
                                      <p:to>
                                        <p:strVal val="visible"/>
                                      </p:to>
                                    </p:set>
                                    <p:anim to="" calcmode="lin" valueType="num">
                                      <p:cBhvr>
                                        <p:cTn id="12" dur="1" fill="hold"/>
                                        <p:tgtEl>
                                          <p:spTgt spid="4403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4035">
                                            <p:txEl>
                                              <p:pRg st="2" end="2"/>
                                            </p:txEl>
                                          </p:spTgt>
                                        </p:tgtEl>
                                        <p:attrNameLst>
                                          <p:attrName>style.visibility</p:attrName>
                                        </p:attrNameLst>
                                      </p:cBhvr>
                                      <p:to>
                                        <p:strVal val="visible"/>
                                      </p:to>
                                    </p:set>
                                    <p:anim to="" calcmode="lin" valueType="num">
                                      <p:cBhvr>
                                        <p:cTn id="17" dur="1" fill="hold"/>
                                        <p:tgtEl>
                                          <p:spTgt spid="4403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4035">
                                            <p:txEl>
                                              <p:pRg st="3" end="3"/>
                                            </p:txEl>
                                          </p:spTgt>
                                        </p:tgtEl>
                                        <p:attrNameLst>
                                          <p:attrName>style.visibility</p:attrName>
                                        </p:attrNameLst>
                                      </p:cBhvr>
                                      <p:to>
                                        <p:strVal val="visible"/>
                                      </p:to>
                                    </p:set>
                                    <p:anim to="" calcmode="lin" valueType="num">
                                      <p:cBhvr>
                                        <p:cTn id="22" dur="1" fill="hold"/>
                                        <p:tgtEl>
                                          <p:spTgt spid="440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NYTimes-FDR%20Dead">
            <a:extLst>
              <a:ext uri="{FF2B5EF4-FFF2-40B4-BE49-F238E27FC236}">
                <a16:creationId xmlns:a16="http://schemas.microsoft.com/office/drawing/2014/main" id="{3ADE8332-745C-C18E-6E85-8747327DE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62" y="465565"/>
            <a:ext cx="7026275"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85CA3A6C-2A3C-957B-2CAF-897A29D89495}"/>
              </a:ext>
            </a:extLst>
          </p:cNvPr>
          <p:cNvSpPr>
            <a:spLocks noGrp="1"/>
          </p:cNvSpPr>
          <p:nvPr>
            <p:ph type="title"/>
          </p:nvPr>
        </p:nvSpPr>
        <p:spPr>
          <a:xfrm>
            <a:off x="395927" y="152400"/>
            <a:ext cx="9464510" cy="1371600"/>
          </a:xfrm>
        </p:spPr>
        <p:txBody>
          <a:bodyPr>
            <a:normAutofit/>
          </a:bodyPr>
          <a:lstStyle/>
          <a:p>
            <a:pPr>
              <a:defRPr/>
            </a:pPr>
            <a:r>
              <a:rPr lang="en-US" altLang="it-IT" sz="5400" b="1" dirty="0"/>
              <a:t>HIROSHIMA E NAGASAKI</a:t>
            </a:r>
          </a:p>
        </p:txBody>
      </p:sp>
      <p:sp>
        <p:nvSpPr>
          <p:cNvPr id="83971" name="Segnaposto contenuto 2">
            <a:extLst>
              <a:ext uri="{FF2B5EF4-FFF2-40B4-BE49-F238E27FC236}">
                <a16:creationId xmlns:a16="http://schemas.microsoft.com/office/drawing/2014/main" id="{5DCC8675-5E3D-3140-E261-F5EECB85CB5A}"/>
              </a:ext>
            </a:extLst>
          </p:cNvPr>
          <p:cNvSpPr>
            <a:spLocks noGrp="1"/>
          </p:cNvSpPr>
          <p:nvPr>
            <p:ph idx="1"/>
          </p:nvPr>
        </p:nvSpPr>
        <p:spPr>
          <a:xfrm>
            <a:off x="188535" y="1524000"/>
            <a:ext cx="11783505" cy="5334000"/>
          </a:xfrm>
        </p:spPr>
        <p:txBody>
          <a:bodyPr>
            <a:normAutofit lnSpcReduction="10000"/>
          </a:bodyPr>
          <a:lstStyle/>
          <a:p>
            <a:pPr marL="0" indent="0">
              <a:buNone/>
            </a:pPr>
            <a:r>
              <a:rPr lang="it-IT" altLang="it-IT" sz="3000" dirty="0"/>
              <a:t>Alla morte di Roosevelt, subentra il 12 aprile 1945 </a:t>
            </a:r>
            <a:r>
              <a:rPr lang="it-IT" altLang="it-IT" sz="3000" dirty="0">
                <a:solidFill>
                  <a:srgbClr val="FF0000"/>
                </a:solidFill>
              </a:rPr>
              <a:t>Harry S. Truman</a:t>
            </a:r>
            <a:r>
              <a:rPr lang="it-IT" altLang="it-IT" sz="3000" dirty="0"/>
              <a:t>, promotore di una politica molto più </a:t>
            </a:r>
            <a:r>
              <a:rPr lang="it-IT" altLang="it-IT" sz="3000" dirty="0" err="1"/>
              <a:t>aggessiva</a:t>
            </a:r>
            <a:r>
              <a:rPr lang="it-IT" altLang="it-IT" sz="3000" dirty="0"/>
              <a:t> con l’“alleato” sovietico. </a:t>
            </a:r>
          </a:p>
          <a:p>
            <a:pPr marL="0" indent="0">
              <a:buNone/>
            </a:pPr>
            <a:r>
              <a:rPr lang="it-IT" altLang="it-IT" sz="3000" dirty="0"/>
              <a:t>Ufficialmente per porre rapidamente fine alle ostilità, in realtà sia per </a:t>
            </a:r>
            <a:r>
              <a:rPr lang="it-IT" altLang="it-IT" sz="3000" dirty="0">
                <a:solidFill>
                  <a:srgbClr val="FF0000"/>
                </a:solidFill>
              </a:rPr>
              <a:t>“testare sul campo” l’efficacia degli ordigni nucleari </a:t>
            </a:r>
            <a:r>
              <a:rPr lang="it-IT" altLang="it-IT" sz="3000" dirty="0"/>
              <a:t>(vengono scelte città ancora relativamente integre, per poter valutare il livello di distruzione degli edifici) sia per </a:t>
            </a:r>
            <a:r>
              <a:rPr lang="it-IT" altLang="it-IT" sz="3000" dirty="0">
                <a:solidFill>
                  <a:srgbClr val="FF0000"/>
                </a:solidFill>
              </a:rPr>
              <a:t>lanciare un ammonimento all’URSS</a:t>
            </a:r>
            <a:r>
              <a:rPr lang="it-IT" altLang="it-IT" sz="3000" dirty="0"/>
              <a:t> sulla capacità e sulla volontà degli USA di usare (ripetutamente) armi nucleari, il 6 e il 9 agosto 1945 aerei statunitensi sganciano una bomba atomica prima su Hiroshima e poi su Nagasaki, che vengono quasi totalmente distrutte.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F6A163A9-AE45-76A1-719B-58504B4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303" y="851801"/>
            <a:ext cx="5343525"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id="{BE41B279-E0EA-18F9-BF29-577176CE1F7E}"/>
              </a:ext>
            </a:extLst>
          </p:cNvPr>
          <p:cNvSpPr txBox="1">
            <a:spLocks/>
          </p:cNvSpPr>
          <p:nvPr/>
        </p:nvSpPr>
        <p:spPr>
          <a:xfrm>
            <a:off x="348792" y="1"/>
            <a:ext cx="9862008" cy="688156"/>
          </a:xfrm>
          <a:prstGeom prst="rect">
            <a:avLst/>
          </a:prstGeom>
        </p:spPr>
        <p:txBody>
          <a:bodyPr/>
          <a:lstStyle/>
          <a:p>
            <a:pPr algn="ctr">
              <a:defRPr/>
            </a:pPr>
            <a:r>
              <a:rPr lang="en-US" sz="4400" b="1" dirty="0">
                <a:latin typeface="+mj-lt"/>
                <a:ea typeface="+mj-ea"/>
                <a:cs typeface="+mj-cs"/>
              </a:rPr>
              <a:t>HIROSHIMA PRIMA E DOPO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5D48AD29-30F7-9340-EA9F-6AC87306F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1"/>
            <a:ext cx="8534400" cy="642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Viso umano, libro, narrativa&#10;&#10;Descrizione generata automaticamente">
            <a:extLst>
              <a:ext uri="{FF2B5EF4-FFF2-40B4-BE49-F238E27FC236}">
                <a16:creationId xmlns:a16="http://schemas.microsoft.com/office/drawing/2014/main" id="{8FA14BCE-02EB-E7EC-D7CF-B67AE38AA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1" y="109058"/>
            <a:ext cx="2254719" cy="3219807"/>
          </a:xfrm>
          <a:prstGeom prst="rect">
            <a:avLst/>
          </a:prstGeom>
        </p:spPr>
      </p:pic>
      <p:pic>
        <p:nvPicPr>
          <p:cNvPr id="7" name="Immagine 6" descr="Immagine che contiene testo, libro, poster, narrativa&#10;&#10;Descrizione generata automaticamente">
            <a:extLst>
              <a:ext uri="{FF2B5EF4-FFF2-40B4-BE49-F238E27FC236}">
                <a16:creationId xmlns:a16="http://schemas.microsoft.com/office/drawing/2014/main" id="{ED9E2748-2AC2-F991-C1CF-1F9157EC7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880" y="3532036"/>
            <a:ext cx="2053751" cy="3120739"/>
          </a:xfrm>
          <a:prstGeom prst="rect">
            <a:avLst/>
          </a:prstGeom>
        </p:spPr>
      </p:pic>
      <p:pic>
        <p:nvPicPr>
          <p:cNvPr id="9" name="Immagine 8" descr="Immagine che contiene testo, mammifero, libro, narrativa&#10;&#10;Descrizione generata automaticamente">
            <a:extLst>
              <a:ext uri="{FF2B5EF4-FFF2-40B4-BE49-F238E27FC236}">
                <a16:creationId xmlns:a16="http://schemas.microsoft.com/office/drawing/2014/main" id="{9913D345-69BB-B528-B3BE-814B5C5EA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608" y="743579"/>
            <a:ext cx="2158972" cy="3074900"/>
          </a:xfrm>
          <a:prstGeom prst="rect">
            <a:avLst/>
          </a:prstGeom>
        </p:spPr>
      </p:pic>
      <p:pic>
        <p:nvPicPr>
          <p:cNvPr id="11" name="Immagine 10" descr="Immagine che contiene testo, libro, poster, vestiti&#10;&#10;Descrizione generata automaticamente">
            <a:extLst>
              <a:ext uri="{FF2B5EF4-FFF2-40B4-BE49-F238E27FC236}">
                <a16:creationId xmlns:a16="http://schemas.microsoft.com/office/drawing/2014/main" id="{5D67BC66-1330-7168-C5A4-7FD81E442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168" y="3027066"/>
            <a:ext cx="2381250" cy="3333750"/>
          </a:xfrm>
          <a:prstGeom prst="rect">
            <a:avLst/>
          </a:prstGeom>
        </p:spPr>
      </p:pic>
      <p:pic>
        <p:nvPicPr>
          <p:cNvPr id="13" name="Immagine 12" descr="Immagine che contiene testo, libro, narrativa, Pubblicazione&#10;&#10;Descrizione generata automaticamente">
            <a:extLst>
              <a:ext uri="{FF2B5EF4-FFF2-40B4-BE49-F238E27FC236}">
                <a16:creationId xmlns:a16="http://schemas.microsoft.com/office/drawing/2014/main" id="{FAF0B7A1-D75C-BBD6-CB56-477F0C79C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3082" y="3468968"/>
            <a:ext cx="2259068" cy="3246874"/>
          </a:xfrm>
          <a:prstGeom prst="rect">
            <a:avLst/>
          </a:prstGeom>
        </p:spPr>
      </p:pic>
      <p:pic>
        <p:nvPicPr>
          <p:cNvPr id="15" name="Immagine 14" descr="Immagine che contiene testo, libro, narrativa, Copertina del libro&#10;&#10;Descrizione generata automaticamente">
            <a:extLst>
              <a:ext uri="{FF2B5EF4-FFF2-40B4-BE49-F238E27FC236}">
                <a16:creationId xmlns:a16="http://schemas.microsoft.com/office/drawing/2014/main" id="{E4668AF2-7BC7-CED3-32AC-71B4389BA0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3422" y="223225"/>
            <a:ext cx="2319196" cy="3246875"/>
          </a:xfrm>
          <a:prstGeom prst="rect">
            <a:avLst/>
          </a:prstGeom>
        </p:spPr>
      </p:pic>
    </p:spTree>
    <p:extLst>
      <p:ext uri="{BB962C8B-B14F-4D97-AF65-F5344CB8AC3E}">
        <p14:creationId xmlns:p14="http://schemas.microsoft.com/office/powerpoint/2010/main" val="3885772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HiroshimaHosp">
            <a:extLst>
              <a:ext uri="{FF2B5EF4-FFF2-40B4-BE49-F238E27FC236}">
                <a16:creationId xmlns:a16="http://schemas.microsoft.com/office/drawing/2014/main" id="{7E5FE0C8-5AE1-7111-E8DF-9EDF50B9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864" y="762000"/>
            <a:ext cx="36147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
            <a:extLst>
              <a:ext uri="{FF2B5EF4-FFF2-40B4-BE49-F238E27FC236}">
                <a16:creationId xmlns:a16="http://schemas.microsoft.com/office/drawing/2014/main" id="{12D78CE3-B1A5-F0A5-C7C6-4C77B31D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925"/>
          <a:stretch>
            <a:fillRect/>
          </a:stretch>
        </p:blipFill>
        <p:spPr bwMode="auto">
          <a:xfrm>
            <a:off x="1676400" y="1204914"/>
            <a:ext cx="50752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C:\Users\Utente\Downloads\800px-A-Bomb_Dome.jpg">
            <a:extLst>
              <a:ext uri="{FF2B5EF4-FFF2-40B4-BE49-F238E27FC236}">
                <a16:creationId xmlns:a16="http://schemas.microsoft.com/office/drawing/2014/main" id="{B3C8080D-0249-7A55-4FEB-2FF3D8393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088" y="3024680"/>
            <a:ext cx="504507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4" descr="C:\Users\Utente\Downloads\index.jpg">
            <a:extLst>
              <a:ext uri="{FF2B5EF4-FFF2-40B4-BE49-F238E27FC236}">
                <a16:creationId xmlns:a16="http://schemas.microsoft.com/office/drawing/2014/main" id="{9817C7DA-65C0-FB1B-61F4-CC7BF9A4F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95" y="377515"/>
            <a:ext cx="49514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0385F6-CD0F-BF06-6506-C44188B83D3C}"/>
              </a:ext>
            </a:extLst>
          </p:cNvPr>
          <p:cNvSpPr>
            <a:spLocks noGrp="1"/>
          </p:cNvSpPr>
          <p:nvPr>
            <p:ph type="title"/>
          </p:nvPr>
        </p:nvSpPr>
        <p:spPr/>
        <p:txBody>
          <a:bodyPr/>
          <a:lstStyle/>
          <a:p>
            <a:r>
              <a:rPr lang="it-IT" sz="7200" b="1" dirty="0"/>
              <a:t>IL FUMETTO</a:t>
            </a:r>
          </a:p>
        </p:txBody>
      </p:sp>
      <p:sp>
        <p:nvSpPr>
          <p:cNvPr id="3" name="Segnaposto contenuto 2">
            <a:extLst>
              <a:ext uri="{FF2B5EF4-FFF2-40B4-BE49-F238E27FC236}">
                <a16:creationId xmlns:a16="http://schemas.microsoft.com/office/drawing/2014/main" id="{881F2DCF-C8AB-E713-FABB-5F0008E32508}"/>
              </a:ext>
            </a:extLst>
          </p:cNvPr>
          <p:cNvSpPr>
            <a:spLocks noGrp="1"/>
          </p:cNvSpPr>
          <p:nvPr>
            <p:ph idx="1"/>
          </p:nvPr>
        </p:nvSpPr>
        <p:spPr>
          <a:xfrm>
            <a:off x="371790" y="1853248"/>
            <a:ext cx="11465168" cy="4708326"/>
          </a:xfrm>
        </p:spPr>
        <p:txBody>
          <a:bodyPr>
            <a:normAutofit fontScale="92500" lnSpcReduction="20000"/>
          </a:bodyPr>
          <a:lstStyle/>
          <a:p>
            <a:pPr marL="0" indent="0">
              <a:buNone/>
            </a:pPr>
            <a:r>
              <a:rPr lang="it-IT" dirty="0"/>
              <a:t>Anche se esistono singoli esempi di illustrazioni con personaggi che “parlano” già nell’epoca classica, la vera origine del fumetto è va ricondotta al </a:t>
            </a:r>
            <a:r>
              <a:rPr lang="it-IT" dirty="0">
                <a:solidFill>
                  <a:srgbClr val="FF0000"/>
                </a:solidFill>
              </a:rPr>
              <a:t>filatterio</a:t>
            </a:r>
            <a:r>
              <a:rPr lang="it-IT" dirty="0"/>
              <a:t>, una striscia di pergamena che nel Medio Evo riportava dei passi della Bibbia e che veniva riprodotta in varie tipologie di illustrazioni.</a:t>
            </a:r>
          </a:p>
          <a:p>
            <a:pPr marL="0" indent="0">
              <a:buNone/>
            </a:pPr>
            <a:r>
              <a:rPr lang="it-IT" dirty="0"/>
              <a:t>Il primo importante illustratore a usare sistematicamente il fumetto vero e proprio (il </a:t>
            </a:r>
            <a:r>
              <a:rPr lang="it-IT" i="1" dirty="0">
                <a:solidFill>
                  <a:srgbClr val="FF0000"/>
                </a:solidFill>
              </a:rPr>
              <a:t>balloon</a:t>
            </a:r>
            <a:r>
              <a:rPr lang="it-IT" dirty="0"/>
              <a:t>) fu l’inglese </a:t>
            </a:r>
            <a:r>
              <a:rPr lang="en-US">
                <a:solidFill>
                  <a:srgbClr val="FF0000"/>
                </a:solidFill>
              </a:rPr>
              <a:t>George </a:t>
            </a:r>
            <a:r>
              <a:rPr lang="it-IT" dirty="0" err="1">
                <a:solidFill>
                  <a:srgbClr val="FF0000"/>
                </a:solidFill>
              </a:rPr>
              <a:t>Cruikshank</a:t>
            </a:r>
            <a:r>
              <a:rPr lang="it-IT" dirty="0"/>
              <a:t>, nei primi decenni dell’Ottocento. Progressivamente, il racconto seriale per immagini  si diffuse sempre più nei periodici, in Europa come in America, ma raramente veniva usato il fumetto, che inizierà aa apparire sistematicamente solo alla fine del secolo.</a:t>
            </a:r>
          </a:p>
          <a:p>
            <a:pPr marL="0" indent="0">
              <a:buNone/>
            </a:pPr>
            <a:r>
              <a:rPr lang="it-IT" dirty="0"/>
              <a:t>Convenzionalmente, la nascita del fumetto moderno viene fatta risalire alla striscia satirica </a:t>
            </a:r>
            <a:r>
              <a:rPr lang="it-IT" i="1" dirty="0" err="1">
                <a:solidFill>
                  <a:srgbClr val="FF0000"/>
                </a:solidFill>
              </a:rPr>
              <a:t>Hogan’s</a:t>
            </a:r>
            <a:r>
              <a:rPr lang="it-IT" i="1" dirty="0">
                <a:solidFill>
                  <a:srgbClr val="FF0000"/>
                </a:solidFill>
              </a:rPr>
              <a:t> Alley</a:t>
            </a:r>
            <a:r>
              <a:rPr lang="it-IT" dirty="0">
                <a:solidFill>
                  <a:srgbClr val="FF0000"/>
                </a:solidFill>
              </a:rPr>
              <a:t> </a:t>
            </a:r>
            <a:r>
              <a:rPr lang="it-IT" dirty="0"/>
              <a:t>di </a:t>
            </a:r>
            <a:r>
              <a:rPr lang="it-IT" dirty="0">
                <a:solidFill>
                  <a:srgbClr val="FF0000"/>
                </a:solidFill>
              </a:rPr>
              <a:t>Richard Felton Outcault</a:t>
            </a:r>
            <a:r>
              <a:rPr lang="it-IT" dirty="0"/>
              <a:t>, pubblicata a partire dal 1895 sul </a:t>
            </a:r>
            <a:r>
              <a:rPr lang="it-IT" i="1" dirty="0"/>
              <a:t>New York World</a:t>
            </a:r>
            <a:r>
              <a:rPr lang="it-IT" dirty="0"/>
              <a:t> e poi sul </a:t>
            </a:r>
            <a:r>
              <a:rPr lang="it-IT" i="1" dirty="0"/>
              <a:t>New York Journal</a:t>
            </a:r>
            <a:r>
              <a:rPr lang="it-IT" dirty="0"/>
              <a:t>. Il protagonista della striscia era </a:t>
            </a:r>
            <a:r>
              <a:rPr lang="it-IT" dirty="0" err="1">
                <a:solidFill>
                  <a:srgbClr val="FF0000"/>
                </a:solidFill>
              </a:rPr>
              <a:t>Th</a:t>
            </a:r>
            <a:r>
              <a:rPr lang="en-US" dirty="0">
                <a:solidFill>
                  <a:srgbClr val="FF0000"/>
                </a:solidFill>
              </a:rPr>
              <a:t>e Yellow Kid</a:t>
            </a:r>
            <a:r>
              <a:rPr lang="en-US" dirty="0"/>
              <a:t>, un </a:t>
            </a:r>
            <a:r>
              <a:rPr lang="it-IT" dirty="0"/>
              <a:t>ragazzino pelato e sdentato, perennemente vestito con un pigiamone giallo (ancora più giallo della carta di per sé già giallastra dei quotidiani), che si aggirava con la sua banda di teppistelli per i vicoli di New York.  The Yellow </a:t>
            </a:r>
            <a:r>
              <a:rPr lang="it-IT" dirty="0" err="1"/>
              <a:t>Kid</a:t>
            </a:r>
            <a:r>
              <a:rPr lang="it-IT" dirty="0"/>
              <a:t> divenne così popolare da dare il nome a una categoria di giornalismo sensazionalistico e privo di scrupoli che aveva altrettanto successo popolare, e che fu quindi chiamato </a:t>
            </a:r>
            <a:r>
              <a:rPr lang="it-IT" i="1" dirty="0">
                <a:solidFill>
                  <a:srgbClr val="FF0000"/>
                </a:solidFill>
              </a:rPr>
              <a:t>Yellow Journalism</a:t>
            </a:r>
            <a:r>
              <a:rPr lang="it-IT" dirty="0"/>
              <a:t>.</a:t>
            </a:r>
          </a:p>
        </p:txBody>
      </p:sp>
    </p:spTree>
    <p:extLst>
      <p:ext uri="{BB962C8B-B14F-4D97-AF65-F5344CB8AC3E}">
        <p14:creationId xmlns:p14="http://schemas.microsoft.com/office/powerpoint/2010/main" val="344104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Viso umano, dipinto, vestiti, persona&#10;&#10;Descrizione generata automaticamente">
            <a:extLst>
              <a:ext uri="{FF2B5EF4-FFF2-40B4-BE49-F238E27FC236}">
                <a16:creationId xmlns:a16="http://schemas.microsoft.com/office/drawing/2014/main" id="{47693C38-243E-92C8-E1E1-D546634FC1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971" y="767455"/>
            <a:ext cx="2687868" cy="2330308"/>
          </a:xfrm>
        </p:spPr>
      </p:pic>
      <p:pic>
        <p:nvPicPr>
          <p:cNvPr id="7" name="Immagine 6" descr="Immagine che contiene dipinto, cartone animato, poster, mammifero&#10;&#10;Descrizione generata automaticamente">
            <a:extLst>
              <a:ext uri="{FF2B5EF4-FFF2-40B4-BE49-F238E27FC236}">
                <a16:creationId xmlns:a16="http://schemas.microsoft.com/office/drawing/2014/main" id="{691B4598-1938-7009-CF90-0359C7AF7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45" y="3519434"/>
            <a:ext cx="4296269" cy="3046445"/>
          </a:xfrm>
          <a:prstGeom prst="rect">
            <a:avLst/>
          </a:prstGeom>
        </p:spPr>
      </p:pic>
      <p:pic>
        <p:nvPicPr>
          <p:cNvPr id="9" name="Immagine 8" descr="Immagine che contiene disegno, schizzo, Viso umano, illustrazione&#10;&#10;Descrizione generata automaticamente">
            <a:extLst>
              <a:ext uri="{FF2B5EF4-FFF2-40B4-BE49-F238E27FC236}">
                <a16:creationId xmlns:a16="http://schemas.microsoft.com/office/drawing/2014/main" id="{52C8FF85-AD11-6E30-ECCF-A606C0403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786" y="179644"/>
            <a:ext cx="3143250" cy="3981450"/>
          </a:xfrm>
          <a:prstGeom prst="rect">
            <a:avLst/>
          </a:prstGeom>
        </p:spPr>
      </p:pic>
      <p:pic>
        <p:nvPicPr>
          <p:cNvPr id="11" name="Immagine 10" descr="Immagine che contiene testo, libro, disegno, carta&#10;&#10;Descrizione generata automaticamente">
            <a:extLst>
              <a:ext uri="{FF2B5EF4-FFF2-40B4-BE49-F238E27FC236}">
                <a16:creationId xmlns:a16="http://schemas.microsoft.com/office/drawing/2014/main" id="{652DB4BC-FACA-6C0E-06C3-139E1B095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2808" y="2295144"/>
            <a:ext cx="3429000" cy="4562856"/>
          </a:xfrm>
          <a:prstGeom prst="rect">
            <a:avLst/>
          </a:prstGeom>
        </p:spPr>
      </p:pic>
    </p:spTree>
    <p:extLst>
      <p:ext uri="{BB962C8B-B14F-4D97-AF65-F5344CB8AC3E}">
        <p14:creationId xmlns:p14="http://schemas.microsoft.com/office/powerpoint/2010/main" val="424790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8E54E1-972C-2A22-E1B6-E5679F05FE4B}"/>
              </a:ext>
            </a:extLst>
          </p:cNvPr>
          <p:cNvSpPr>
            <a:spLocks noGrp="1"/>
          </p:cNvSpPr>
          <p:nvPr>
            <p:ph type="title"/>
          </p:nvPr>
        </p:nvSpPr>
        <p:spPr>
          <a:xfrm>
            <a:off x="646111" y="452718"/>
            <a:ext cx="9404723" cy="1021519"/>
          </a:xfrm>
        </p:spPr>
        <p:txBody>
          <a:bodyPr/>
          <a:lstStyle/>
          <a:p>
            <a:r>
              <a:rPr lang="it-IT" b="1" i="1" dirty="0"/>
              <a:t>ENTER THE SUPERHERO…</a:t>
            </a:r>
          </a:p>
        </p:txBody>
      </p:sp>
      <p:sp>
        <p:nvSpPr>
          <p:cNvPr id="3" name="Segnaposto contenuto 2">
            <a:extLst>
              <a:ext uri="{FF2B5EF4-FFF2-40B4-BE49-F238E27FC236}">
                <a16:creationId xmlns:a16="http://schemas.microsoft.com/office/drawing/2014/main" id="{B85AF97D-2705-923F-51EF-B8463E44E64D}"/>
              </a:ext>
            </a:extLst>
          </p:cNvPr>
          <p:cNvSpPr>
            <a:spLocks noGrp="1"/>
          </p:cNvSpPr>
          <p:nvPr>
            <p:ph idx="1"/>
          </p:nvPr>
        </p:nvSpPr>
        <p:spPr>
          <a:xfrm>
            <a:off x="438540" y="1474237"/>
            <a:ext cx="11355354" cy="5131835"/>
          </a:xfrm>
        </p:spPr>
        <p:txBody>
          <a:bodyPr>
            <a:normAutofit fontScale="92500" lnSpcReduction="20000"/>
          </a:bodyPr>
          <a:lstStyle/>
          <a:p>
            <a:pPr marL="0" indent="0">
              <a:buNone/>
            </a:pPr>
            <a:r>
              <a:rPr lang="it-IT" dirty="0"/>
              <a:t>Anche se in precedenza erano già apparsi fumetti che avevano dei protagonisti dalle doti eccezionali (ma non superpoteri veri e propri), come </a:t>
            </a:r>
            <a:r>
              <a:rPr lang="it-IT" dirty="0">
                <a:solidFill>
                  <a:srgbClr val="FF0000"/>
                </a:solidFill>
              </a:rPr>
              <a:t>Mandrake</a:t>
            </a:r>
            <a:r>
              <a:rPr lang="it-IT" dirty="0"/>
              <a:t> o </a:t>
            </a:r>
            <a:r>
              <a:rPr lang="it-IT" dirty="0">
                <a:solidFill>
                  <a:srgbClr val="FF0000"/>
                </a:solidFill>
              </a:rPr>
              <a:t>The Phantom </a:t>
            </a:r>
            <a:r>
              <a:rPr lang="it-IT" dirty="0"/>
              <a:t>di Lee Falk, </a:t>
            </a:r>
            <a:r>
              <a:rPr lang="it-IT" dirty="0" err="1"/>
              <a:t>Ia</a:t>
            </a:r>
            <a:r>
              <a:rPr lang="it-IT" dirty="0"/>
              <a:t> data “ufficiale” di nascita del fumetto supereroistico è il 18 aprile 1938, quando uscì il primo numero di </a:t>
            </a:r>
            <a:r>
              <a:rPr lang="it-IT" i="1" dirty="0"/>
              <a:t>Action Comics</a:t>
            </a:r>
            <a:r>
              <a:rPr lang="it-IT" dirty="0"/>
              <a:t>, con protagonista Superman, creato dagli ebrei Jerry Siegel e </a:t>
            </a:r>
            <a:r>
              <a:rPr lang="it-IT" dirty="0" err="1"/>
              <a:t>Joe</a:t>
            </a:r>
            <a:r>
              <a:rPr lang="it-IT" dirty="0"/>
              <a:t> Shuster e in parte modellato sul mito del Golem, il soprannaturale e fortissimo protettore della comunità ebraico (anche se nel mito originale è una specie di fortissimo gigante di </a:t>
            </a:r>
            <a:r>
              <a:rPr lang="it-IT" dirty="0" err="1"/>
              <a:t>arglilla</a:t>
            </a:r>
            <a:r>
              <a:rPr lang="it-IT" dirty="0"/>
              <a:t> privo di volontà propria). I supereroi a fumetti ebbero un immediate successo, in quanto erano “the </a:t>
            </a:r>
            <a:r>
              <a:rPr lang="it-IT" dirty="0" err="1"/>
              <a:t>perfect</a:t>
            </a:r>
            <a:r>
              <a:rPr lang="it-IT" dirty="0"/>
              <a:t> entertainment </a:t>
            </a:r>
            <a:r>
              <a:rPr lang="it-IT" dirty="0" err="1"/>
              <a:t>form</a:t>
            </a:r>
            <a:r>
              <a:rPr lang="it-IT" dirty="0"/>
              <a:t> for the </a:t>
            </a:r>
            <a:r>
              <a:rPr lang="it-IT" dirty="0" err="1"/>
              <a:t>Depression</a:t>
            </a:r>
            <a:r>
              <a:rPr lang="it-IT" dirty="0"/>
              <a:t>: </a:t>
            </a:r>
            <a:r>
              <a:rPr lang="it-IT" dirty="0" err="1"/>
              <a:t>their</a:t>
            </a:r>
            <a:r>
              <a:rPr lang="it-IT" dirty="0"/>
              <a:t> </a:t>
            </a:r>
            <a:r>
              <a:rPr lang="it-IT" dirty="0" err="1"/>
              <a:t>heroic</a:t>
            </a:r>
            <a:r>
              <a:rPr lang="it-IT" dirty="0"/>
              <a:t>, </a:t>
            </a:r>
            <a:r>
              <a:rPr lang="it-IT" dirty="0" err="1"/>
              <a:t>larger</a:t>
            </a:r>
            <a:r>
              <a:rPr lang="it-IT" dirty="0"/>
              <a:t>-</a:t>
            </a:r>
            <a:r>
              <a:rPr lang="it-IT" dirty="0" err="1"/>
              <a:t>than</a:t>
            </a:r>
            <a:r>
              <a:rPr lang="it-IT" dirty="0"/>
              <a:t>-life </a:t>
            </a:r>
            <a:r>
              <a:rPr lang="it-IT" dirty="0" err="1"/>
              <a:t>characters</a:t>
            </a:r>
            <a:r>
              <a:rPr lang="it-IT" dirty="0"/>
              <a:t> </a:t>
            </a:r>
            <a:r>
              <a:rPr lang="it-IT" dirty="0" err="1"/>
              <a:t>stirred</a:t>
            </a:r>
            <a:r>
              <a:rPr lang="it-IT" dirty="0"/>
              <a:t> the </a:t>
            </a:r>
            <a:r>
              <a:rPr lang="it-IT" dirty="0" err="1"/>
              <a:t>demoralized</a:t>
            </a:r>
            <a:r>
              <a:rPr lang="it-IT" dirty="0"/>
              <a:t> masses, and the </a:t>
            </a:r>
            <a:r>
              <a:rPr lang="it-IT" dirty="0" err="1"/>
              <a:t>very</a:t>
            </a:r>
            <a:r>
              <a:rPr lang="it-IT" dirty="0"/>
              <a:t> format of the magazines </a:t>
            </a:r>
            <a:r>
              <a:rPr lang="it-IT" dirty="0" err="1"/>
              <a:t>themselves</a:t>
            </a:r>
            <a:r>
              <a:rPr lang="it-IT" dirty="0"/>
              <a:t> – </a:t>
            </a:r>
            <a:r>
              <a:rPr lang="it-IT" dirty="0" err="1"/>
              <a:t>usually</a:t>
            </a:r>
            <a:r>
              <a:rPr lang="it-IT" dirty="0"/>
              <a:t> </a:t>
            </a:r>
            <a:r>
              <a:rPr lang="it-IT" dirty="0" err="1"/>
              <a:t>sixty-four</a:t>
            </a:r>
            <a:r>
              <a:rPr lang="it-IT" dirty="0"/>
              <a:t> pages of </a:t>
            </a:r>
            <a:r>
              <a:rPr lang="it-IT" dirty="0" err="1"/>
              <a:t>original</a:t>
            </a:r>
            <a:r>
              <a:rPr lang="it-IT" dirty="0"/>
              <a:t> </a:t>
            </a:r>
            <a:r>
              <a:rPr lang="it-IT" dirty="0" err="1"/>
              <a:t>material</a:t>
            </a:r>
            <a:r>
              <a:rPr lang="it-IT" dirty="0"/>
              <a:t> for a mere dime – </a:t>
            </a:r>
            <a:r>
              <a:rPr lang="it-IT" dirty="0" err="1"/>
              <a:t>was</a:t>
            </a:r>
            <a:r>
              <a:rPr lang="it-IT" dirty="0"/>
              <a:t> a </a:t>
            </a:r>
            <a:r>
              <a:rPr lang="it-IT" dirty="0" err="1"/>
              <a:t>bargain</a:t>
            </a:r>
            <a:r>
              <a:rPr lang="it-IT" dirty="0"/>
              <a:t> </a:t>
            </a:r>
            <a:r>
              <a:rPr lang="it-IT" dirty="0" err="1"/>
              <a:t>during</a:t>
            </a:r>
            <a:r>
              <a:rPr lang="it-IT" dirty="0"/>
              <a:t> </a:t>
            </a:r>
            <a:r>
              <a:rPr lang="it-IT" dirty="0" err="1"/>
              <a:t>those</a:t>
            </a:r>
            <a:r>
              <a:rPr lang="it-IT" dirty="0"/>
              <a:t> times of </a:t>
            </a:r>
            <a:r>
              <a:rPr lang="it-IT" dirty="0" err="1"/>
              <a:t>economic</a:t>
            </a:r>
            <a:r>
              <a:rPr lang="it-IT" dirty="0"/>
              <a:t> </a:t>
            </a:r>
            <a:r>
              <a:rPr lang="it-IT" dirty="0" err="1"/>
              <a:t>hardship</a:t>
            </a:r>
            <a:r>
              <a:rPr lang="it-IT" dirty="0"/>
              <a:t>” (Michael </a:t>
            </a:r>
            <a:r>
              <a:rPr lang="it-IT" dirty="0" err="1"/>
              <a:t>Eury</a:t>
            </a:r>
            <a:r>
              <a:rPr lang="it-IT" dirty="0"/>
              <a:t>). Anziché coloratissimi e improbabili nemici, all’inizio Superman combatteva infatti contro i mali “reali” dell’epoca – mariti violenti, sfruttatori dei lavoratori, boss della malavita: era “a </a:t>
            </a:r>
            <a:r>
              <a:rPr lang="it-IT" dirty="0" err="1"/>
              <a:t>kind</a:t>
            </a:r>
            <a:r>
              <a:rPr lang="it-IT" dirty="0"/>
              <a:t> of </a:t>
            </a:r>
            <a:r>
              <a:rPr lang="it-IT" dirty="0">
                <a:solidFill>
                  <a:srgbClr val="FF0000"/>
                </a:solidFill>
              </a:rPr>
              <a:t>super-social worker </a:t>
            </a:r>
            <a:r>
              <a:rPr lang="it-IT" dirty="0"/>
              <a:t>[…] a ‘</a:t>
            </a:r>
            <a:r>
              <a:rPr lang="it-IT" dirty="0">
                <a:solidFill>
                  <a:srgbClr val="FF0000"/>
                </a:solidFill>
              </a:rPr>
              <a:t>Champion of the </a:t>
            </a:r>
            <a:r>
              <a:rPr lang="it-IT" dirty="0" err="1">
                <a:solidFill>
                  <a:srgbClr val="FF0000"/>
                </a:solidFill>
              </a:rPr>
              <a:t>Oppressed</a:t>
            </a:r>
            <a:r>
              <a:rPr lang="it-IT" dirty="0"/>
              <a:t>’, </a:t>
            </a:r>
            <a:r>
              <a:rPr lang="it-IT" dirty="0" err="1"/>
              <a:t>reflecting</a:t>
            </a:r>
            <a:r>
              <a:rPr lang="it-IT" dirty="0"/>
              <a:t> the liberal </a:t>
            </a:r>
            <a:r>
              <a:rPr lang="it-IT" dirty="0" err="1"/>
              <a:t>idealism</a:t>
            </a:r>
            <a:r>
              <a:rPr lang="it-IT" dirty="0"/>
              <a:t> of Franklin </a:t>
            </a:r>
            <a:r>
              <a:rPr lang="it-IT" dirty="0" err="1"/>
              <a:t>Roosevelt’s</a:t>
            </a:r>
            <a:r>
              <a:rPr lang="it-IT" dirty="0"/>
              <a:t> New Deal” (Roger Sabin). Subito dopo Superman nacquero molti altri supereroi che esistono ancora oggi, come </a:t>
            </a:r>
            <a:r>
              <a:rPr lang="it-IT" dirty="0">
                <a:solidFill>
                  <a:srgbClr val="FF0000"/>
                </a:solidFill>
              </a:rPr>
              <a:t>Batman</a:t>
            </a:r>
            <a:r>
              <a:rPr lang="it-IT" dirty="0"/>
              <a:t>, </a:t>
            </a:r>
            <a:r>
              <a:rPr lang="it-IT" dirty="0" err="1">
                <a:solidFill>
                  <a:srgbClr val="FF0000"/>
                </a:solidFill>
              </a:rPr>
              <a:t>Captain</a:t>
            </a:r>
            <a:r>
              <a:rPr lang="it-IT" dirty="0"/>
              <a:t> </a:t>
            </a:r>
            <a:r>
              <a:rPr lang="it-IT" dirty="0">
                <a:solidFill>
                  <a:srgbClr val="FF0000"/>
                </a:solidFill>
              </a:rPr>
              <a:t>America</a:t>
            </a:r>
            <a:r>
              <a:rPr lang="it-IT" dirty="0"/>
              <a:t> e </a:t>
            </a:r>
            <a:r>
              <a:rPr lang="it-IT" dirty="0">
                <a:solidFill>
                  <a:srgbClr val="FF0000"/>
                </a:solidFill>
              </a:rPr>
              <a:t>Wonder Woman</a:t>
            </a:r>
            <a:r>
              <a:rPr lang="it-IT" dirty="0"/>
              <a:t>, immediatamente arruolati, quando gli USA entrarono nella Seconda guerra mondiale, per sostenere lo sforzo bellico – non solo immaginativamente, nelle loro storie disegnate, ma materialmente, con il versamento di parte dei profitti alle forze armate e la spedizione di milioni di copie ai soldati al fronte. I primi supereroi erano già perfettamente consapevoli che dai loro superpoteri derivavano super-responsabilità…</a:t>
            </a:r>
          </a:p>
          <a:p>
            <a:endParaRPr lang="it-IT" dirty="0"/>
          </a:p>
        </p:txBody>
      </p:sp>
    </p:spTree>
    <p:extLst>
      <p:ext uri="{BB962C8B-B14F-4D97-AF65-F5344CB8AC3E}">
        <p14:creationId xmlns:p14="http://schemas.microsoft.com/office/powerpoint/2010/main" val="147809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fumetto, narrativa, Fumetti, Libro a fumetti&#10;&#10;Descrizione generata automaticamente">
            <a:extLst>
              <a:ext uri="{FF2B5EF4-FFF2-40B4-BE49-F238E27FC236}">
                <a16:creationId xmlns:a16="http://schemas.microsoft.com/office/drawing/2014/main" id="{592246D0-A47F-D84B-25A7-6F2F8BCF1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434" y="695514"/>
            <a:ext cx="3184061" cy="4499484"/>
          </a:xfrm>
          <a:prstGeom prst="rect">
            <a:avLst/>
          </a:prstGeom>
        </p:spPr>
      </p:pic>
      <p:pic>
        <p:nvPicPr>
          <p:cNvPr id="11" name="Immagine 10" descr="Immagine che contiene testo, Cartoni animati, narrativa, veicolo&#10;&#10;Descrizione generata automaticamente">
            <a:extLst>
              <a:ext uri="{FF2B5EF4-FFF2-40B4-BE49-F238E27FC236}">
                <a16:creationId xmlns:a16="http://schemas.microsoft.com/office/drawing/2014/main" id="{0FFA92EE-C6AA-1618-7186-06D53C192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58" y="94669"/>
            <a:ext cx="2512088" cy="3693448"/>
          </a:xfrm>
          <a:prstGeom prst="rect">
            <a:avLst/>
          </a:prstGeom>
        </p:spPr>
      </p:pic>
      <p:pic>
        <p:nvPicPr>
          <p:cNvPr id="15" name="Immagine 14" descr="Immagine che contiene testo, narrativa, Fumetti, Libro a fumetti&#10;&#10;Descrizione generata automaticamente">
            <a:extLst>
              <a:ext uri="{FF2B5EF4-FFF2-40B4-BE49-F238E27FC236}">
                <a16:creationId xmlns:a16="http://schemas.microsoft.com/office/drawing/2014/main" id="{71D91AAF-7766-E74F-3D6C-E39DD93CD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203" y="2090057"/>
            <a:ext cx="2907916" cy="3975379"/>
          </a:xfrm>
          <a:prstGeom prst="rect">
            <a:avLst/>
          </a:prstGeom>
        </p:spPr>
      </p:pic>
      <p:pic>
        <p:nvPicPr>
          <p:cNvPr id="19" name="Immagine 18" descr="Immagine che contiene testo, narrativa, libro, Libro a fumetti&#10;&#10;Descrizione generata automaticamente">
            <a:extLst>
              <a:ext uri="{FF2B5EF4-FFF2-40B4-BE49-F238E27FC236}">
                <a16:creationId xmlns:a16="http://schemas.microsoft.com/office/drawing/2014/main" id="{CD27C22B-307B-175B-4077-195B726C38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466" y="3429000"/>
            <a:ext cx="2351614" cy="3312334"/>
          </a:xfrm>
          <a:prstGeom prst="rect">
            <a:avLst/>
          </a:prstGeom>
        </p:spPr>
      </p:pic>
    </p:spTree>
    <p:extLst>
      <p:ext uri="{BB962C8B-B14F-4D97-AF65-F5344CB8AC3E}">
        <p14:creationId xmlns:p14="http://schemas.microsoft.com/office/powerpoint/2010/main" val="115595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EEE9E68-AD67-3F81-6F95-E13857930200}"/>
              </a:ext>
            </a:extLst>
          </p:cNvPr>
          <p:cNvSpPr>
            <a:spLocks noGrp="1" noChangeArrowheads="1"/>
          </p:cNvSpPr>
          <p:nvPr>
            <p:ph type="title"/>
          </p:nvPr>
        </p:nvSpPr>
        <p:spPr>
          <a:xfrm>
            <a:off x="377072" y="0"/>
            <a:ext cx="9909928" cy="1143000"/>
          </a:xfrm>
        </p:spPr>
        <p:txBody>
          <a:bodyPr/>
          <a:lstStyle/>
          <a:p>
            <a:pPr>
              <a:defRPr/>
            </a:pPr>
            <a:r>
              <a:rPr lang="en-US" sz="3200" b="1" dirty="0">
                <a:ea typeface="ＭＳ Ｐゴシック" pitchFamily="34" charset="-128"/>
              </a:rPr>
              <a:t>LE CAUSE DELLA</a:t>
            </a:r>
            <a:br>
              <a:rPr lang="en-US" sz="3200" b="1" dirty="0">
                <a:ea typeface="ＭＳ Ｐゴシック" pitchFamily="34" charset="-128"/>
              </a:rPr>
            </a:br>
            <a:r>
              <a:rPr lang="en-US" sz="3200" b="1" dirty="0">
                <a:ea typeface="ＭＳ Ｐゴシック" pitchFamily="34" charset="-128"/>
              </a:rPr>
              <a:t>SECONDA GUERRA MONDIALE</a:t>
            </a:r>
          </a:p>
        </p:txBody>
      </p:sp>
      <p:sp>
        <p:nvSpPr>
          <p:cNvPr id="7171" name="Rectangle 3">
            <a:extLst>
              <a:ext uri="{FF2B5EF4-FFF2-40B4-BE49-F238E27FC236}">
                <a16:creationId xmlns:a16="http://schemas.microsoft.com/office/drawing/2014/main" id="{E3F8B208-0130-2AE2-48CE-9CCF8E28CD11}"/>
              </a:ext>
            </a:extLst>
          </p:cNvPr>
          <p:cNvSpPr>
            <a:spLocks noGrp="1"/>
          </p:cNvSpPr>
          <p:nvPr>
            <p:ph idx="1"/>
          </p:nvPr>
        </p:nvSpPr>
        <p:spPr>
          <a:xfrm>
            <a:off x="1348033" y="1253764"/>
            <a:ext cx="8938967" cy="2087923"/>
          </a:xfrm>
        </p:spPr>
        <p:txBody>
          <a:bodyPr>
            <a:normAutofit/>
          </a:bodyPr>
          <a:lstStyle/>
          <a:p>
            <a:pPr marL="0" indent="0" eaLnBrk="1" hangingPunct="1">
              <a:buNone/>
            </a:pPr>
            <a:r>
              <a:rPr lang="it-IT" altLang="it-IT" sz="2400" dirty="0">
                <a:ea typeface="ＭＳ Ｐゴシック" panose="020B0600070205080204" pitchFamily="34" charset="-128"/>
              </a:rPr>
              <a:t>Diffusione del fascismo in Italia (mito della “</a:t>
            </a:r>
            <a:r>
              <a:rPr lang="it-IT" altLang="it-IT" sz="2400" dirty="0">
                <a:solidFill>
                  <a:srgbClr val="FF0000"/>
                </a:solidFill>
                <a:ea typeface="ＭＳ Ｐゴシック" panose="020B0600070205080204" pitchFamily="34" charset="-128"/>
              </a:rPr>
              <a:t>vittoria mutilata</a:t>
            </a:r>
            <a:r>
              <a:rPr lang="it-IT" altLang="it-IT" sz="2400" dirty="0">
                <a:ea typeface="ＭＳ Ｐゴシック" panose="020B0600070205080204" pitchFamily="34" charset="-128"/>
              </a:rPr>
              <a:t>”) e del nazismo in Germania (mito della “</a:t>
            </a:r>
            <a:r>
              <a:rPr lang="it-IT" altLang="it-IT" sz="2400" dirty="0">
                <a:solidFill>
                  <a:srgbClr val="FF0000"/>
                </a:solidFill>
              </a:rPr>
              <a:t>pugnalata alla schiena</a:t>
            </a:r>
            <a:r>
              <a:rPr lang="it-IT" altLang="it-IT" sz="2400" dirty="0"/>
              <a:t>) </a:t>
            </a:r>
            <a:r>
              <a:rPr lang="it-IT" altLang="it-IT" sz="2400" dirty="0">
                <a:ea typeface="ＭＳ Ｐゴシック" panose="020B0600070205080204" pitchFamily="34" charset="-128"/>
                <a:cs typeface="Times New Roman" panose="02020603050405020304" pitchFamily="18" charset="0"/>
              </a:rPr>
              <a:t>→ esaltazione del nazionalismo → militarismo → spinte espansionistiche → </a:t>
            </a:r>
            <a:r>
              <a:rPr lang="it-IT" altLang="it-IT" sz="2400" dirty="0">
                <a:solidFill>
                  <a:srgbClr val="FF0000"/>
                </a:solidFill>
                <a:ea typeface="ＭＳ Ｐゴシック" panose="020B0600070205080204" pitchFamily="34" charset="-128"/>
                <a:cs typeface="Times New Roman" panose="02020603050405020304" pitchFamily="18" charset="0"/>
              </a:rPr>
              <a:t>Asse Italia-Germania</a:t>
            </a:r>
            <a:r>
              <a:rPr lang="it-IT" altLang="it-IT" sz="2400" dirty="0">
                <a:ea typeface="ＭＳ Ｐゴシック" panose="020B0600070205080204" pitchFamily="34" charset="-128"/>
                <a:cs typeface="Times New Roman" panose="02020603050405020304" pitchFamily="18" charset="0"/>
              </a:rPr>
              <a:t> (1936) </a:t>
            </a:r>
            <a:r>
              <a:rPr lang="it-IT" altLang="it-IT" sz="2400" dirty="0">
                <a:solidFill>
                  <a:srgbClr val="FF0000"/>
                </a:solidFill>
                <a:ea typeface="ＭＳ Ｐゴシック" panose="020B0600070205080204" pitchFamily="34" charset="-128"/>
                <a:cs typeface="Times New Roman" panose="02020603050405020304" pitchFamily="18" charset="0"/>
              </a:rPr>
              <a:t>→ Guerra civile spagnola </a:t>
            </a:r>
            <a:r>
              <a:rPr lang="it-IT" altLang="it-IT" sz="2400" dirty="0">
                <a:ea typeface="ＭＳ Ｐゴシック" panose="020B0600070205080204" pitchFamily="34" charset="-128"/>
                <a:cs typeface="Times New Roman" panose="02020603050405020304" pitchFamily="18" charset="0"/>
              </a:rPr>
              <a:t>(1936-39)</a:t>
            </a:r>
            <a:endParaRPr lang="it-IT" altLang="it-IT" sz="2400" u="sng" dirty="0">
              <a:ea typeface="ＭＳ Ｐゴシック" panose="020B0600070205080204" pitchFamily="34" charset="-128"/>
            </a:endParaRPr>
          </a:p>
        </p:txBody>
      </p:sp>
      <p:pic>
        <p:nvPicPr>
          <p:cNvPr id="65540" name="Picture 4">
            <a:extLst>
              <a:ext uri="{FF2B5EF4-FFF2-40B4-BE49-F238E27FC236}">
                <a16:creationId xmlns:a16="http://schemas.microsoft.com/office/drawing/2014/main" id="{F28EFA2C-B24B-9F68-F156-FD637B0B9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336" y="3341687"/>
            <a:ext cx="73914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7171">
                                            <p:txEl>
                                              <p:pRg st="0" end="0"/>
                                            </p:txEl>
                                          </p:spTgt>
                                        </p:tgtEl>
                                        <p:attrNameLst>
                                          <p:attrName>style.visibility</p:attrName>
                                        </p:attrNameLst>
                                      </p:cBhvr>
                                      <p:to>
                                        <p:strVal val="visible"/>
                                      </p:to>
                                    </p:set>
                                    <p:anim to="" calcmode="lin" valueType="num">
                                      <p:cBhvr>
                                        <p:cTn id="13" dur="1" fill="hold"/>
                                        <p:tgtEl>
                                          <p:spTgt spid="717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EF94D-E416-2D78-8FF3-2FC72EA610E3}"/>
              </a:ext>
            </a:extLst>
          </p:cNvPr>
          <p:cNvSpPr>
            <a:spLocks noGrp="1"/>
          </p:cNvSpPr>
          <p:nvPr>
            <p:ph type="title"/>
          </p:nvPr>
        </p:nvSpPr>
        <p:spPr>
          <a:xfrm>
            <a:off x="367645" y="152400"/>
            <a:ext cx="9689169" cy="1371600"/>
          </a:xfrm>
        </p:spPr>
        <p:txBody>
          <a:bodyPr/>
          <a:lstStyle/>
          <a:p>
            <a:pPr>
              <a:defRPr/>
            </a:pPr>
            <a:r>
              <a:rPr lang="it-IT" sz="5400" dirty="0"/>
              <a:t>VERSO LA GUERRA</a:t>
            </a:r>
          </a:p>
        </p:txBody>
      </p:sp>
      <p:sp>
        <p:nvSpPr>
          <p:cNvPr id="66563" name="Segnaposto contenuto 2">
            <a:extLst>
              <a:ext uri="{FF2B5EF4-FFF2-40B4-BE49-F238E27FC236}">
                <a16:creationId xmlns:a16="http://schemas.microsoft.com/office/drawing/2014/main" id="{97D87FED-D6DD-4674-6C38-C4BE710C8F7D}"/>
              </a:ext>
            </a:extLst>
          </p:cNvPr>
          <p:cNvSpPr>
            <a:spLocks noGrp="1"/>
          </p:cNvSpPr>
          <p:nvPr>
            <p:ph idx="1"/>
          </p:nvPr>
        </p:nvSpPr>
        <p:spPr>
          <a:xfrm>
            <a:off x="367645" y="1348033"/>
            <a:ext cx="11255603" cy="5249617"/>
          </a:xfrm>
        </p:spPr>
        <p:txBody>
          <a:bodyPr/>
          <a:lstStyle/>
          <a:p>
            <a:pPr eaLnBrk="1" hangingPunct="1"/>
            <a:r>
              <a:rPr lang="it-IT" altLang="it-IT" sz="2800" dirty="0">
                <a:ea typeface="ＭＳ Ｐゴシック" panose="020B0600070205080204" pitchFamily="34" charset="-128"/>
              </a:rPr>
              <a:t>Annessione dell’Austria da parte della Germania (</a:t>
            </a:r>
            <a:r>
              <a:rPr lang="it-IT" altLang="it-IT" sz="2800" i="1" dirty="0">
                <a:solidFill>
                  <a:srgbClr val="FF0000"/>
                </a:solidFill>
                <a:ea typeface="ＭＳ Ｐゴシック" panose="020B0600070205080204" pitchFamily="34" charset="-128"/>
              </a:rPr>
              <a:t>Anschluss</a:t>
            </a:r>
            <a:r>
              <a:rPr lang="it-IT" altLang="it-IT" sz="2800" dirty="0">
                <a:ea typeface="ＭＳ Ｐゴシック" panose="020B0600070205080204" pitchFamily="34" charset="-128"/>
              </a:rPr>
              <a:t>, marzo 1938)</a:t>
            </a:r>
          </a:p>
          <a:p>
            <a:pPr eaLnBrk="1" hangingPunct="1"/>
            <a:r>
              <a:rPr lang="it-IT" altLang="it-IT" sz="2800" dirty="0">
                <a:solidFill>
                  <a:srgbClr val="FF0000"/>
                </a:solidFill>
                <a:ea typeface="ＭＳ Ｐゴシック" panose="020B0600070205080204" pitchFamily="34" charset="-128"/>
              </a:rPr>
              <a:t>Conferenza di Monaco </a:t>
            </a:r>
            <a:r>
              <a:rPr lang="it-IT" altLang="it-IT" sz="2800" dirty="0">
                <a:ea typeface="ＭＳ Ｐゴシック" panose="020B0600070205080204" pitchFamily="34" charset="-128"/>
              </a:rPr>
              <a:t>(settembre 1938):  Francia e Gran Bretagna accettano che la Germania si annetta i Sudeti in cambio della promessa di non invadere il resto della </a:t>
            </a:r>
            <a:r>
              <a:rPr lang="it-IT" altLang="it-IT" sz="2800" dirty="0">
                <a:solidFill>
                  <a:srgbClr val="FF0000"/>
                </a:solidFill>
                <a:ea typeface="ＭＳ Ｐゴシック" panose="020B0600070205080204" pitchFamily="34" charset="-128"/>
              </a:rPr>
              <a:t>Cecoslovacchia</a:t>
            </a:r>
            <a:r>
              <a:rPr lang="it-IT" altLang="it-IT" sz="2800" dirty="0">
                <a:ea typeface="ＭＳ Ｐゴシック" panose="020B0600070205080204" pitchFamily="34" charset="-128"/>
                <a:cs typeface="Times New Roman" panose="02020603050405020304" pitchFamily="18" charset="0"/>
              </a:rPr>
              <a:t>→ Hitler conquista </a:t>
            </a:r>
            <a:r>
              <a:rPr lang="it-IT" altLang="it-IT" sz="2800" dirty="0">
                <a:ea typeface="ＭＳ Ｐゴシック" panose="020B0600070205080204" pitchFamily="34" charset="-128"/>
              </a:rPr>
              <a:t>la Cecoslovacchia (marzo 1939) → Francia e Gran Bretagna ai alleano per proteggere la </a:t>
            </a:r>
            <a:r>
              <a:rPr lang="it-IT" altLang="it-IT" sz="2800" dirty="0">
                <a:solidFill>
                  <a:srgbClr val="FF0000"/>
                </a:solidFill>
                <a:ea typeface="ＭＳ Ｐゴシック" panose="020B0600070205080204" pitchFamily="34" charset="-128"/>
              </a:rPr>
              <a:t>Polonia</a:t>
            </a:r>
            <a:r>
              <a:rPr lang="it-IT" altLang="it-IT" sz="2800" dirty="0">
                <a:ea typeface="ＭＳ Ｐゴシック" panose="020B0600070205080204" pitchFamily="34" charset="-128"/>
              </a:rPr>
              <a:t> da un’invasione tedesca</a:t>
            </a:r>
          </a:p>
          <a:p>
            <a:pPr eaLnBrk="1" hangingPunct="1"/>
            <a:r>
              <a:rPr lang="it-IT" altLang="it-IT" sz="2800" dirty="0">
                <a:solidFill>
                  <a:srgbClr val="FF0000"/>
                </a:solidFill>
                <a:ea typeface="ＭＳ Ｐゴシック" panose="020B0600070205080204" pitchFamily="34" charset="-128"/>
              </a:rPr>
              <a:t>Patto </a:t>
            </a:r>
            <a:r>
              <a:rPr lang="it-IT" altLang="it-IT" sz="2800" dirty="0">
                <a:solidFill>
                  <a:srgbClr val="FF0000"/>
                </a:solidFill>
              </a:rPr>
              <a:t>Molotov-Ribbentrop </a:t>
            </a:r>
            <a:r>
              <a:rPr lang="it-IT" altLang="it-IT" sz="2800" dirty="0"/>
              <a:t>(agosto 1939: accordo segreto di non aggressione tra Germania e URSS e di spartizione della Polonia</a:t>
            </a:r>
            <a:r>
              <a:rPr lang="it-IT" altLang="it-IT" sz="2800" b="0" dirty="0"/>
              <a:t>)</a:t>
            </a:r>
            <a:endParaRPr lang="it-IT" altLang="it-IT" sz="2800" b="0" dirty="0">
              <a:ea typeface="ＭＳ Ｐゴシック" panose="020B0600070205080204" pitchFamily="34" charset="-128"/>
            </a:endParaRPr>
          </a:p>
          <a:p>
            <a:endParaRPr lang="it-IT" altLang="it-IT"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Ione</Template>
  <TotalTime>210</TotalTime>
  <Words>1742</Words>
  <Application>Microsoft Office PowerPoint</Application>
  <PresentationFormat>Widescreen</PresentationFormat>
  <Paragraphs>58</Paragraphs>
  <Slides>31</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ＭＳ Ｐゴシック</vt:lpstr>
      <vt:lpstr>Arial</vt:lpstr>
      <vt:lpstr>Calibri</vt:lpstr>
      <vt:lpstr>Century Gothic</vt:lpstr>
      <vt:lpstr>Times New Roman</vt:lpstr>
      <vt:lpstr>Wingdings 3</vt:lpstr>
      <vt:lpstr>Ione</vt:lpstr>
      <vt:lpstr>LA RESPONSABILITÀ DELLA GUERRA – 2</vt:lpstr>
      <vt:lpstr>DA SUPERPOTERI…</vt:lpstr>
      <vt:lpstr>Presentazione standard di PowerPoint</vt:lpstr>
      <vt:lpstr>IL FUMETTO</vt:lpstr>
      <vt:lpstr>Presentazione standard di PowerPoint</vt:lpstr>
      <vt:lpstr>ENTER THE SUPERHERO…</vt:lpstr>
      <vt:lpstr>Presentazione standard di PowerPoint</vt:lpstr>
      <vt:lpstr>LE CAUSE DELLA SECONDA GUERRA MONDIALE</vt:lpstr>
      <vt:lpstr>VERSO LA GUERRA</vt:lpstr>
      <vt:lpstr>L’INIZIO DELLA GUERRA</vt:lpstr>
      <vt:lpstr>Presentazione standard di PowerPoint</vt:lpstr>
      <vt:lpstr>Presentazione standard di PowerPoint</vt:lpstr>
      <vt:lpstr>Presentazione standard di PowerPoint</vt:lpstr>
      <vt:lpstr>IL FRONTE DEL PACIFICO</vt:lpstr>
      <vt:lpstr>Presentazione standard di PowerPoint</vt:lpstr>
      <vt:lpstr>L’ISOLAZIONISMO AMERICANO</vt:lpstr>
      <vt:lpstr>Presentazione standard di PowerPoint</vt:lpstr>
      <vt:lpstr>IL TERZO MANDATO DI ROOSEVELT</vt:lpstr>
      <vt:lpstr>Presentazione standard di PowerPoint</vt:lpstr>
      <vt:lpstr>Presentazione standard di PowerPoint</vt:lpstr>
      <vt:lpstr>Presentazione standard di PowerPoint</vt:lpstr>
      <vt:lpstr>IL FRONTE ORIENTALE</vt:lpstr>
      <vt:lpstr>L’OLOCAUSTO</vt:lpstr>
      <vt:lpstr>CONFERENZA DI JALTA (FEBBRAIO 1945)</vt:lpstr>
      <vt:lpstr>LA FINE DELLA GUERRA</vt:lpstr>
      <vt:lpstr>Presentazione standard di PowerPoint</vt:lpstr>
      <vt:lpstr>HIROSHIMA E NAGASAKI</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SECONDA GUERRA MINDIALE E LA GUERRA FREDDA</dc:title>
  <dc:creator>valerio.deangelis@unimc.it</dc:creator>
  <cp:lastModifiedBy>valerio.deangelis@unimc.it</cp:lastModifiedBy>
  <cp:revision>15</cp:revision>
  <dcterms:created xsi:type="dcterms:W3CDTF">2022-11-28T21:53:57Z</dcterms:created>
  <dcterms:modified xsi:type="dcterms:W3CDTF">2024-11-12T17:09:12Z</dcterms:modified>
</cp:coreProperties>
</file>