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290" r:id="rId3"/>
    <p:sldId id="257" r:id="rId4"/>
    <p:sldId id="258" r:id="rId5"/>
    <p:sldId id="292" r:id="rId6"/>
    <p:sldId id="291" r:id="rId7"/>
    <p:sldId id="293" r:id="rId8"/>
    <p:sldId id="294" r:id="rId9"/>
    <p:sldId id="296" r:id="rId10"/>
    <p:sldId id="297" r:id="rId11"/>
    <p:sldId id="298" r:id="rId12"/>
    <p:sldId id="299" r:id="rId13"/>
    <p:sldId id="310" r:id="rId14"/>
    <p:sldId id="311" r:id="rId15"/>
    <p:sldId id="312" r:id="rId16"/>
    <p:sldId id="313" r:id="rId17"/>
    <p:sldId id="314" r:id="rId18"/>
    <p:sldId id="315" r:id="rId19"/>
    <p:sldId id="317" r:id="rId20"/>
    <p:sldId id="318" r:id="rId21"/>
    <p:sldId id="319" r:id="rId22"/>
    <p:sldId id="321" r:id="rId23"/>
    <p:sldId id="322" r:id="rId24"/>
    <p:sldId id="32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9A123-FB56-496A-8308-1670F5C73995}" type="datetimeFigureOut">
              <a:rPr lang="it-IT" smtClean="0"/>
              <a:pPr/>
              <a:t>23/10/2024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1905-F49D-43A2-80A8-CEAAE5930875}" type="slidenum">
              <a:rPr lang="it-IT" smtClean="0"/>
              <a:pPr/>
              <a:t>‹N›</a:t>
            </a:fld>
            <a:endParaRPr lang="it-IT"/>
          </a:p>
        </p:txBody>
      </p:sp>
    </p:spTree>
    <p:extLst>
      <p:ext uri="{BB962C8B-B14F-4D97-AF65-F5344CB8AC3E}">
        <p14:creationId xmlns:p14="http://schemas.microsoft.com/office/powerpoint/2010/main" val="1607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2FE3245-C2B8-4707-83BD-0CC0A2763460}" type="slidenum">
              <a:rPr lang="it-IT" smtClean="0">
                <a:latin typeface="Arial" charset="0"/>
              </a:rPr>
              <a:pPr/>
              <a:t>3</a:t>
            </a:fld>
            <a:endParaRPr lang="it-IT" dirty="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it-IT"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pPr eaLnBrk="1" hangingPunct="1"/>
            <a:endParaRPr lang="it-IT" dirty="0">
              <a:latin typeface="Arial" charset="0"/>
            </a:endParaRPr>
          </a:p>
        </p:txBody>
      </p:sp>
      <p:sp>
        <p:nvSpPr>
          <p:cNvPr id="39940" name="Segnaposto numero diapositiva 3"/>
          <p:cNvSpPr>
            <a:spLocks noGrp="1"/>
          </p:cNvSpPr>
          <p:nvPr>
            <p:ph type="sldNum" sz="quarter" idx="5"/>
          </p:nvPr>
        </p:nvSpPr>
        <p:spPr>
          <a:noFill/>
        </p:spPr>
        <p:txBody>
          <a:bodyPr/>
          <a:lstStyle/>
          <a:p>
            <a:fld id="{7ABC8902-076D-4F68-9714-08767BD7F020}" type="slidenum">
              <a:rPr lang="it-IT" smtClean="0">
                <a:latin typeface="Arial" charset="0"/>
              </a:rPr>
              <a:pPr/>
              <a:t>4</a:t>
            </a:fld>
            <a:endParaRPr lang="it-IT">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pPr eaLnBrk="1" hangingPunct="1"/>
            <a:endParaRPr lang="it-IT">
              <a:latin typeface="Arial" charset="0"/>
            </a:endParaRPr>
          </a:p>
        </p:txBody>
      </p:sp>
      <p:sp>
        <p:nvSpPr>
          <p:cNvPr id="43012" name="Segnaposto numero diapositiva 3"/>
          <p:cNvSpPr>
            <a:spLocks noGrp="1"/>
          </p:cNvSpPr>
          <p:nvPr>
            <p:ph type="sldNum" sz="quarter" idx="5"/>
          </p:nvPr>
        </p:nvSpPr>
        <p:spPr>
          <a:noFill/>
        </p:spPr>
        <p:txBody>
          <a:bodyPr/>
          <a:lstStyle/>
          <a:p>
            <a:fld id="{7986F9B4-327B-4DC5-A920-DCBA36C745CF}" type="slidenum">
              <a:rPr lang="it-IT" smtClean="0">
                <a:latin typeface="Arial" charset="0"/>
              </a:rPr>
              <a:pPr/>
              <a:t>6</a:t>
            </a:fld>
            <a:endParaRPr lang="it-IT">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52829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37283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45D136-6C04-4D3F-B5D9-7F63BFA5B9F0}" type="slidenum">
              <a:rPr lang="en-US" smtClean="0"/>
              <a:pPr/>
              <a:t>‹N›</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852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25517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959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15883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70492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73472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0C2406A1-1C84-41E6-986D-3110280BB0F3}" type="slidenum">
              <a:rPr lang="en-US" altLang="it-IT"/>
              <a:pPr>
                <a:defRPr/>
              </a:pPr>
              <a:t>‹N›</a:t>
            </a:fld>
            <a:endParaRPr lang="en-US" altLang="it-IT"/>
          </a:p>
        </p:txBody>
      </p:sp>
    </p:spTree>
    <p:extLst>
      <p:ext uri="{BB962C8B-B14F-4D97-AF65-F5344CB8AC3E}">
        <p14:creationId xmlns:p14="http://schemas.microsoft.com/office/powerpoint/2010/main" val="288511125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37214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3016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97824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40313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362329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112845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9614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DAC151-F703-41B8-94F4-C7CEA2098A6E}"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96571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3DAC151-F703-41B8-94F4-C7CEA2098A6E}" type="datetimeFigureOut">
              <a:rPr lang="en-US" smtClean="0"/>
              <a:pPr/>
              <a:t>10/23/2024</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C45D136-6C04-4D3F-B5D9-7F63BFA5B9F0}" type="slidenum">
              <a:rPr lang="en-US" smtClean="0"/>
              <a:pPr/>
              <a:t>‹N›</a:t>
            </a:fld>
            <a:endParaRPr lang="en-US" dirty="0"/>
          </a:p>
        </p:txBody>
      </p:sp>
    </p:spTree>
    <p:extLst>
      <p:ext uri="{BB962C8B-B14F-4D97-AF65-F5344CB8AC3E}">
        <p14:creationId xmlns:p14="http://schemas.microsoft.com/office/powerpoint/2010/main" val="2785446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a/a2/The_Drunkard%27s_Progress_-_Color.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8496944" cy="1628800"/>
          </a:xfrm>
        </p:spPr>
        <p:txBody>
          <a:bodyPr>
            <a:noAutofit/>
          </a:bodyPr>
          <a:lstStyle/>
          <a:p>
            <a:r>
              <a:rPr lang="en-US" sz="4800" b="1" dirty="0">
                <a:solidFill>
                  <a:srgbClr val="FF0000"/>
                </a:solidFill>
                <a:effectLst>
                  <a:outerShdw blurRad="38100" dist="38100" dir="2700000" algn="tl">
                    <a:srgbClr val="000000">
                      <a:alpha val="43137"/>
                    </a:srgbClr>
                  </a:outerShdw>
                </a:effectLst>
              </a:rPr>
              <a:t>UNA RESPONSABILITÀ MANIFESTA</a:t>
            </a:r>
          </a:p>
        </p:txBody>
      </p:sp>
      <p:sp>
        <p:nvSpPr>
          <p:cNvPr id="7" name="Sottotitolo 6"/>
          <p:cNvSpPr>
            <a:spLocks noGrp="1"/>
          </p:cNvSpPr>
          <p:nvPr>
            <p:ph type="subTitle" idx="1"/>
          </p:nvPr>
        </p:nvSpPr>
        <p:spPr>
          <a:xfrm flipV="1">
            <a:off x="7715272" y="5638800"/>
            <a:ext cx="57128" cy="76216"/>
          </a:xfrm>
        </p:spPr>
        <p:txBody>
          <a:bodyPr>
            <a:normAutofit fontScale="25000" lnSpcReduction="20000"/>
          </a:bodyPr>
          <a:lstStyle/>
          <a:p>
            <a:endParaRPr lang="en-US" dirty="0"/>
          </a:p>
        </p:txBody>
      </p:sp>
      <p:pic>
        <p:nvPicPr>
          <p:cNvPr id="8193" name="Picture 1" descr="C:\Users\Utente\Downloads\index.jpg"/>
          <p:cNvPicPr>
            <a:picLocks noChangeAspect="1" noChangeArrowheads="1"/>
          </p:cNvPicPr>
          <p:nvPr/>
        </p:nvPicPr>
        <p:blipFill>
          <a:blip r:embed="rId2"/>
          <a:srcRect/>
          <a:stretch>
            <a:fillRect/>
          </a:stretch>
        </p:blipFill>
        <p:spPr bwMode="auto">
          <a:xfrm>
            <a:off x="1187624" y="3573016"/>
            <a:ext cx="4643469" cy="3187031"/>
          </a:xfrm>
          <a:prstGeom prst="rect">
            <a:avLst/>
          </a:prstGeom>
          <a:noFill/>
        </p:spPr>
      </p:pic>
      <p:pic>
        <p:nvPicPr>
          <p:cNvPr id="8194" name="Picture 2" descr="C:\Users\Utente\Downloads\7crindex.jpg"/>
          <p:cNvPicPr>
            <a:picLocks noChangeAspect="1" noChangeArrowheads="1"/>
          </p:cNvPicPr>
          <p:nvPr/>
        </p:nvPicPr>
        <p:blipFill>
          <a:blip r:embed="rId3"/>
          <a:srcRect/>
          <a:stretch>
            <a:fillRect/>
          </a:stretch>
        </p:blipFill>
        <p:spPr bwMode="auto">
          <a:xfrm>
            <a:off x="3923928" y="1772816"/>
            <a:ext cx="4762500" cy="2619375"/>
          </a:xfrm>
          <a:prstGeom prst="rect">
            <a:avLst/>
          </a:prstGeom>
          <a:noFill/>
        </p:spPr>
      </p:pic>
    </p:spTree>
    <p:extLst>
      <p:ext uri="{BB962C8B-B14F-4D97-AF65-F5344CB8AC3E}">
        <p14:creationId xmlns:p14="http://schemas.microsoft.com/office/powerpoint/2010/main" val="18460165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1763688" y="228600"/>
            <a:ext cx="6923112" cy="1112168"/>
          </a:xfrm>
        </p:spPr>
        <p:txBody>
          <a:bodyPr>
            <a:normAutofit fontScale="90000"/>
          </a:bodyPr>
          <a:lstStyle/>
          <a:p>
            <a:r>
              <a:rPr lang="it-IT" sz="4000" b="1" dirty="0">
                <a:solidFill>
                  <a:srgbClr val="FF0000"/>
                </a:solidFill>
              </a:rPr>
              <a:t>UN IMPERIALISMO ECCEZIONALE</a:t>
            </a:r>
          </a:p>
        </p:txBody>
      </p:sp>
      <p:sp>
        <p:nvSpPr>
          <p:cNvPr id="10243" name="Segnaposto contenuto 2"/>
          <p:cNvSpPr>
            <a:spLocks noGrp="1"/>
          </p:cNvSpPr>
          <p:nvPr>
            <p:ph idx="1"/>
          </p:nvPr>
        </p:nvSpPr>
        <p:spPr>
          <a:xfrm>
            <a:off x="1691680" y="1700808"/>
            <a:ext cx="6995120" cy="4928592"/>
          </a:xfrm>
        </p:spPr>
        <p:txBody>
          <a:bodyPr>
            <a:normAutofit fontScale="77500" lnSpcReduction="20000"/>
          </a:bodyPr>
          <a:lstStyle/>
          <a:p>
            <a:pPr marL="0">
              <a:spcBef>
                <a:spcPts val="0"/>
              </a:spcBef>
              <a:buFontTx/>
              <a:buNone/>
            </a:pPr>
            <a:r>
              <a:rPr lang="it-IT" sz="2600" dirty="0"/>
              <a:t>Destino manifesto: dottrina espansionistica, di carattere eminentemente imperialistico, che combina </a:t>
            </a:r>
            <a:r>
              <a:rPr lang="it-IT" sz="2600" dirty="0">
                <a:solidFill>
                  <a:srgbClr val="0070C0"/>
                </a:solidFill>
              </a:rPr>
              <a:t>l’</a:t>
            </a:r>
            <a:r>
              <a:rPr lang="it-IT" sz="2600" b="1" dirty="0" err="1">
                <a:solidFill>
                  <a:srgbClr val="0070C0"/>
                </a:solidFill>
              </a:rPr>
              <a:t>eccezionalismo</a:t>
            </a:r>
            <a:r>
              <a:rPr lang="it-IT" sz="2600" b="1" dirty="0">
                <a:solidFill>
                  <a:srgbClr val="0070C0"/>
                </a:solidFill>
              </a:rPr>
              <a:t> americano</a:t>
            </a:r>
            <a:r>
              <a:rPr lang="it-IT" sz="2600" dirty="0">
                <a:solidFill>
                  <a:srgbClr val="0070C0"/>
                </a:solidFill>
              </a:rPr>
              <a:t> </a:t>
            </a:r>
            <a:r>
              <a:rPr lang="it-IT" sz="2600" dirty="0"/>
              <a:t>(l’idea che l’America abbia un destino storico “eccezionale”), il </a:t>
            </a:r>
            <a:r>
              <a:rPr lang="it-IT" sz="2600" b="1" dirty="0">
                <a:solidFill>
                  <a:srgbClr val="0070C0"/>
                </a:solidFill>
              </a:rPr>
              <a:t>nazionalismo romantico</a:t>
            </a:r>
            <a:r>
              <a:rPr lang="it-IT" sz="2600" dirty="0">
                <a:solidFill>
                  <a:srgbClr val="0070C0"/>
                </a:solidFill>
              </a:rPr>
              <a:t> </a:t>
            </a:r>
            <a:r>
              <a:rPr lang="it-IT" sz="2600" dirty="0"/>
              <a:t>(l’idea che una nazione sia contraddistinta da particolari caratteristiche etniche, culturali e religiose) e la convinzione che la “</a:t>
            </a:r>
            <a:r>
              <a:rPr lang="it-IT" sz="2600" b="1" dirty="0">
                <a:solidFill>
                  <a:srgbClr val="0070C0"/>
                </a:solidFill>
              </a:rPr>
              <a:t>razza anglosassone</a:t>
            </a:r>
            <a:r>
              <a:rPr lang="it-IT" sz="2600" dirty="0"/>
              <a:t>” sia naturalmente superiore alle altre.</a:t>
            </a:r>
          </a:p>
          <a:p>
            <a:pPr marL="0">
              <a:spcBef>
                <a:spcPts val="0"/>
              </a:spcBef>
              <a:buFontTx/>
              <a:buNone/>
            </a:pPr>
            <a:r>
              <a:rPr lang="it-IT" sz="2600" dirty="0"/>
              <a:t>Già in </a:t>
            </a:r>
            <a:r>
              <a:rPr lang="it-IT" sz="2600" b="1" i="1" dirty="0">
                <a:solidFill>
                  <a:srgbClr val="0070C0"/>
                </a:solidFill>
              </a:rPr>
              <a:t>Common </a:t>
            </a:r>
            <a:r>
              <a:rPr lang="it-IT" sz="2600" b="1" i="1" dirty="0" err="1">
                <a:solidFill>
                  <a:srgbClr val="0070C0"/>
                </a:solidFill>
              </a:rPr>
              <a:t>Sense</a:t>
            </a:r>
            <a:r>
              <a:rPr lang="it-IT" sz="2600" b="1" i="1" dirty="0">
                <a:solidFill>
                  <a:srgbClr val="0070C0"/>
                </a:solidFill>
              </a:rPr>
              <a:t> </a:t>
            </a:r>
            <a:r>
              <a:rPr lang="it-IT" sz="2600" dirty="0"/>
              <a:t>(1776) l’inglese </a:t>
            </a:r>
            <a:r>
              <a:rPr lang="it-IT" sz="2600" b="1" dirty="0">
                <a:solidFill>
                  <a:srgbClr val="0070C0"/>
                </a:solidFill>
              </a:rPr>
              <a:t>Thomas </a:t>
            </a:r>
            <a:r>
              <a:rPr lang="it-IT" sz="2600" b="1" dirty="0" err="1">
                <a:solidFill>
                  <a:srgbClr val="0070C0"/>
                </a:solidFill>
              </a:rPr>
              <a:t>Paine</a:t>
            </a:r>
            <a:r>
              <a:rPr lang="it-IT" sz="2600" dirty="0">
                <a:solidFill>
                  <a:srgbClr val="0070C0"/>
                </a:solidFill>
              </a:rPr>
              <a:t> </a:t>
            </a:r>
            <a:r>
              <a:rPr lang="it-IT" sz="2600" dirty="0"/>
              <a:t>aggiunge che la Rivoluzione americana è l’occasione per creare una nuova e migliore società: “</a:t>
            </a:r>
            <a:r>
              <a:rPr lang="it-IT" sz="2600" dirty="0" err="1"/>
              <a:t>We</a:t>
            </a:r>
            <a:r>
              <a:rPr lang="it-IT" sz="2600" dirty="0"/>
              <a:t> </a:t>
            </a:r>
            <a:r>
              <a:rPr lang="it-IT" sz="2600" dirty="0" err="1"/>
              <a:t>have</a:t>
            </a:r>
            <a:r>
              <a:rPr lang="it-IT" sz="2600" dirty="0"/>
              <a:t> </a:t>
            </a:r>
            <a:r>
              <a:rPr lang="it-IT" sz="2600" dirty="0" err="1"/>
              <a:t>it</a:t>
            </a:r>
            <a:r>
              <a:rPr lang="it-IT" sz="2600" dirty="0"/>
              <a:t> in </a:t>
            </a:r>
            <a:r>
              <a:rPr lang="it-IT" sz="2600" dirty="0" err="1"/>
              <a:t>our</a:t>
            </a:r>
            <a:r>
              <a:rPr lang="it-IT" sz="2600" dirty="0"/>
              <a:t> </a:t>
            </a:r>
            <a:r>
              <a:rPr lang="it-IT" sz="2600" dirty="0" err="1"/>
              <a:t>power</a:t>
            </a:r>
            <a:r>
              <a:rPr lang="it-IT" sz="2600" dirty="0"/>
              <a:t> </a:t>
            </a:r>
            <a:r>
              <a:rPr lang="it-IT" sz="2600" b="1" dirty="0" err="1">
                <a:solidFill>
                  <a:srgbClr val="0070C0"/>
                </a:solidFill>
              </a:rPr>
              <a:t>to</a:t>
            </a:r>
            <a:r>
              <a:rPr lang="it-IT" sz="2600" b="1" dirty="0">
                <a:solidFill>
                  <a:srgbClr val="0070C0"/>
                </a:solidFill>
              </a:rPr>
              <a:t> </a:t>
            </a:r>
            <a:r>
              <a:rPr lang="it-IT" sz="2600" b="1" dirty="0" err="1">
                <a:solidFill>
                  <a:srgbClr val="0070C0"/>
                </a:solidFill>
              </a:rPr>
              <a:t>begin</a:t>
            </a:r>
            <a:r>
              <a:rPr lang="it-IT" sz="2600" b="1" dirty="0">
                <a:solidFill>
                  <a:srgbClr val="0070C0"/>
                </a:solidFill>
              </a:rPr>
              <a:t> the world </a:t>
            </a:r>
            <a:r>
              <a:rPr lang="it-IT" sz="2600" b="1" dirty="0" err="1">
                <a:solidFill>
                  <a:srgbClr val="0070C0"/>
                </a:solidFill>
              </a:rPr>
              <a:t>over</a:t>
            </a:r>
            <a:r>
              <a:rPr lang="it-IT" sz="2600" b="1" dirty="0">
                <a:solidFill>
                  <a:srgbClr val="0070C0"/>
                </a:solidFill>
              </a:rPr>
              <a:t> </a:t>
            </a:r>
            <a:r>
              <a:rPr lang="it-IT" sz="2600" b="1" dirty="0" err="1">
                <a:solidFill>
                  <a:srgbClr val="0070C0"/>
                </a:solidFill>
              </a:rPr>
              <a:t>again</a:t>
            </a:r>
            <a:r>
              <a:rPr lang="it-IT" sz="2600" dirty="0"/>
              <a:t>. A situation, </a:t>
            </a:r>
            <a:r>
              <a:rPr lang="it-IT" sz="2600" dirty="0" err="1"/>
              <a:t>similar</a:t>
            </a:r>
            <a:r>
              <a:rPr lang="it-IT" sz="2600" dirty="0"/>
              <a:t> </a:t>
            </a:r>
            <a:r>
              <a:rPr lang="it-IT" sz="2600" dirty="0" err="1"/>
              <a:t>to</a:t>
            </a:r>
            <a:r>
              <a:rPr lang="it-IT" sz="2600" dirty="0"/>
              <a:t> the </a:t>
            </a:r>
            <a:r>
              <a:rPr lang="it-IT" sz="2600" dirty="0" err="1"/>
              <a:t>present</a:t>
            </a:r>
            <a:r>
              <a:rPr lang="it-IT" sz="2600" dirty="0"/>
              <a:t>, </a:t>
            </a:r>
            <a:r>
              <a:rPr lang="it-IT" sz="2600" dirty="0" err="1"/>
              <a:t>hath</a:t>
            </a:r>
            <a:r>
              <a:rPr lang="it-IT" sz="2600" dirty="0"/>
              <a:t> </a:t>
            </a:r>
            <a:r>
              <a:rPr lang="it-IT" sz="2600" dirty="0" err="1"/>
              <a:t>not</a:t>
            </a:r>
            <a:r>
              <a:rPr lang="it-IT" sz="2600" dirty="0"/>
              <a:t> </a:t>
            </a:r>
            <a:r>
              <a:rPr lang="it-IT" sz="2600" dirty="0" err="1"/>
              <a:t>happened</a:t>
            </a:r>
            <a:r>
              <a:rPr lang="it-IT" sz="2600" dirty="0"/>
              <a:t> </a:t>
            </a:r>
            <a:r>
              <a:rPr lang="it-IT" sz="2600" dirty="0" err="1"/>
              <a:t>since</a:t>
            </a:r>
            <a:r>
              <a:rPr lang="it-IT" sz="2600" dirty="0"/>
              <a:t> the </a:t>
            </a:r>
            <a:r>
              <a:rPr lang="it-IT" sz="2600" dirty="0" err="1"/>
              <a:t>days</a:t>
            </a:r>
            <a:r>
              <a:rPr lang="it-IT" sz="2600" dirty="0"/>
              <a:t> </a:t>
            </a:r>
            <a:r>
              <a:rPr lang="it-IT" sz="2600" dirty="0" err="1"/>
              <a:t>of</a:t>
            </a:r>
            <a:r>
              <a:rPr lang="it-IT" sz="2600" dirty="0"/>
              <a:t> </a:t>
            </a:r>
            <a:r>
              <a:rPr lang="it-IT" sz="2600" dirty="0" err="1"/>
              <a:t>Noah</a:t>
            </a:r>
            <a:r>
              <a:rPr lang="it-IT" sz="2600" dirty="0"/>
              <a:t> </a:t>
            </a:r>
            <a:r>
              <a:rPr lang="it-IT" sz="2600" dirty="0" err="1"/>
              <a:t>until</a:t>
            </a:r>
            <a:r>
              <a:rPr lang="it-IT" sz="2600" dirty="0"/>
              <a:t> </a:t>
            </a:r>
            <a:r>
              <a:rPr lang="it-IT" sz="2600" dirty="0" err="1"/>
              <a:t>now</a:t>
            </a:r>
            <a:r>
              <a:rPr lang="it-IT" sz="2600" dirty="0"/>
              <a:t>. The </a:t>
            </a:r>
            <a:r>
              <a:rPr lang="it-IT" sz="2600" b="1" dirty="0" err="1">
                <a:solidFill>
                  <a:srgbClr val="0070C0"/>
                </a:solidFill>
              </a:rPr>
              <a:t>birthday</a:t>
            </a:r>
            <a:r>
              <a:rPr lang="it-IT" sz="2600" b="1" dirty="0">
                <a:solidFill>
                  <a:srgbClr val="0070C0"/>
                </a:solidFill>
              </a:rPr>
              <a:t> </a:t>
            </a:r>
            <a:r>
              <a:rPr lang="it-IT" sz="2600" b="1" dirty="0" err="1">
                <a:solidFill>
                  <a:srgbClr val="0070C0"/>
                </a:solidFill>
              </a:rPr>
              <a:t>of</a:t>
            </a:r>
            <a:r>
              <a:rPr lang="it-IT" sz="2600" b="1" dirty="0">
                <a:solidFill>
                  <a:srgbClr val="0070C0"/>
                </a:solidFill>
              </a:rPr>
              <a:t> a </a:t>
            </a:r>
            <a:r>
              <a:rPr lang="it-IT" sz="2600" b="1" dirty="0" err="1">
                <a:solidFill>
                  <a:srgbClr val="0070C0"/>
                </a:solidFill>
              </a:rPr>
              <a:t>new</a:t>
            </a:r>
            <a:r>
              <a:rPr lang="it-IT" sz="2600" b="1" dirty="0">
                <a:solidFill>
                  <a:srgbClr val="0070C0"/>
                </a:solidFill>
              </a:rPr>
              <a:t> world</a:t>
            </a:r>
            <a:r>
              <a:rPr lang="it-IT" sz="2600" dirty="0"/>
              <a:t> </a:t>
            </a:r>
            <a:r>
              <a:rPr lang="it-IT" sz="2600" dirty="0" err="1"/>
              <a:t>is</a:t>
            </a:r>
            <a:r>
              <a:rPr lang="it-IT" sz="2600" dirty="0"/>
              <a:t> at </a:t>
            </a:r>
            <a:r>
              <a:rPr lang="it-IT" sz="2600" dirty="0" err="1"/>
              <a:t>hand</a:t>
            </a:r>
            <a:r>
              <a:rPr lang="it-IT" sz="2600" dirty="0"/>
              <a:t>...”</a:t>
            </a:r>
          </a:p>
          <a:p>
            <a:pPr marL="0">
              <a:spcBef>
                <a:spcPts val="0"/>
              </a:spcBef>
              <a:buFontTx/>
              <a:buNone/>
            </a:pPr>
            <a:r>
              <a:rPr lang="it-IT" sz="2600" dirty="0"/>
              <a:t>La responsabilità storica di “disseminare” i germi della libertà e della democrazia giustifica l’utilizzo di mezzi coercitivi per sottomettere o rimuovere le popolazioni che la ostacolano – per il loro stesso “bene”…</a:t>
            </a:r>
          </a:p>
          <a:p>
            <a:pPr>
              <a:buFontTx/>
              <a:buNone/>
            </a:pPr>
            <a:endParaRPr lang="it-IT" sz="2800"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1763688" y="274638"/>
            <a:ext cx="7128792" cy="1296974"/>
          </a:xfrm>
        </p:spPr>
        <p:txBody>
          <a:bodyPr>
            <a:noAutofit/>
          </a:bodyPr>
          <a:lstStyle/>
          <a:p>
            <a:r>
              <a:rPr lang="it-IT" b="1" dirty="0">
                <a:solidFill>
                  <a:srgbClr val="FF0000"/>
                </a:solidFill>
              </a:rPr>
              <a:t>LA GUERRA CONTRO</a:t>
            </a:r>
            <a:br>
              <a:rPr lang="it-IT" b="1" dirty="0">
                <a:solidFill>
                  <a:srgbClr val="FF0000"/>
                </a:solidFill>
              </a:rPr>
            </a:br>
            <a:r>
              <a:rPr lang="it-IT" b="1" dirty="0">
                <a:solidFill>
                  <a:srgbClr val="FF0000"/>
                </a:solidFill>
              </a:rPr>
              <a:t>IL MESSICO</a:t>
            </a:r>
          </a:p>
        </p:txBody>
      </p:sp>
      <p:sp>
        <p:nvSpPr>
          <p:cNvPr id="11267" name="Segnaposto contenuto 2"/>
          <p:cNvSpPr>
            <a:spLocks noGrp="1"/>
          </p:cNvSpPr>
          <p:nvPr>
            <p:ph idx="1"/>
          </p:nvPr>
        </p:nvSpPr>
        <p:spPr>
          <a:xfrm>
            <a:off x="1475656" y="1643050"/>
            <a:ext cx="7253978" cy="4786346"/>
          </a:xfrm>
        </p:spPr>
        <p:txBody>
          <a:bodyPr>
            <a:normAutofit fontScale="92500" lnSpcReduction="10000"/>
          </a:bodyPr>
          <a:lstStyle/>
          <a:p>
            <a:pPr marL="0">
              <a:spcBef>
                <a:spcPts val="0"/>
              </a:spcBef>
              <a:buFontTx/>
              <a:buNone/>
            </a:pPr>
            <a:r>
              <a:rPr lang="it-IT" sz="2800" dirty="0"/>
              <a:t>Negli anni Quaranta dell’Ottocento, il dibattito sull’annessione del Messico è centrale.  Molti si oppongono alla spinta imperialistica, perché una delle motivazioni principali è la necessità da parte dei proprietari terrieri del Sud di avere territori sempre più vasti in cui poter estendere la pratica della </a:t>
            </a:r>
            <a:r>
              <a:rPr lang="it-IT" sz="2800" b="1" dirty="0">
                <a:solidFill>
                  <a:srgbClr val="0070C0"/>
                </a:solidFill>
              </a:rPr>
              <a:t>schiavitù</a:t>
            </a:r>
            <a:r>
              <a:rPr lang="it-IT" sz="2800" dirty="0"/>
              <a:t>. La guerra inizia nel 1846, e alla fine del 1847 l’esercito americano conquista Città del Messico. Con il Trattato di </a:t>
            </a:r>
            <a:r>
              <a:rPr lang="it-IT" sz="2800" b="1" dirty="0">
                <a:solidFill>
                  <a:srgbClr val="0070C0"/>
                </a:solidFill>
              </a:rPr>
              <a:t>Guadalupe Hidalgo</a:t>
            </a:r>
            <a:r>
              <a:rPr lang="it-IT" sz="2800" dirty="0">
                <a:solidFill>
                  <a:srgbClr val="0070C0"/>
                </a:solidFill>
              </a:rPr>
              <a:t> </a:t>
            </a:r>
            <a:r>
              <a:rPr lang="it-IT" sz="2800" dirty="0"/>
              <a:t>il Messico è costretto a cedere agli USA quasi metà del proprio territorio.</a:t>
            </a:r>
          </a:p>
          <a:p>
            <a:endParaRPr lang="it-IT" sz="2800" dirty="0"/>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0" name="Picture 6" descr="C:\Users\Utente\Downloads\rqPtOnkTtu4Ez5KfXjCA_manifest_destiny_map_us_history.jpg"/>
          <p:cNvPicPr>
            <a:picLocks noGrp="1" noChangeAspect="1" noChangeArrowheads="1"/>
          </p:cNvPicPr>
          <p:nvPr>
            <p:ph idx="1"/>
          </p:nvPr>
        </p:nvPicPr>
        <p:blipFill>
          <a:blip r:embed="rId2"/>
          <a:srcRect/>
          <a:stretch>
            <a:fillRect/>
          </a:stretch>
        </p:blipFill>
        <p:spPr bwMode="auto">
          <a:xfrm>
            <a:off x="730959" y="912440"/>
            <a:ext cx="7770131" cy="52137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45201" y="188640"/>
            <a:ext cx="6589199" cy="864096"/>
          </a:xfrm>
        </p:spPr>
        <p:txBody>
          <a:bodyPr/>
          <a:lstStyle/>
          <a:p>
            <a:pPr algn="ctr">
              <a:defRPr/>
            </a:pPr>
            <a:r>
              <a:rPr lang="it-IT" b="1" dirty="0">
                <a:solidFill>
                  <a:srgbClr val="FF0000"/>
                </a:solidFill>
              </a:rPr>
              <a:t>I MOVIMENTI </a:t>
            </a:r>
            <a:r>
              <a:rPr lang="it-IT" b="1" dirty="0" err="1">
                <a:solidFill>
                  <a:srgbClr val="FF0000"/>
                </a:solidFill>
              </a:rPr>
              <a:t>DI</a:t>
            </a:r>
            <a:r>
              <a:rPr lang="it-IT" b="1" dirty="0">
                <a:solidFill>
                  <a:srgbClr val="FF0000"/>
                </a:solidFill>
              </a:rPr>
              <a:t> RIFORMA</a:t>
            </a:r>
          </a:p>
        </p:txBody>
      </p:sp>
      <p:sp>
        <p:nvSpPr>
          <p:cNvPr id="10243" name="Segnaposto contenuto 2"/>
          <p:cNvSpPr>
            <a:spLocks noGrp="1"/>
          </p:cNvSpPr>
          <p:nvPr>
            <p:ph idx="1"/>
          </p:nvPr>
        </p:nvSpPr>
        <p:spPr>
          <a:xfrm>
            <a:off x="1619672" y="1268760"/>
            <a:ext cx="7416824" cy="5360640"/>
          </a:xfrm>
        </p:spPr>
        <p:txBody>
          <a:bodyPr>
            <a:normAutofit fontScale="77500" lnSpcReduction="20000"/>
          </a:bodyPr>
          <a:lstStyle/>
          <a:p>
            <a:pPr marL="68263" indent="0">
              <a:buFont typeface="Wingdings" pitchFamily="2" charset="2"/>
              <a:buNone/>
            </a:pPr>
            <a:r>
              <a:rPr lang="it-IT" altLang="it-IT" sz="2700" dirty="0"/>
              <a:t>Nel corso della prima metà dell’Ottocento, l’entusiasmo prodotto dal successo della Rivoluzione e del Sogno americano, e dall’espansione degli Stati Uniti, si scontra con tutti una serie di problemi sociali che il governo federale e i singoli Stati non riescono a risolvere (spesso non tentano nemmeno, in nome del principio liberale del </a:t>
            </a:r>
            <a:r>
              <a:rPr lang="it-IT" altLang="it-IT" sz="2700" b="1" i="1" dirty="0">
                <a:solidFill>
                  <a:srgbClr val="0070C0"/>
                </a:solidFill>
              </a:rPr>
              <a:t>minimum state </a:t>
            </a:r>
            <a:r>
              <a:rPr lang="it-IT" altLang="it-IT" sz="2700" b="1" i="1" dirty="0" err="1">
                <a:solidFill>
                  <a:srgbClr val="0070C0"/>
                </a:solidFill>
              </a:rPr>
              <a:t>intervention</a:t>
            </a:r>
            <a:r>
              <a:rPr lang="it-IT" altLang="it-IT" sz="2700" dirty="0"/>
              <a:t>). Come reazione alla dottrina del </a:t>
            </a:r>
            <a:r>
              <a:rPr lang="it-IT" altLang="it-IT" sz="2700" b="1" i="1" dirty="0">
                <a:solidFill>
                  <a:srgbClr val="0070C0"/>
                </a:solidFill>
              </a:rPr>
              <a:t>laissez </a:t>
            </a:r>
            <a:r>
              <a:rPr lang="it-IT" altLang="it-IT" sz="2700" b="1" i="1" dirty="0" err="1">
                <a:solidFill>
                  <a:srgbClr val="0070C0"/>
                </a:solidFill>
              </a:rPr>
              <a:t>faire</a:t>
            </a:r>
            <a:r>
              <a:rPr lang="it-IT" altLang="it-IT" sz="2700" dirty="0"/>
              <a:t>, nascono una serie di movimenti che si prefiggono l’obiettivo di riformare la società americana, affrontando attivamente una serie di questioni singole ma di vasta portata. Il grande potere che la nuova nazione sta assumendo non sembra in questa fase comportare anche un’assunzione di responsabilità che non sia quella di “espandersi”, senza curarsi dei costi umani che questo produce. La responsabilità di affrontare i problemi sociali che sono direttamente o indirettamente causati dall’espansione imperialistica ricade appunto sui movimenti popolari di riforma, in cui le </a:t>
            </a:r>
            <a:r>
              <a:rPr lang="it-IT" altLang="it-IT" sz="2700" b="1" dirty="0">
                <a:solidFill>
                  <a:srgbClr val="0070C0"/>
                </a:solidFill>
              </a:rPr>
              <a:t>donne</a:t>
            </a:r>
            <a:r>
              <a:rPr lang="it-IT" altLang="it-IT" sz="2700" dirty="0"/>
              <a:t> svolgono ruoli di primaria importanza.</a:t>
            </a:r>
            <a:endParaRPr lang="it-IT" altLang="it-IT" sz="2700" b="1" i="1"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152401"/>
            <a:ext cx="7487940" cy="1116360"/>
          </a:xfrm>
        </p:spPr>
        <p:txBody>
          <a:bodyPr>
            <a:normAutofit fontScale="90000"/>
          </a:bodyPr>
          <a:lstStyle/>
          <a:p>
            <a:pPr algn="ctr" eaLnBrk="1" fontAlgn="auto" hangingPunct="1">
              <a:spcAft>
                <a:spcPts val="0"/>
              </a:spcAft>
              <a:defRPr/>
            </a:pPr>
            <a:r>
              <a:rPr lang="en-US" sz="3600" b="1" dirty="0">
                <a:solidFill>
                  <a:srgbClr val="FF0000"/>
                </a:solidFill>
              </a:rPr>
              <a:t>IL MOVIMENTO PER LA “TEMPERANZA”</a:t>
            </a:r>
          </a:p>
        </p:txBody>
      </p:sp>
      <p:sp>
        <p:nvSpPr>
          <p:cNvPr id="11267" name="Content Placeholder 4"/>
          <p:cNvSpPr>
            <a:spLocks noGrp="1"/>
          </p:cNvSpPr>
          <p:nvPr>
            <p:ph sz="half" idx="1"/>
          </p:nvPr>
        </p:nvSpPr>
        <p:spPr>
          <a:xfrm>
            <a:off x="252412" y="1447800"/>
            <a:ext cx="4031556" cy="5257800"/>
          </a:xfrm>
        </p:spPr>
        <p:txBody>
          <a:bodyPr>
            <a:normAutofit fontScale="77500" lnSpcReduction="20000"/>
          </a:bodyPr>
          <a:lstStyle/>
          <a:p>
            <a:pPr eaLnBrk="1" hangingPunct="1">
              <a:lnSpc>
                <a:spcPct val="120000"/>
              </a:lnSpc>
              <a:spcBef>
                <a:spcPts val="0"/>
              </a:spcBef>
            </a:pPr>
            <a:r>
              <a:rPr lang="it-IT" altLang="it-IT" sz="2000" dirty="0"/>
              <a:t>Uno dei problemi più gravi della neonata nazione è l’</a:t>
            </a:r>
            <a:r>
              <a:rPr lang="it-IT" altLang="it-IT" sz="2000" b="1" dirty="0">
                <a:solidFill>
                  <a:srgbClr val="0070C0"/>
                </a:solidFill>
              </a:rPr>
              <a:t>alcolismo</a:t>
            </a:r>
            <a:r>
              <a:rPr lang="it-IT" altLang="it-IT" sz="2000" dirty="0"/>
              <a:t>.</a:t>
            </a:r>
          </a:p>
          <a:p>
            <a:pPr eaLnBrk="1" hangingPunct="1">
              <a:lnSpc>
                <a:spcPct val="120000"/>
              </a:lnSpc>
              <a:spcBef>
                <a:spcPts val="0"/>
              </a:spcBef>
            </a:pPr>
            <a:r>
              <a:rPr lang="it-IT" altLang="it-IT" sz="2000" dirty="0"/>
              <a:t>La diffusione dell’uso di alcolici è dovuta anche alla scarsezza di  acqua potabile e alla difficoltà di conservarla, ed è ancor più presente nelle comunità di </a:t>
            </a:r>
            <a:r>
              <a:rPr lang="it-IT" altLang="it-IT" sz="2000" b="1" dirty="0">
                <a:solidFill>
                  <a:srgbClr val="0070C0"/>
                </a:solidFill>
              </a:rPr>
              <a:t>pionieri</a:t>
            </a:r>
            <a:r>
              <a:rPr lang="it-IT" altLang="it-IT" sz="2000" dirty="0"/>
              <a:t> che partecipano all’espansione imperialistica, e che hanno ancor minore acceso all’acqua potabile.</a:t>
            </a:r>
          </a:p>
          <a:p>
            <a:pPr eaLnBrk="1" hangingPunct="1">
              <a:lnSpc>
                <a:spcPct val="120000"/>
              </a:lnSpc>
              <a:spcBef>
                <a:spcPts val="0"/>
              </a:spcBef>
            </a:pPr>
            <a:r>
              <a:rPr lang="it-IT" altLang="it-IT" sz="2000" dirty="0"/>
              <a:t>Il movimento per la temperanza</a:t>
            </a:r>
            <a:r>
              <a:rPr lang="it-IT" altLang="it-IT" sz="2000" b="1" dirty="0"/>
              <a:t> </a:t>
            </a:r>
            <a:r>
              <a:rPr lang="it-IT" altLang="it-IT" sz="2000" dirty="0"/>
              <a:t>vede protagoniste le donne, prime vittime, assieme ai loro figli, della </a:t>
            </a:r>
            <a:r>
              <a:rPr lang="it-IT" altLang="it-IT" sz="2000" b="1" dirty="0">
                <a:solidFill>
                  <a:srgbClr val="0070C0"/>
                </a:solidFill>
              </a:rPr>
              <a:t>violenza domestica</a:t>
            </a:r>
            <a:r>
              <a:rPr lang="it-IT" altLang="it-IT" sz="2000" dirty="0">
                <a:solidFill>
                  <a:srgbClr val="0070C0"/>
                </a:solidFill>
              </a:rPr>
              <a:t> </a:t>
            </a:r>
            <a:r>
              <a:rPr lang="it-IT" altLang="it-IT" sz="2000" dirty="0"/>
              <a:t>provocata dall’alcolismo.</a:t>
            </a:r>
          </a:p>
          <a:p>
            <a:pPr eaLnBrk="1" hangingPunct="1">
              <a:lnSpc>
                <a:spcPct val="120000"/>
              </a:lnSpc>
              <a:spcBef>
                <a:spcPts val="0"/>
              </a:spcBef>
            </a:pPr>
            <a:r>
              <a:rPr lang="it-IT" altLang="it-IT" sz="2000" dirty="0"/>
              <a:t>Nel </a:t>
            </a:r>
            <a:r>
              <a:rPr lang="en-US" altLang="it-IT" sz="2000" dirty="0"/>
              <a:t>1833 </a:t>
            </a:r>
            <a:r>
              <a:rPr lang="en-US" altLang="it-IT" sz="2000" dirty="0" err="1"/>
              <a:t>viene</a:t>
            </a:r>
            <a:r>
              <a:rPr lang="en-US" altLang="it-IT" sz="2000" dirty="0"/>
              <a:t> </a:t>
            </a:r>
            <a:r>
              <a:rPr lang="en-US" altLang="it-IT" sz="2000" dirty="0" err="1"/>
              <a:t>fondato</a:t>
            </a:r>
            <a:r>
              <a:rPr lang="en-US" altLang="it-IT" sz="2000" dirty="0"/>
              <a:t> </a:t>
            </a:r>
            <a:r>
              <a:rPr lang="en-US" altLang="it-IT" sz="2000" dirty="0" err="1"/>
              <a:t>l’</a:t>
            </a:r>
            <a:r>
              <a:rPr lang="en-US" altLang="it-IT" sz="2000" b="1" i="1" dirty="0" err="1">
                <a:solidFill>
                  <a:srgbClr val="0070C0"/>
                </a:solidFill>
              </a:rPr>
              <a:t>American</a:t>
            </a:r>
            <a:r>
              <a:rPr lang="en-US" altLang="it-IT" sz="2000" b="1" i="1" dirty="0">
                <a:solidFill>
                  <a:srgbClr val="0070C0"/>
                </a:solidFill>
              </a:rPr>
              <a:t> Temperance Movement</a:t>
            </a:r>
            <a:r>
              <a:rPr lang="en-US" altLang="it-IT" sz="2000" dirty="0"/>
              <a:t>.</a:t>
            </a:r>
            <a:endParaRPr lang="en-US" altLang="it-IT" sz="2000" b="1" i="1" dirty="0"/>
          </a:p>
          <a:p>
            <a:pPr eaLnBrk="1" hangingPunct="1">
              <a:lnSpc>
                <a:spcPct val="120000"/>
              </a:lnSpc>
              <a:spcBef>
                <a:spcPts val="0"/>
              </a:spcBef>
            </a:pPr>
            <a:r>
              <a:rPr lang="en-US" altLang="it-IT" sz="2000" dirty="0" err="1"/>
              <a:t>Nel</a:t>
            </a:r>
            <a:r>
              <a:rPr lang="en-US" altLang="it-IT" sz="2000" dirty="0"/>
              <a:t> 1851 </a:t>
            </a:r>
            <a:r>
              <a:rPr lang="en-US" altLang="it-IT" sz="2000" dirty="0" err="1"/>
              <a:t>il</a:t>
            </a:r>
            <a:r>
              <a:rPr lang="en-US" altLang="it-IT" sz="2000" dirty="0"/>
              <a:t> Maine </a:t>
            </a:r>
            <a:r>
              <a:rPr lang="en-US" altLang="it-IT" sz="2000" dirty="0" err="1"/>
              <a:t>approva</a:t>
            </a:r>
            <a:r>
              <a:rPr lang="en-US" altLang="it-IT" sz="2000" dirty="0"/>
              <a:t> la prima </a:t>
            </a:r>
            <a:r>
              <a:rPr lang="en-US" altLang="it-IT" sz="2000" dirty="0" err="1"/>
              <a:t>legge</a:t>
            </a:r>
            <a:r>
              <a:rPr lang="en-US" altLang="it-IT" sz="2000" dirty="0"/>
              <a:t> “</a:t>
            </a:r>
            <a:r>
              <a:rPr lang="en-US" altLang="it-IT" sz="2000" b="1" dirty="0" err="1">
                <a:solidFill>
                  <a:srgbClr val="0070C0"/>
                </a:solidFill>
              </a:rPr>
              <a:t>proibizionista</a:t>
            </a:r>
            <a:r>
              <a:rPr lang="en-US" altLang="it-IT" sz="2000" dirty="0"/>
              <a:t>”.</a:t>
            </a:r>
          </a:p>
        </p:txBody>
      </p:sp>
      <p:pic>
        <p:nvPicPr>
          <p:cNvPr id="11268" name="Picture 2" descr="[temperance-movement.jpg]"/>
          <p:cNvPicPr>
            <a:picLocks noChangeAspect="1" noChangeArrowheads="1"/>
          </p:cNvPicPr>
          <p:nvPr/>
        </p:nvPicPr>
        <p:blipFill>
          <a:blip r:embed="rId2"/>
          <a:srcRect/>
          <a:stretch>
            <a:fillRect/>
          </a:stretch>
        </p:blipFill>
        <p:spPr bwMode="auto">
          <a:xfrm>
            <a:off x="4419600" y="1447800"/>
            <a:ext cx="4471988" cy="5181600"/>
          </a:xfrm>
          <a:prstGeom prst="rect">
            <a:avLst/>
          </a:prstGeom>
          <a:noFill/>
          <a:ln w="9525">
            <a:noFill/>
            <a:miter lim="800000"/>
            <a:headEnd/>
            <a:tailEn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The Drunkard's Progress - Color.jpg">
            <a:hlinkClick r:id="rId2"/>
          </p:cNvPr>
          <p:cNvPicPr>
            <a:picLocks noChangeAspect="1" noChangeArrowheads="1"/>
          </p:cNvPicPr>
          <p:nvPr/>
        </p:nvPicPr>
        <p:blipFill>
          <a:blip r:embed="rId3"/>
          <a:srcRect/>
          <a:stretch>
            <a:fillRect/>
          </a:stretch>
        </p:blipFill>
        <p:spPr bwMode="auto">
          <a:xfrm>
            <a:off x="0" y="0"/>
            <a:ext cx="9139238" cy="6858000"/>
          </a:xfrm>
          <a:prstGeom prst="rect">
            <a:avLst/>
          </a:prstGeom>
          <a:noFill/>
          <a:ln w="9525">
            <a:noFill/>
            <a:miter lim="800000"/>
            <a:headEnd/>
            <a:tailEn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85729"/>
            <a:ext cx="7211144" cy="928694"/>
          </a:xfrm>
        </p:spPr>
        <p:txBody>
          <a:bodyPr>
            <a:normAutofit/>
          </a:bodyPr>
          <a:lstStyle/>
          <a:p>
            <a:pPr algn="ctr" eaLnBrk="1" fontAlgn="auto" hangingPunct="1">
              <a:spcAft>
                <a:spcPts val="0"/>
              </a:spcAft>
              <a:defRPr/>
            </a:pPr>
            <a:r>
              <a:rPr lang="en-US" b="1" dirty="0">
                <a:solidFill>
                  <a:srgbClr val="FF0000"/>
                </a:solidFill>
              </a:rPr>
              <a:t>LA RIFORMA DELLE PRIGIONI</a:t>
            </a:r>
            <a:endParaRPr lang="en-US" dirty="0">
              <a:solidFill>
                <a:srgbClr val="FF0000"/>
              </a:solidFill>
            </a:endParaRPr>
          </a:p>
        </p:txBody>
      </p:sp>
      <p:sp>
        <p:nvSpPr>
          <p:cNvPr id="3" name="Content Placeholder 2"/>
          <p:cNvSpPr>
            <a:spLocks noGrp="1"/>
          </p:cNvSpPr>
          <p:nvPr>
            <p:ph sz="half" idx="1"/>
          </p:nvPr>
        </p:nvSpPr>
        <p:spPr>
          <a:xfrm>
            <a:off x="539552" y="1371600"/>
            <a:ext cx="3964186" cy="5257800"/>
          </a:xfrm>
        </p:spPr>
        <p:txBody>
          <a:bodyPr>
            <a:normAutofit fontScale="92500" lnSpcReduction="20000"/>
          </a:bodyPr>
          <a:lstStyle/>
          <a:p>
            <a:pPr marL="411480" eaLnBrk="1" fontAlgn="auto" hangingPunct="1">
              <a:spcAft>
                <a:spcPts val="0"/>
              </a:spcAft>
              <a:buFont typeface="Wingdings"/>
              <a:buChar char=""/>
              <a:defRPr/>
            </a:pPr>
            <a:r>
              <a:rPr lang="it-IT" dirty="0"/>
              <a:t>All’alto tasso di </a:t>
            </a:r>
            <a:r>
              <a:rPr lang="it-IT" b="1" dirty="0">
                <a:solidFill>
                  <a:srgbClr val="0070C0"/>
                </a:solidFill>
              </a:rPr>
              <a:t>criminalità</a:t>
            </a:r>
            <a:r>
              <a:rPr lang="it-IT" dirty="0"/>
              <a:t> causato dalla presenza di avventurieri e dalle tensioni sociali prodotte dallo sviluppo del capitalismo rampante  grazie all’espansione imperialistica trovano risposte a livello punitivo, piuttosto che preventivo. Di qui la diffusione di un poderoso </a:t>
            </a:r>
            <a:r>
              <a:rPr lang="it-IT" b="1" dirty="0">
                <a:solidFill>
                  <a:srgbClr val="0070C0"/>
                </a:solidFill>
              </a:rPr>
              <a:t>sistema carcerario</a:t>
            </a:r>
            <a:r>
              <a:rPr lang="it-IT" dirty="0"/>
              <a:t> che diverrà una vera e propria industria.</a:t>
            </a:r>
          </a:p>
          <a:p>
            <a:pPr marL="411480" eaLnBrk="1" fontAlgn="auto" hangingPunct="1">
              <a:spcAft>
                <a:spcPts val="0"/>
              </a:spcAft>
              <a:buFont typeface="Wingdings"/>
              <a:buChar char=""/>
              <a:defRPr/>
            </a:pPr>
            <a:r>
              <a:rPr lang="it-IT" dirty="0"/>
              <a:t>Il governo federale e i singoli Stati si limitano a rispondere alle richieste di “</a:t>
            </a:r>
            <a:r>
              <a:rPr lang="it-IT" b="1" dirty="0">
                <a:solidFill>
                  <a:srgbClr val="0070C0"/>
                </a:solidFill>
              </a:rPr>
              <a:t>legge e ordine</a:t>
            </a:r>
            <a:r>
              <a:rPr lang="it-IT" dirty="0"/>
              <a:t>”, senza occuparsi della riabilitazione dei carcerati.</a:t>
            </a:r>
          </a:p>
          <a:p>
            <a:pPr marL="411480" eaLnBrk="1" fontAlgn="auto" hangingPunct="1">
              <a:spcAft>
                <a:spcPts val="0"/>
              </a:spcAft>
              <a:buFont typeface="Wingdings"/>
              <a:buChar char=""/>
              <a:defRPr/>
            </a:pPr>
            <a:r>
              <a:rPr lang="it-IT" dirty="0"/>
              <a:t>Il movimento per la riforma delle prigioni, che vuole trasformarle in luoghi di recupero sociale, è guidato da </a:t>
            </a:r>
            <a:r>
              <a:rPr lang="it-IT" b="1" dirty="0">
                <a:solidFill>
                  <a:srgbClr val="0070C0"/>
                </a:solidFill>
              </a:rPr>
              <a:t>Louis Dwight</a:t>
            </a:r>
            <a:r>
              <a:rPr lang="it-IT" dirty="0"/>
              <a:t>, e vede anch’esso una forte presenza di donne. </a:t>
            </a:r>
          </a:p>
        </p:txBody>
      </p:sp>
      <p:pic>
        <p:nvPicPr>
          <p:cNvPr id="13316" name="Picture 2" descr="http://alja.net/web/data/board/kkkgallery/file_in_body/1/samuelgridleyhowe.jpg"/>
          <p:cNvPicPr>
            <a:picLocks noChangeAspect="1" noChangeArrowheads="1"/>
          </p:cNvPicPr>
          <p:nvPr/>
        </p:nvPicPr>
        <p:blipFill>
          <a:blip r:embed="rId2"/>
          <a:srcRect/>
          <a:stretch>
            <a:fillRect/>
          </a:stretch>
        </p:blipFill>
        <p:spPr bwMode="auto">
          <a:xfrm>
            <a:off x="4724400" y="1371600"/>
            <a:ext cx="4110038" cy="5181600"/>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260350"/>
            <a:ext cx="7067128" cy="720378"/>
          </a:xfrm>
        </p:spPr>
        <p:txBody>
          <a:bodyPr/>
          <a:lstStyle/>
          <a:p>
            <a:pPr algn="ctr" eaLnBrk="1" fontAlgn="auto" hangingPunct="1">
              <a:spcAft>
                <a:spcPts val="0"/>
              </a:spcAft>
              <a:defRPr/>
            </a:pPr>
            <a:r>
              <a:rPr lang="en-US" b="1" dirty="0">
                <a:solidFill>
                  <a:srgbClr val="FF0000"/>
                </a:solidFill>
              </a:rPr>
              <a:t>LA RIFORMA DELL’ISTRUZIONE</a:t>
            </a:r>
          </a:p>
        </p:txBody>
      </p:sp>
      <p:sp>
        <p:nvSpPr>
          <p:cNvPr id="14339" name="Content Placeholder 4"/>
          <p:cNvSpPr>
            <a:spLocks noGrp="1"/>
          </p:cNvSpPr>
          <p:nvPr>
            <p:ph sz="half" idx="1"/>
          </p:nvPr>
        </p:nvSpPr>
        <p:spPr>
          <a:xfrm>
            <a:off x="179512" y="1219200"/>
            <a:ext cx="4468688" cy="5638800"/>
          </a:xfrm>
        </p:spPr>
        <p:txBody>
          <a:bodyPr>
            <a:normAutofit fontScale="92500" lnSpcReduction="10000"/>
          </a:bodyPr>
          <a:lstStyle/>
          <a:p>
            <a:pPr eaLnBrk="1" hangingPunct="1">
              <a:spcBef>
                <a:spcPct val="0"/>
              </a:spcBef>
            </a:pPr>
            <a:r>
              <a:rPr lang="it-IT" altLang="it-IT" sz="2000" dirty="0"/>
              <a:t>Il sistema democratico richiede cittadini informati e istruiti, e una serie di intellettuali, </a:t>
            </a:r>
            <a:r>
              <a:rPr lang="it-IT" altLang="it-IT" sz="2000" dirty="0">
                <a:solidFill>
                  <a:schemeClr val="tx1"/>
                </a:solidFill>
              </a:rPr>
              <a:t>come</a:t>
            </a:r>
            <a:r>
              <a:rPr lang="it-IT" altLang="it-IT" sz="2000" dirty="0">
                <a:solidFill>
                  <a:srgbClr val="0070C0"/>
                </a:solidFill>
              </a:rPr>
              <a:t> </a:t>
            </a:r>
            <a:r>
              <a:rPr lang="it-IT" altLang="it-IT" sz="2000" b="1" dirty="0">
                <a:solidFill>
                  <a:srgbClr val="0070C0"/>
                </a:solidFill>
              </a:rPr>
              <a:t>Horace Mann</a:t>
            </a:r>
            <a:r>
              <a:rPr lang="it-IT" altLang="it-IT" sz="2000" dirty="0"/>
              <a:t>, cerca di promuovere un </a:t>
            </a:r>
            <a:r>
              <a:rPr lang="it-IT" altLang="it-IT" sz="2000" b="1" dirty="0">
                <a:solidFill>
                  <a:srgbClr val="0070C0"/>
                </a:solidFill>
              </a:rPr>
              <a:t>sistema scolastico pubblico</a:t>
            </a:r>
            <a:r>
              <a:rPr lang="it-IT" altLang="it-IT" sz="2000" dirty="0">
                <a:solidFill>
                  <a:srgbClr val="0070C0"/>
                </a:solidFill>
              </a:rPr>
              <a:t> </a:t>
            </a:r>
            <a:r>
              <a:rPr lang="it-IT" altLang="it-IT" sz="2000" dirty="0"/>
              <a:t>(</a:t>
            </a:r>
            <a:r>
              <a:rPr lang="it-IT" altLang="it-IT" sz="2000" b="1" i="1" dirty="0">
                <a:solidFill>
                  <a:srgbClr val="0070C0"/>
                </a:solidFill>
              </a:rPr>
              <a:t>common schools</a:t>
            </a:r>
            <a:r>
              <a:rPr lang="it-IT" altLang="it-IT" sz="2000" dirty="0"/>
              <a:t>)</a:t>
            </a:r>
            <a:r>
              <a:rPr lang="it-IT" altLang="it-IT" sz="2000" b="1" i="1" dirty="0"/>
              <a:t>.</a:t>
            </a:r>
          </a:p>
          <a:p>
            <a:pPr eaLnBrk="1" hangingPunct="1">
              <a:spcBef>
                <a:spcPct val="0"/>
              </a:spcBef>
            </a:pPr>
            <a:r>
              <a:rPr lang="en-US" altLang="it-IT" sz="2000" dirty="0" err="1"/>
              <a:t>Vengono</a:t>
            </a:r>
            <a:r>
              <a:rPr lang="en-US" altLang="it-IT" sz="2000" dirty="0"/>
              <a:t> </a:t>
            </a:r>
            <a:r>
              <a:rPr lang="en-US" altLang="it-IT" sz="2000" dirty="0" err="1"/>
              <a:t>messi</a:t>
            </a:r>
            <a:r>
              <a:rPr lang="en-US" altLang="it-IT" sz="2000" dirty="0"/>
              <a:t> in </a:t>
            </a:r>
            <a:r>
              <a:rPr lang="en-US" altLang="it-IT" sz="2000" dirty="0" err="1"/>
              <a:t>discussione</a:t>
            </a:r>
            <a:r>
              <a:rPr lang="en-US" altLang="it-IT" sz="2000" dirty="0"/>
              <a:t> </a:t>
            </a:r>
            <a:r>
              <a:rPr lang="en-US" altLang="it-IT" sz="2000" dirty="0" err="1"/>
              <a:t>anche</a:t>
            </a:r>
            <a:r>
              <a:rPr lang="en-US" altLang="it-IT" sz="2000" dirty="0"/>
              <a:t> </a:t>
            </a:r>
            <a:r>
              <a:rPr lang="en-US" altLang="it-IT" sz="2000" dirty="0" err="1"/>
              <a:t>i</a:t>
            </a:r>
            <a:r>
              <a:rPr lang="en-US" altLang="it-IT" sz="2000" dirty="0"/>
              <a:t> </a:t>
            </a:r>
            <a:r>
              <a:rPr lang="en-US" altLang="it-IT" sz="2000" dirty="0" err="1"/>
              <a:t>metodi</a:t>
            </a:r>
            <a:r>
              <a:rPr lang="en-US" altLang="it-IT" sz="2000" dirty="0"/>
              <a:t> </a:t>
            </a:r>
            <a:r>
              <a:rPr lang="en-US" altLang="it-IT" sz="2000" dirty="0" err="1"/>
              <a:t>didattici</a:t>
            </a:r>
            <a:r>
              <a:rPr lang="en-US" altLang="it-IT" sz="2000" dirty="0"/>
              <a:t> </a:t>
            </a:r>
            <a:r>
              <a:rPr lang="en-US" altLang="it-IT" sz="2000" dirty="0" err="1"/>
              <a:t>tradizionali</a:t>
            </a:r>
            <a:r>
              <a:rPr lang="en-US" altLang="it-IT" sz="2000" dirty="0"/>
              <a:t>, </a:t>
            </a:r>
            <a:r>
              <a:rPr lang="en-US" altLang="it-IT" sz="2000" dirty="0" err="1"/>
              <a:t>fondati</a:t>
            </a:r>
            <a:r>
              <a:rPr lang="en-US" altLang="it-IT" sz="2000" dirty="0"/>
              <a:t> </a:t>
            </a:r>
            <a:r>
              <a:rPr lang="en-US" altLang="it-IT" sz="2000" dirty="0" err="1"/>
              <a:t>sul</a:t>
            </a:r>
            <a:r>
              <a:rPr lang="en-US" altLang="it-IT" sz="2000" dirty="0"/>
              <a:t> principio </a:t>
            </a:r>
            <a:r>
              <a:rPr lang="en-US" altLang="it-IT" sz="2000" dirty="0" err="1"/>
              <a:t>dell’autorità</a:t>
            </a:r>
            <a:r>
              <a:rPr lang="en-US" altLang="it-IT" sz="2000" dirty="0"/>
              <a:t> del </a:t>
            </a:r>
            <a:r>
              <a:rPr lang="en-US" altLang="it-IT" sz="2000" dirty="0" err="1"/>
              <a:t>docente</a:t>
            </a:r>
            <a:r>
              <a:rPr lang="en-US" altLang="it-IT" sz="2000" dirty="0"/>
              <a:t> e </a:t>
            </a:r>
            <a:r>
              <a:rPr lang="en-US" altLang="it-IT" sz="2000" dirty="0" err="1"/>
              <a:t>sulla</a:t>
            </a:r>
            <a:r>
              <a:rPr lang="en-US" altLang="it-IT" sz="2000" dirty="0"/>
              <a:t> </a:t>
            </a:r>
            <a:r>
              <a:rPr lang="en-US" altLang="it-IT" sz="2000" dirty="0" err="1"/>
              <a:t>tecnica</a:t>
            </a:r>
            <a:r>
              <a:rPr lang="en-US" altLang="it-IT" sz="2000" dirty="0"/>
              <a:t> del </a:t>
            </a:r>
            <a:r>
              <a:rPr lang="en-US" altLang="it-IT" sz="2000" b="1" i="1" dirty="0">
                <a:solidFill>
                  <a:srgbClr val="0070C0"/>
                </a:solidFill>
              </a:rPr>
              <a:t>learning by rote </a:t>
            </a:r>
            <a:r>
              <a:rPr lang="en-US" altLang="it-IT" sz="2000" dirty="0"/>
              <a:t>(</a:t>
            </a:r>
            <a:r>
              <a:rPr lang="en-US" altLang="it-IT" sz="2000" dirty="0" err="1"/>
              <a:t>apprendimento</a:t>
            </a:r>
            <a:r>
              <a:rPr lang="en-US" altLang="it-IT" sz="2000" dirty="0"/>
              <a:t> a </a:t>
            </a:r>
            <a:r>
              <a:rPr lang="en-US" altLang="it-IT" sz="2000" dirty="0" err="1"/>
              <a:t>memoria</a:t>
            </a:r>
            <a:r>
              <a:rPr lang="en-US" altLang="it-IT" sz="2000" dirty="0"/>
              <a:t>).</a:t>
            </a:r>
          </a:p>
          <a:p>
            <a:pPr eaLnBrk="1" hangingPunct="1">
              <a:spcBef>
                <a:spcPct val="0"/>
              </a:spcBef>
            </a:pPr>
            <a:r>
              <a:rPr lang="en-US" altLang="it-IT" sz="2000" dirty="0"/>
              <a:t>Figure come </a:t>
            </a:r>
            <a:r>
              <a:rPr lang="en-US" altLang="it-IT" sz="2000" b="1" dirty="0">
                <a:solidFill>
                  <a:srgbClr val="0070C0"/>
                </a:solidFill>
              </a:rPr>
              <a:t>Bronson Alcott</a:t>
            </a:r>
            <a:r>
              <a:rPr lang="en-US" altLang="it-IT" sz="2000" i="1" dirty="0">
                <a:solidFill>
                  <a:srgbClr val="0070C0"/>
                </a:solidFill>
              </a:rPr>
              <a:t> </a:t>
            </a:r>
            <a:r>
              <a:rPr lang="en-US" altLang="it-IT" sz="2000" dirty="0"/>
              <a:t>ed </a:t>
            </a:r>
            <a:r>
              <a:rPr lang="en-US" altLang="it-IT" sz="2000" b="1" dirty="0">
                <a:solidFill>
                  <a:srgbClr val="0070C0"/>
                </a:solidFill>
              </a:rPr>
              <a:t>Elizabeth Peabody</a:t>
            </a:r>
            <a:r>
              <a:rPr lang="en-US" altLang="it-IT" sz="2000" dirty="0">
                <a:solidFill>
                  <a:srgbClr val="0070C0"/>
                </a:solidFill>
              </a:rPr>
              <a:t> </a:t>
            </a:r>
            <a:r>
              <a:rPr lang="en-US" altLang="it-IT" sz="2000" dirty="0"/>
              <a:t>(</a:t>
            </a:r>
            <a:r>
              <a:rPr lang="en-US" altLang="it-IT" sz="2000" dirty="0" err="1"/>
              <a:t>che</a:t>
            </a:r>
            <a:r>
              <a:rPr lang="en-US" altLang="it-IT" sz="2000" dirty="0"/>
              <a:t> </a:t>
            </a:r>
            <a:r>
              <a:rPr lang="en-US" altLang="it-IT" sz="2000" dirty="0" err="1"/>
              <a:t>crea</a:t>
            </a:r>
            <a:r>
              <a:rPr lang="en-US" altLang="it-IT" sz="2000" dirty="0"/>
              <a:t> il primo </a:t>
            </a:r>
            <a:r>
              <a:rPr lang="en-US" altLang="it-IT" sz="2000" b="1" i="1" dirty="0">
                <a:solidFill>
                  <a:srgbClr val="0070C0"/>
                </a:solidFill>
              </a:rPr>
              <a:t>kindergarten</a:t>
            </a:r>
            <a:r>
              <a:rPr lang="en-US" altLang="it-IT" sz="2000" dirty="0"/>
              <a:t>) </a:t>
            </a:r>
            <a:r>
              <a:rPr lang="en-US" altLang="it-IT" sz="2000" dirty="0" err="1"/>
              <a:t>diffondono</a:t>
            </a:r>
            <a:r>
              <a:rPr lang="en-US" altLang="it-IT" sz="2000" dirty="0"/>
              <a:t> </a:t>
            </a:r>
            <a:r>
              <a:rPr lang="en-US" altLang="it-IT" sz="2000" dirty="0" err="1"/>
              <a:t>tecniche</a:t>
            </a:r>
            <a:r>
              <a:rPr lang="en-US" altLang="it-IT" sz="2000" dirty="0"/>
              <a:t> </a:t>
            </a:r>
            <a:r>
              <a:rPr lang="en-US" altLang="it-IT" sz="2000" dirty="0" err="1"/>
              <a:t>didattiche</a:t>
            </a:r>
            <a:r>
              <a:rPr lang="en-US" altLang="it-IT" sz="2000" dirty="0"/>
              <a:t> </a:t>
            </a:r>
            <a:r>
              <a:rPr lang="en-US" altLang="it-IT" sz="2000" dirty="0" err="1"/>
              <a:t>che</a:t>
            </a:r>
            <a:r>
              <a:rPr lang="en-US" altLang="it-IT" sz="2000" dirty="0"/>
              <a:t> </a:t>
            </a:r>
            <a:r>
              <a:rPr lang="en-US" altLang="it-IT" sz="2000" dirty="0" err="1"/>
              <a:t>pongono</a:t>
            </a:r>
            <a:r>
              <a:rPr lang="en-US" altLang="it-IT" sz="2000" dirty="0"/>
              <a:t> al </a:t>
            </a:r>
            <a:r>
              <a:rPr lang="en-US" altLang="it-IT" sz="2000" dirty="0" err="1"/>
              <a:t>centro</a:t>
            </a:r>
            <a:r>
              <a:rPr lang="en-US" altLang="it-IT" sz="2000" dirty="0"/>
              <a:t> del </a:t>
            </a:r>
            <a:r>
              <a:rPr lang="en-US" altLang="it-IT" sz="2000" dirty="0" err="1"/>
              <a:t>processo</a:t>
            </a:r>
            <a:r>
              <a:rPr lang="en-US" altLang="it-IT" sz="2000" dirty="0"/>
              <a:t> </a:t>
            </a:r>
            <a:r>
              <a:rPr lang="en-US" altLang="it-IT" sz="2000" dirty="0" err="1"/>
              <a:t>educativo</a:t>
            </a:r>
            <a:r>
              <a:rPr lang="en-US" altLang="it-IT" sz="2000" dirty="0"/>
              <a:t> </a:t>
            </a:r>
            <a:r>
              <a:rPr lang="en-US" altLang="it-IT" sz="2000" dirty="0" err="1"/>
              <a:t>i</a:t>
            </a:r>
            <a:r>
              <a:rPr lang="en-US" altLang="it-IT" sz="2000" dirty="0"/>
              <a:t> </a:t>
            </a:r>
            <a:r>
              <a:rPr lang="en-US" altLang="it-IT" sz="2000" dirty="0" err="1"/>
              <a:t>bisogni</a:t>
            </a:r>
            <a:r>
              <a:rPr lang="en-US" altLang="it-IT" sz="2000" dirty="0"/>
              <a:t> e </a:t>
            </a:r>
            <a:r>
              <a:rPr lang="en-US" altLang="it-IT" sz="2000" dirty="0" err="1"/>
              <a:t>l’autonomia</a:t>
            </a:r>
            <a:r>
              <a:rPr lang="en-US" altLang="it-IT" sz="2000" dirty="0"/>
              <a:t> del </a:t>
            </a:r>
            <a:r>
              <a:rPr lang="en-US" altLang="it-IT" sz="2000" dirty="0" err="1"/>
              <a:t>discente</a:t>
            </a:r>
            <a:r>
              <a:rPr lang="en-US" altLang="it-IT" sz="2000" dirty="0"/>
              <a:t>, </a:t>
            </a:r>
            <a:r>
              <a:rPr lang="en-US" altLang="it-IT" sz="2000" dirty="0" err="1"/>
              <a:t>anticipando</a:t>
            </a:r>
            <a:r>
              <a:rPr lang="en-US" altLang="it-IT" sz="2000" dirty="0"/>
              <a:t> le </a:t>
            </a:r>
            <a:r>
              <a:rPr lang="en-US" altLang="it-IT" sz="2000" dirty="0" err="1"/>
              <a:t>proposte</a:t>
            </a:r>
            <a:r>
              <a:rPr lang="en-US" altLang="it-IT" sz="2000" dirty="0"/>
              <a:t> di </a:t>
            </a:r>
            <a:r>
              <a:rPr lang="en-US" altLang="it-IT" sz="2000" b="1" dirty="0">
                <a:solidFill>
                  <a:srgbClr val="0070C0"/>
                </a:solidFill>
              </a:rPr>
              <a:t>Maria Montessori</a:t>
            </a:r>
            <a:r>
              <a:rPr lang="en-US" altLang="it-IT" sz="2000" dirty="0"/>
              <a:t>.</a:t>
            </a:r>
          </a:p>
        </p:txBody>
      </p:sp>
      <p:pic>
        <p:nvPicPr>
          <p:cNvPr id="14340" name="Picture 2" descr="http://media.web.britannica.com/eb-media/09/36209-004-BEC06149.jpg"/>
          <p:cNvPicPr>
            <a:picLocks noChangeAspect="1" noChangeArrowheads="1"/>
          </p:cNvPicPr>
          <p:nvPr/>
        </p:nvPicPr>
        <p:blipFill>
          <a:blip r:embed="rId2"/>
          <a:srcRect/>
          <a:stretch>
            <a:fillRect/>
          </a:stretch>
        </p:blipFill>
        <p:spPr bwMode="auto">
          <a:xfrm>
            <a:off x="4648200" y="1143000"/>
            <a:ext cx="4267200" cy="5454650"/>
          </a:xfrm>
          <a:prstGeom prst="rect">
            <a:avLst/>
          </a:prstGeom>
          <a:noFill/>
          <a:ln w="9525">
            <a:noFill/>
            <a:miter lim="800000"/>
            <a:headEnd/>
            <a:tailEnd/>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5729"/>
            <a:ext cx="4267200" cy="785818"/>
          </a:xfrm>
        </p:spPr>
        <p:txBody>
          <a:bodyPr>
            <a:normAutofit/>
          </a:bodyPr>
          <a:lstStyle/>
          <a:p>
            <a:pPr algn="ctr" eaLnBrk="1" fontAlgn="auto" hangingPunct="1">
              <a:spcAft>
                <a:spcPts val="0"/>
              </a:spcAft>
              <a:defRPr/>
            </a:pPr>
            <a:r>
              <a:rPr lang="en-US" b="1" dirty="0">
                <a:solidFill>
                  <a:srgbClr val="FF0000"/>
                </a:solidFill>
              </a:rPr>
              <a:t>I SINDACATI</a:t>
            </a:r>
          </a:p>
        </p:txBody>
      </p:sp>
      <p:sp>
        <p:nvSpPr>
          <p:cNvPr id="5" name="Content Placeholder 4"/>
          <p:cNvSpPr>
            <a:spLocks noGrp="1"/>
          </p:cNvSpPr>
          <p:nvPr>
            <p:ph sz="half" idx="1"/>
          </p:nvPr>
        </p:nvSpPr>
        <p:spPr>
          <a:xfrm>
            <a:off x="457198" y="1340768"/>
            <a:ext cx="4267201" cy="5517232"/>
          </a:xfrm>
          <a:ln>
            <a:solidFill>
              <a:schemeClr val="accent1"/>
            </a:solidFill>
          </a:ln>
        </p:spPr>
        <p:txBody>
          <a:bodyPr>
            <a:normAutofit fontScale="47500" lnSpcReduction="20000"/>
          </a:bodyPr>
          <a:lstStyle/>
          <a:p>
            <a:pPr marL="411480" eaLnBrk="1" fontAlgn="auto" hangingPunct="1">
              <a:spcAft>
                <a:spcPts val="0"/>
              </a:spcAft>
              <a:buFont typeface="Wingdings"/>
              <a:buChar char=""/>
              <a:defRPr/>
            </a:pPr>
            <a:r>
              <a:rPr lang="it-IT" sz="3400" dirty="0"/>
              <a:t>Un movimento che non vede un coinvolgimento importante delle donne è quello delle </a:t>
            </a:r>
            <a:r>
              <a:rPr lang="it-IT" sz="3400" b="1" i="1" dirty="0" err="1">
                <a:solidFill>
                  <a:srgbClr val="0070C0"/>
                </a:solidFill>
              </a:rPr>
              <a:t>Labor</a:t>
            </a:r>
            <a:r>
              <a:rPr lang="it-IT" sz="3400" b="1" i="1" dirty="0">
                <a:solidFill>
                  <a:srgbClr val="0070C0"/>
                </a:solidFill>
              </a:rPr>
              <a:t> </a:t>
            </a:r>
            <a:r>
              <a:rPr lang="it-IT" sz="3400" b="1" i="1" dirty="0" err="1">
                <a:solidFill>
                  <a:srgbClr val="0070C0"/>
                </a:solidFill>
              </a:rPr>
              <a:t>Unions</a:t>
            </a:r>
            <a:r>
              <a:rPr lang="it-IT" sz="3400" dirty="0"/>
              <a:t>: le donne sono in netta minoranza perché in gran parte escluse dal mondo del lavoro “esterno” e  confinate nella </a:t>
            </a:r>
            <a:r>
              <a:rPr lang="it-IT" sz="3400" b="1" dirty="0">
                <a:solidFill>
                  <a:srgbClr val="0070C0"/>
                </a:solidFill>
              </a:rPr>
              <a:t>sfera domestica</a:t>
            </a:r>
            <a:r>
              <a:rPr lang="it-IT" sz="3400" dirty="0"/>
              <a:t>, secondo la dottrina delle</a:t>
            </a:r>
            <a:r>
              <a:rPr lang="it-IT" sz="3400" dirty="0">
                <a:solidFill>
                  <a:srgbClr val="0070C0"/>
                </a:solidFill>
              </a:rPr>
              <a:t> </a:t>
            </a:r>
            <a:r>
              <a:rPr lang="it-IT" sz="3400" b="1" i="1" dirty="0">
                <a:solidFill>
                  <a:srgbClr val="0070C0"/>
                </a:solidFill>
              </a:rPr>
              <a:t>separate </a:t>
            </a:r>
            <a:r>
              <a:rPr lang="it-IT" sz="3400" b="1" i="1" dirty="0" err="1">
                <a:solidFill>
                  <a:srgbClr val="0070C0"/>
                </a:solidFill>
              </a:rPr>
              <a:t>spheres</a:t>
            </a:r>
            <a:r>
              <a:rPr lang="it-IT" sz="3400" b="1" i="1" dirty="0"/>
              <a:t> </a:t>
            </a:r>
            <a:r>
              <a:rPr lang="it-IT" sz="3400" dirty="0"/>
              <a:t>(la sfera pubblica è maschile, la sfera privata è femminile).</a:t>
            </a:r>
          </a:p>
          <a:p>
            <a:pPr marL="411480" eaLnBrk="1" fontAlgn="auto" hangingPunct="1">
              <a:spcAft>
                <a:spcPts val="0"/>
              </a:spcAft>
              <a:buFont typeface="Wingdings"/>
              <a:buChar char=""/>
              <a:defRPr/>
            </a:pPr>
            <a:r>
              <a:rPr lang="it-IT" sz="3400" dirty="0"/>
              <a:t>All’inizio le </a:t>
            </a:r>
            <a:r>
              <a:rPr lang="it-IT" sz="3400" i="1" dirty="0" err="1"/>
              <a:t>labor</a:t>
            </a:r>
            <a:r>
              <a:rPr lang="it-IT" sz="3400" i="1" dirty="0"/>
              <a:t> </a:t>
            </a:r>
            <a:r>
              <a:rPr lang="it-IT" sz="3400" dirty="0"/>
              <a:t>o </a:t>
            </a:r>
            <a:r>
              <a:rPr lang="it-IT" sz="3400" i="1" dirty="0" err="1"/>
              <a:t>trade</a:t>
            </a:r>
            <a:r>
              <a:rPr lang="it-IT" sz="3400" i="1" dirty="0"/>
              <a:t> </a:t>
            </a:r>
            <a:r>
              <a:rPr lang="it-IT" sz="3400" i="1" dirty="0" err="1"/>
              <a:t>unions</a:t>
            </a:r>
            <a:r>
              <a:rPr lang="it-IT" sz="3400" i="1" dirty="0"/>
              <a:t> </a:t>
            </a:r>
            <a:r>
              <a:rPr lang="it-IT" sz="3400" dirty="0"/>
              <a:t>hanno carattere locale e settoriale, ma con l’espandersi del sistema industriale al Nord progressivamente si consolidano e si federano.</a:t>
            </a:r>
          </a:p>
          <a:p>
            <a:pPr marL="411480" eaLnBrk="1" fontAlgn="auto" hangingPunct="1">
              <a:spcAft>
                <a:spcPts val="0"/>
              </a:spcAft>
              <a:buFont typeface="Wingdings"/>
              <a:buChar char=""/>
              <a:defRPr/>
            </a:pPr>
            <a:r>
              <a:rPr lang="it-IT" sz="3400" dirty="0"/>
              <a:t>Il primo sindacato viene fondato nel 1827 (la </a:t>
            </a:r>
            <a:r>
              <a:rPr lang="it-IT" sz="3400" dirty="0" err="1"/>
              <a:t>Mechanics</a:t>
            </a:r>
            <a:r>
              <a:rPr lang="it-IT" sz="3400" dirty="0"/>
              <a:t>’ Union of Trade Association, a Filadelfia)</a:t>
            </a:r>
            <a:endParaRPr lang="it-IT" sz="3400" u="sng" dirty="0"/>
          </a:p>
          <a:p>
            <a:pPr marL="411480" eaLnBrk="1" fontAlgn="auto" hangingPunct="1">
              <a:spcAft>
                <a:spcPts val="0"/>
              </a:spcAft>
              <a:buFont typeface="Wingdings"/>
              <a:buChar char=""/>
              <a:defRPr/>
            </a:pPr>
            <a:r>
              <a:rPr lang="it-IT" sz="3400" dirty="0"/>
              <a:t>Negli anni Trenta nascono partiti dei lavoratori (</a:t>
            </a:r>
            <a:r>
              <a:rPr lang="it-IT" sz="3400" b="1" dirty="0" err="1">
                <a:solidFill>
                  <a:srgbClr val="0070C0"/>
                </a:solidFill>
              </a:rPr>
              <a:t>Workingmen’s</a:t>
            </a:r>
            <a:r>
              <a:rPr lang="it-IT" sz="3400" b="1" dirty="0">
                <a:solidFill>
                  <a:srgbClr val="0070C0"/>
                </a:solidFill>
              </a:rPr>
              <a:t> Party</a:t>
            </a:r>
            <a:r>
              <a:rPr lang="it-IT" sz="3400" dirty="0"/>
              <a:t>)</a:t>
            </a:r>
            <a:endParaRPr lang="it-IT" sz="3400" u="sng" dirty="0"/>
          </a:p>
          <a:p>
            <a:pPr marL="411480" eaLnBrk="1" fontAlgn="auto" hangingPunct="1">
              <a:spcAft>
                <a:spcPts val="0"/>
              </a:spcAft>
              <a:buFont typeface="Wingdings"/>
              <a:buChar char=""/>
              <a:defRPr/>
            </a:pPr>
            <a:r>
              <a:rPr lang="it-IT" sz="3400" dirty="0"/>
              <a:t>Nel 1852 viene fondato il primo sindacato nazionale (l’</a:t>
            </a:r>
            <a:r>
              <a:rPr lang="it-IT" sz="3400" b="1" dirty="0">
                <a:solidFill>
                  <a:srgbClr val="0070C0"/>
                </a:solidFill>
              </a:rPr>
              <a:t>International </a:t>
            </a:r>
            <a:r>
              <a:rPr lang="it-IT" sz="3400" b="1" dirty="0" err="1">
                <a:solidFill>
                  <a:srgbClr val="0070C0"/>
                </a:solidFill>
              </a:rPr>
              <a:t>Typographic</a:t>
            </a:r>
            <a:r>
              <a:rPr lang="it-IT" sz="3400" b="1" dirty="0">
                <a:solidFill>
                  <a:srgbClr val="0070C0"/>
                </a:solidFill>
              </a:rPr>
              <a:t> Union</a:t>
            </a:r>
            <a:r>
              <a:rPr lang="it-IT" sz="3400" dirty="0"/>
              <a:t>).</a:t>
            </a:r>
            <a:endParaRPr lang="it-IT" sz="3400" u="sng" dirty="0"/>
          </a:p>
          <a:p>
            <a:pPr marL="411480" eaLnBrk="1" fontAlgn="auto" hangingPunct="1">
              <a:spcAft>
                <a:spcPts val="0"/>
              </a:spcAft>
              <a:buFont typeface="Wingdings"/>
              <a:buChar char=""/>
              <a:defRPr/>
            </a:pPr>
            <a:endParaRPr lang="en-US" dirty="0"/>
          </a:p>
        </p:txBody>
      </p:sp>
      <p:pic>
        <p:nvPicPr>
          <p:cNvPr id="15364" name="Picture 2" descr="http://content.lib.washington.edu/cgi-bin/getimage.exe?CISOROOT=/pioneerlife&amp;CISOPTR=9127&amp;DMSCALE=29.25046&amp;DMWIDTH=800&amp;DMHEIGHT=552.83363802559&amp;DMX=0&amp;DMY=0&amp;DMTEXT=&amp;REC=1&amp;DMTHUMB=0&amp;DMROTATE=0"/>
          <p:cNvPicPr>
            <a:picLocks noChangeAspect="1" noChangeArrowheads="1"/>
          </p:cNvPicPr>
          <p:nvPr/>
        </p:nvPicPr>
        <p:blipFill>
          <a:blip r:embed="rId2"/>
          <a:srcRect/>
          <a:stretch>
            <a:fillRect/>
          </a:stretch>
        </p:blipFill>
        <p:spPr bwMode="auto">
          <a:xfrm>
            <a:off x="4953000" y="4191000"/>
            <a:ext cx="3860800" cy="2667000"/>
          </a:xfrm>
          <a:prstGeom prst="rect">
            <a:avLst/>
          </a:prstGeom>
          <a:noFill/>
          <a:ln w="9525">
            <a:noFill/>
            <a:miter lim="800000"/>
            <a:headEnd/>
            <a:tailEnd/>
          </a:ln>
        </p:spPr>
      </p:pic>
      <p:pic>
        <p:nvPicPr>
          <p:cNvPr id="15365" name="Picture 4" descr="http://explorepahistory.com/kora/files/1/10/1-A-BC-139-ExplorePAHistory-a0m9h4-a_450.jpg"/>
          <p:cNvPicPr>
            <a:picLocks noChangeAspect="1" noChangeArrowheads="1"/>
          </p:cNvPicPr>
          <p:nvPr/>
        </p:nvPicPr>
        <p:blipFill>
          <a:blip r:embed="rId3"/>
          <a:srcRect/>
          <a:stretch>
            <a:fillRect/>
          </a:stretch>
        </p:blipFill>
        <p:spPr bwMode="auto">
          <a:xfrm>
            <a:off x="4876800" y="304800"/>
            <a:ext cx="3940175" cy="3657600"/>
          </a:xfrm>
          <a:prstGeom prst="rect">
            <a:avLst/>
          </a:prstGeom>
          <a:noFill/>
          <a:ln w="9525">
            <a:noFill/>
            <a:miter lim="800000"/>
            <a:headEnd/>
            <a:tailEn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44624"/>
            <a:ext cx="7367736" cy="1022176"/>
          </a:xfrm>
        </p:spPr>
        <p:txBody>
          <a:bodyPr>
            <a:normAutofit fontScale="90000"/>
          </a:bodyPr>
          <a:lstStyle/>
          <a:p>
            <a:pPr algn="ctr">
              <a:defRPr/>
            </a:pPr>
            <a:r>
              <a:rPr lang="it-IT" sz="3200" b="1" dirty="0">
                <a:solidFill>
                  <a:srgbClr val="FF0000"/>
                </a:solidFill>
              </a:rPr>
              <a:t>DALL’ABOLIZIONISMO AL (PROTO)FEMMINISMO</a:t>
            </a:r>
          </a:p>
        </p:txBody>
      </p:sp>
      <p:sp>
        <p:nvSpPr>
          <p:cNvPr id="17411" name="Segnaposto contenuto 2"/>
          <p:cNvSpPr>
            <a:spLocks noGrp="1"/>
          </p:cNvSpPr>
          <p:nvPr>
            <p:ph sz="half" idx="1"/>
          </p:nvPr>
        </p:nvSpPr>
        <p:spPr>
          <a:xfrm>
            <a:off x="1319064" y="1268760"/>
            <a:ext cx="7367736" cy="5400600"/>
          </a:xfrm>
        </p:spPr>
        <p:txBody>
          <a:bodyPr>
            <a:normAutofit fontScale="92500" lnSpcReduction="10000"/>
          </a:bodyPr>
          <a:lstStyle/>
          <a:p>
            <a:pPr marL="68263" indent="0">
              <a:buFont typeface="Wingdings" pitchFamily="2" charset="2"/>
              <a:buNone/>
            </a:pPr>
            <a:r>
              <a:rPr lang="it-IT" altLang="it-IT" sz="2400" dirty="0"/>
              <a:t>Il movimento abolizionista ha fin dall’inizio un carattere internazionale. Nel 1840 si riunisce a Londra la prima </a:t>
            </a:r>
            <a:r>
              <a:rPr lang="it-IT" altLang="it-IT" sz="2400" b="1" i="1" dirty="0">
                <a:solidFill>
                  <a:srgbClr val="0070C0"/>
                </a:solidFill>
              </a:rPr>
              <a:t>World Anti-</a:t>
            </a:r>
            <a:r>
              <a:rPr lang="it-IT" altLang="it-IT" sz="2400" b="1" i="1" dirty="0" err="1">
                <a:solidFill>
                  <a:srgbClr val="0070C0"/>
                </a:solidFill>
              </a:rPr>
              <a:t>Slavery</a:t>
            </a:r>
            <a:r>
              <a:rPr lang="it-IT" altLang="it-IT" sz="2400" b="1" i="1" dirty="0">
                <a:solidFill>
                  <a:srgbClr val="0070C0"/>
                </a:solidFill>
              </a:rPr>
              <a:t> Convention</a:t>
            </a:r>
            <a:r>
              <a:rPr lang="it-IT" altLang="it-IT" sz="2400" dirty="0"/>
              <a:t>, grazie all’iniziativa del quacchero inglese Joseph </a:t>
            </a:r>
            <a:r>
              <a:rPr lang="it-IT" altLang="it-IT" sz="2400" dirty="0" err="1"/>
              <a:t>Sturge</a:t>
            </a:r>
            <a:r>
              <a:rPr lang="it-IT" altLang="it-IT" sz="2400" dirty="0"/>
              <a:t>.</a:t>
            </a:r>
          </a:p>
          <a:p>
            <a:pPr marL="68263" indent="0">
              <a:buFont typeface="Wingdings" pitchFamily="2" charset="2"/>
              <a:buNone/>
            </a:pPr>
            <a:r>
              <a:rPr lang="it-IT" altLang="it-IT" sz="2400" dirty="0"/>
              <a:t>La delegazione americana comprende alcune donne particolarmente attive nel movimento, come </a:t>
            </a:r>
            <a:r>
              <a:rPr lang="it-IT" altLang="it-IT" sz="2400" b="1" dirty="0">
                <a:solidFill>
                  <a:srgbClr val="0070C0"/>
                </a:solidFill>
              </a:rPr>
              <a:t>Elizabeth Cady Stanton </a:t>
            </a:r>
            <a:r>
              <a:rPr lang="it-IT" altLang="it-IT" sz="2400" dirty="0"/>
              <a:t>e </a:t>
            </a:r>
            <a:r>
              <a:rPr lang="it-IT" altLang="it-IT" sz="2400" b="1" dirty="0">
                <a:solidFill>
                  <a:srgbClr val="0070C0"/>
                </a:solidFill>
              </a:rPr>
              <a:t>Lucretia Mott</a:t>
            </a:r>
            <a:r>
              <a:rPr lang="it-IT" altLang="it-IT" sz="2400" dirty="0"/>
              <a:t>.</a:t>
            </a:r>
          </a:p>
          <a:p>
            <a:pPr marL="68263" indent="0">
              <a:buFont typeface="Wingdings" pitchFamily="2" charset="2"/>
              <a:buNone/>
            </a:pPr>
            <a:r>
              <a:rPr lang="it-IT" altLang="it-IT" sz="2400" dirty="0"/>
              <a:t>Alle delegate non viene però concesso di salire sul palco e parlare – possono solo assistere al dibattitto dalla platea.</a:t>
            </a:r>
          </a:p>
          <a:p>
            <a:pPr marL="68263" indent="0">
              <a:buFont typeface="Wingdings" pitchFamily="2" charset="2"/>
              <a:buNone/>
            </a:pPr>
            <a:r>
              <a:rPr lang="it-IT" altLang="it-IT" sz="2400" dirty="0"/>
              <a:t>Stanton e Mott si rendono conto che nel lottare per i diritti di altri (gli schiavi) hanno portato alla luce le discriminazioni che esistono nei confronti delle donne persino nel contesto di un movimento progressista come quello abolizionista.</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5" y="214290"/>
            <a:ext cx="6986736" cy="1126478"/>
          </a:xfrm>
        </p:spPr>
        <p:txBody>
          <a:bodyPr>
            <a:normAutofit/>
          </a:bodyPr>
          <a:lstStyle/>
          <a:p>
            <a:r>
              <a:rPr lang="en-US" sz="6000" b="1" dirty="0">
                <a:solidFill>
                  <a:srgbClr val="FF0000"/>
                </a:solidFill>
              </a:rPr>
              <a:t>QUALE POPOLO?</a:t>
            </a:r>
          </a:p>
        </p:txBody>
      </p:sp>
      <p:sp>
        <p:nvSpPr>
          <p:cNvPr id="3" name="Segnaposto contenuto 2"/>
          <p:cNvSpPr>
            <a:spLocks noGrp="1"/>
          </p:cNvSpPr>
          <p:nvPr>
            <p:ph idx="1"/>
          </p:nvPr>
        </p:nvSpPr>
        <p:spPr>
          <a:xfrm>
            <a:off x="1331640" y="1484784"/>
            <a:ext cx="7632848" cy="5158926"/>
          </a:xfrm>
        </p:spPr>
        <p:txBody>
          <a:bodyPr>
            <a:noAutofit/>
          </a:bodyPr>
          <a:lstStyle/>
          <a:p>
            <a:pPr marL="0" indent="0">
              <a:spcBef>
                <a:spcPts val="0"/>
              </a:spcBef>
              <a:buNone/>
            </a:pPr>
            <a:r>
              <a:rPr lang="it-IT" dirty="0"/>
              <a:t>La Costituzione degli Stati Uniti d’America si apre con un soggetto plurale, “</a:t>
            </a:r>
            <a:r>
              <a:rPr lang="it-IT" b="1" dirty="0" err="1">
                <a:solidFill>
                  <a:srgbClr val="0070C0"/>
                </a:solidFill>
              </a:rPr>
              <a:t>We</a:t>
            </a:r>
            <a:r>
              <a:rPr lang="it-IT" b="1" dirty="0">
                <a:solidFill>
                  <a:srgbClr val="0070C0"/>
                </a:solidFill>
              </a:rPr>
              <a:t>, the People</a:t>
            </a:r>
            <a:r>
              <a:rPr lang="it-IT" dirty="0"/>
              <a:t>”.</a:t>
            </a:r>
          </a:p>
          <a:p>
            <a:pPr marL="0" indent="0">
              <a:spcBef>
                <a:spcPts val="0"/>
              </a:spcBef>
              <a:buNone/>
            </a:pPr>
            <a:r>
              <a:rPr lang="it-IT" dirty="0"/>
              <a:t>Il “popolo” americano non è però la totalità della popolazione della neonata nazione. La Costituzione fu redatta da esponenti delle classi dominanti dell’epoca coloniale, e la frase fu coniata da </a:t>
            </a:r>
            <a:r>
              <a:rPr lang="it-IT" b="1" dirty="0" err="1">
                <a:solidFill>
                  <a:srgbClr val="0070C0"/>
                </a:solidFill>
              </a:rPr>
              <a:t>Gouverneur</a:t>
            </a:r>
            <a:r>
              <a:rPr lang="it-IT" b="1" dirty="0">
                <a:solidFill>
                  <a:srgbClr val="0070C0"/>
                </a:solidFill>
              </a:rPr>
              <a:t> </a:t>
            </a:r>
            <a:r>
              <a:rPr lang="it-IT" b="1" dirty="0" err="1">
                <a:solidFill>
                  <a:srgbClr val="0070C0"/>
                </a:solidFill>
              </a:rPr>
              <a:t>Morris</a:t>
            </a:r>
            <a:r>
              <a:rPr lang="it-IT" dirty="0"/>
              <a:t>, autore del Preambolo, che escludeva dalla piena partecipazione ai diritti civili nativi americani, neri, donne e servi bianchi.</a:t>
            </a:r>
          </a:p>
          <a:p>
            <a:pPr marL="0" indent="0">
              <a:spcBef>
                <a:spcPts val="0"/>
              </a:spcBef>
              <a:buNone/>
            </a:pPr>
            <a:r>
              <a:rPr lang="it-IT" dirty="0"/>
              <a:t>Carl </a:t>
            </a:r>
            <a:r>
              <a:rPr lang="it-IT" dirty="0" err="1"/>
              <a:t>Degler</a:t>
            </a:r>
            <a:r>
              <a:rPr lang="it-IT" dirty="0"/>
              <a:t>, </a:t>
            </a:r>
            <a:r>
              <a:rPr lang="it-IT" i="1" dirty="0"/>
              <a:t>Out </a:t>
            </a:r>
            <a:r>
              <a:rPr lang="it-IT" i="1" dirty="0" err="1"/>
              <a:t>of</a:t>
            </a:r>
            <a:r>
              <a:rPr lang="it-IT" i="1" dirty="0"/>
              <a:t> </a:t>
            </a:r>
            <a:r>
              <a:rPr lang="it-IT" i="1" dirty="0" err="1"/>
              <a:t>Our</a:t>
            </a:r>
            <a:r>
              <a:rPr lang="it-IT" i="1" dirty="0"/>
              <a:t> </a:t>
            </a:r>
            <a:r>
              <a:rPr lang="it-IT" i="1" dirty="0" err="1"/>
              <a:t>Past</a:t>
            </a:r>
            <a:r>
              <a:rPr lang="it-IT" dirty="0"/>
              <a:t>: “Nessuna nuova classe sociale entrò nelle stanze del potere dalla porta della Rivoluzione americana”.</a:t>
            </a:r>
          </a:p>
          <a:p>
            <a:pPr marL="0" indent="0">
              <a:spcBef>
                <a:spcPts val="0"/>
              </a:spcBef>
              <a:buNone/>
            </a:pPr>
            <a:r>
              <a:rPr lang="it-IT" dirty="0"/>
              <a:t>Howard </a:t>
            </a:r>
            <a:r>
              <a:rPr lang="it-IT" dirty="0" err="1"/>
              <a:t>Zinn</a:t>
            </a:r>
            <a:r>
              <a:rPr lang="it-IT" dirty="0"/>
              <a:t>, </a:t>
            </a:r>
            <a:r>
              <a:rPr lang="it-IT" i="1" dirty="0"/>
              <a:t>Storia del popolo americano</a:t>
            </a:r>
            <a:r>
              <a:rPr lang="it-IT" dirty="0"/>
              <a:t>: “D’altro canto, gli artigiani e i lavoranti delle città, i giornalieri, i marinai e i piccoli coltivatori furono trasformati in ‘popolo’ dal linguaggio retorico della Rivoluzione, dal cameratismo del servizio militare e grazie alla distribuzione di un po’ di terra. Si creò in questo modo una consistente base di sostegno, un </a:t>
            </a:r>
            <a:r>
              <a:rPr lang="it-IT" b="1" dirty="0">
                <a:solidFill>
                  <a:srgbClr val="0070C0"/>
                </a:solidFill>
              </a:rPr>
              <a:t>consenso nazionale</a:t>
            </a:r>
            <a:r>
              <a:rPr lang="it-IT" dirty="0"/>
              <a:t>: qualcosa che, pur escludendo tutti coloro che rimanevano ignorati e oppressi, si poteva chiamare ‘America’”.</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795320" cy="720080"/>
          </a:xfrm>
        </p:spPr>
        <p:txBody>
          <a:bodyPr/>
          <a:lstStyle/>
          <a:p>
            <a:pPr algn="ctr">
              <a:defRPr/>
            </a:pPr>
            <a:r>
              <a:rPr lang="it-IT" sz="3200" b="1" dirty="0">
                <a:solidFill>
                  <a:srgbClr val="FF0000"/>
                </a:solidFill>
              </a:rPr>
              <a:t>LA NASCITA DEL (PROTO)FEMMINISMO</a:t>
            </a:r>
          </a:p>
        </p:txBody>
      </p:sp>
      <p:sp>
        <p:nvSpPr>
          <p:cNvPr id="18435" name="Segnaposto testo 2"/>
          <p:cNvSpPr>
            <a:spLocks noGrp="1"/>
          </p:cNvSpPr>
          <p:nvPr>
            <p:ph type="body" sz="half" idx="1"/>
          </p:nvPr>
        </p:nvSpPr>
        <p:spPr>
          <a:xfrm>
            <a:off x="1187624" y="990600"/>
            <a:ext cx="7727776" cy="5257800"/>
          </a:xfrm>
        </p:spPr>
        <p:txBody>
          <a:bodyPr>
            <a:normAutofit fontScale="92500" lnSpcReduction="10000"/>
          </a:bodyPr>
          <a:lstStyle/>
          <a:p>
            <a:pPr marL="68263" indent="0">
              <a:buFont typeface="Wingdings" pitchFamily="2" charset="2"/>
              <a:buNone/>
            </a:pPr>
            <a:r>
              <a:rPr lang="it-IT" altLang="it-IT" sz="2400" dirty="0"/>
              <a:t>Come per tutti i movimenti globali e plurisecolari, la data di nascita del femminismo è difficile da fissare. La tendenza più diffusa la individua nelle campagne politiche per il diritto di voto delle donne a cavallo tra Otto e Novecento – il cosiddetto </a:t>
            </a:r>
            <a:r>
              <a:rPr lang="it-IT" altLang="it-IT" sz="2400" b="1" dirty="0">
                <a:solidFill>
                  <a:srgbClr val="0070C0"/>
                </a:solidFill>
              </a:rPr>
              <a:t>suffragismo</a:t>
            </a:r>
            <a:r>
              <a:rPr lang="it-IT" altLang="it-IT" sz="2400" dirty="0"/>
              <a:t> (le attiviste ricevono l’epiteto dispregiativo “</a:t>
            </a:r>
            <a:r>
              <a:rPr lang="it-IT" altLang="it-IT" sz="2400" b="1" dirty="0">
                <a:solidFill>
                  <a:srgbClr val="0070C0"/>
                </a:solidFill>
              </a:rPr>
              <a:t>suffragette</a:t>
            </a:r>
            <a:r>
              <a:rPr lang="it-IT" altLang="it-IT" sz="2400" dirty="0"/>
              <a:t>”, ma lo accettano e lo fanno proprio).</a:t>
            </a:r>
          </a:p>
          <a:p>
            <a:pPr marL="68263" indent="0">
              <a:buFont typeface="Wingdings" pitchFamily="2" charset="2"/>
              <a:buNone/>
            </a:pPr>
            <a:r>
              <a:rPr lang="it-IT" altLang="it-IT" sz="2400" dirty="0"/>
              <a:t>Varie istanze di </a:t>
            </a:r>
            <a:r>
              <a:rPr lang="en-US" altLang="it-IT" sz="2400" dirty="0"/>
              <a:t>“</a:t>
            </a:r>
            <a:r>
              <a:rPr lang="en-US" altLang="it-IT" sz="2400" dirty="0" err="1"/>
              <a:t>protofemminismo</a:t>
            </a:r>
            <a:r>
              <a:rPr lang="en-US" altLang="it-IT" sz="2400" dirty="0"/>
              <a:t>” </a:t>
            </a:r>
            <a:r>
              <a:rPr lang="it-IT" altLang="it-IT" sz="2400" dirty="0"/>
              <a:t>vengono identificate nel corso della storia, ma la figura più rilevante è senz’altro quella della britannica </a:t>
            </a:r>
            <a:r>
              <a:rPr lang="it-IT" altLang="it-IT" sz="2400" b="1" dirty="0">
                <a:solidFill>
                  <a:srgbClr val="0070C0"/>
                </a:solidFill>
              </a:rPr>
              <a:t>Mary </a:t>
            </a:r>
            <a:r>
              <a:rPr lang="it-IT" altLang="it-IT" sz="2400" b="1" dirty="0" err="1">
                <a:solidFill>
                  <a:srgbClr val="0070C0"/>
                </a:solidFill>
              </a:rPr>
              <a:t>Wollestonecraft</a:t>
            </a:r>
            <a:r>
              <a:rPr lang="it-IT" altLang="it-IT" sz="2400" dirty="0"/>
              <a:t>, autrice di </a:t>
            </a:r>
            <a:r>
              <a:rPr lang="en-US" altLang="it-IT" sz="2400" b="1" i="1" dirty="0">
                <a:solidFill>
                  <a:srgbClr val="0070C0"/>
                </a:solidFill>
              </a:rPr>
              <a:t>A Vindication of the Rights of Woman</a:t>
            </a:r>
            <a:r>
              <a:rPr lang="en-US" altLang="it-IT" sz="2400" b="1" dirty="0">
                <a:solidFill>
                  <a:srgbClr val="0070C0"/>
                </a:solidFill>
              </a:rPr>
              <a:t> </a:t>
            </a:r>
            <a:r>
              <a:rPr lang="en-US" altLang="it-IT" sz="2400" dirty="0"/>
              <a:t>(1792), in cui </a:t>
            </a:r>
            <a:r>
              <a:rPr lang="en-US" altLang="it-IT" sz="2400" dirty="0" err="1"/>
              <a:t>afferma</a:t>
            </a:r>
            <a:r>
              <a:rPr lang="en-US" altLang="it-IT" sz="2400" dirty="0"/>
              <a:t> </a:t>
            </a:r>
            <a:r>
              <a:rPr lang="en-US" altLang="it-IT" sz="2400" dirty="0" err="1"/>
              <a:t>che</a:t>
            </a:r>
            <a:r>
              <a:rPr lang="en-US" altLang="it-IT" sz="2400" dirty="0"/>
              <a:t> le </a:t>
            </a:r>
            <a:r>
              <a:rPr lang="en-US" altLang="it-IT" sz="2400" dirty="0" err="1"/>
              <a:t>donne</a:t>
            </a:r>
            <a:r>
              <a:rPr lang="en-US" altLang="it-IT" sz="2400" dirty="0"/>
              <a:t> non </a:t>
            </a:r>
            <a:r>
              <a:rPr lang="en-US" altLang="it-IT" sz="2400" dirty="0" err="1"/>
              <a:t>sono</a:t>
            </a:r>
            <a:r>
              <a:rPr lang="en-US" altLang="it-IT" sz="2400" dirty="0"/>
              <a:t> </a:t>
            </a:r>
            <a:r>
              <a:rPr lang="en-US" altLang="it-IT" sz="2400" dirty="0" err="1"/>
              <a:t>naturalmente</a:t>
            </a:r>
            <a:r>
              <a:rPr lang="en-US" altLang="it-IT" sz="2400" dirty="0"/>
              <a:t> </a:t>
            </a:r>
            <a:r>
              <a:rPr lang="en-US" altLang="it-IT" sz="2400" dirty="0" err="1"/>
              <a:t>inferiori</a:t>
            </a:r>
            <a:r>
              <a:rPr lang="en-US" altLang="it-IT" sz="2400" dirty="0"/>
              <a:t> </a:t>
            </a:r>
            <a:r>
              <a:rPr lang="en-US" altLang="it-IT" sz="2400" dirty="0" err="1"/>
              <a:t>agli</a:t>
            </a:r>
            <a:r>
              <a:rPr lang="en-US" altLang="it-IT" sz="2400" dirty="0"/>
              <a:t> </a:t>
            </a:r>
            <a:r>
              <a:rPr lang="en-US" altLang="it-IT" sz="2400" dirty="0" err="1"/>
              <a:t>uomini</a:t>
            </a:r>
            <a:r>
              <a:rPr lang="en-US" altLang="it-IT" sz="2400" dirty="0"/>
              <a:t>, e se lo </a:t>
            </a:r>
            <a:r>
              <a:rPr lang="en-US" altLang="it-IT" sz="2400" dirty="0" err="1"/>
              <a:t>sembrano</a:t>
            </a:r>
            <a:r>
              <a:rPr lang="en-US" altLang="it-IT" sz="2400" dirty="0"/>
              <a:t> è </a:t>
            </a:r>
            <a:r>
              <a:rPr lang="en-US" altLang="it-IT" sz="2400" dirty="0" err="1"/>
              <a:t>perché</a:t>
            </a:r>
            <a:r>
              <a:rPr lang="en-US" altLang="it-IT" sz="2400" dirty="0"/>
              <a:t> non </a:t>
            </a:r>
            <a:r>
              <a:rPr lang="en-US" altLang="it-IT" sz="2400" dirty="0" err="1"/>
              <a:t>hanno</a:t>
            </a:r>
            <a:r>
              <a:rPr lang="en-US" altLang="it-IT" sz="2400" dirty="0"/>
              <a:t> </a:t>
            </a:r>
            <a:r>
              <a:rPr lang="en-US" altLang="it-IT" sz="2400" dirty="0" err="1"/>
              <a:t>accesso</a:t>
            </a:r>
            <a:r>
              <a:rPr lang="en-US" altLang="it-IT" sz="2400" dirty="0"/>
              <a:t> </a:t>
            </a:r>
            <a:r>
              <a:rPr lang="en-US" altLang="it-IT" sz="2400" dirty="0" err="1"/>
              <a:t>all’istruzione</a:t>
            </a:r>
            <a:r>
              <a:rPr lang="en-US" altLang="it-IT" sz="2400" dirty="0"/>
              <a:t> – se </a:t>
            </a:r>
            <a:r>
              <a:rPr lang="en-US" altLang="it-IT" sz="2400" dirty="0" err="1"/>
              <a:t>l’ordine</a:t>
            </a:r>
            <a:r>
              <a:rPr lang="en-US" altLang="it-IT" sz="2400" dirty="0"/>
              <a:t> </a:t>
            </a:r>
            <a:r>
              <a:rPr lang="en-US" altLang="it-IT" sz="2400" dirty="0" err="1"/>
              <a:t>sociale</a:t>
            </a:r>
            <a:r>
              <a:rPr lang="en-US" altLang="it-IT" sz="2400" dirty="0"/>
              <a:t> fosse </a:t>
            </a:r>
            <a:r>
              <a:rPr lang="en-US" altLang="it-IT" sz="2400" dirty="0" err="1"/>
              <a:t>fondato</a:t>
            </a:r>
            <a:r>
              <a:rPr lang="en-US" altLang="it-IT" sz="2400" dirty="0"/>
              <a:t> </a:t>
            </a:r>
            <a:r>
              <a:rPr lang="en-US" altLang="it-IT" sz="2400" dirty="0" err="1"/>
              <a:t>su</a:t>
            </a:r>
            <a:r>
              <a:rPr lang="en-US" altLang="it-IT" sz="2400" dirty="0"/>
              <a:t> </a:t>
            </a:r>
            <a:r>
              <a:rPr lang="en-US" altLang="it-IT" sz="2400" dirty="0" err="1"/>
              <a:t>principi</a:t>
            </a:r>
            <a:r>
              <a:rPr lang="en-US" altLang="it-IT" sz="2400" dirty="0"/>
              <a:t> </a:t>
            </a:r>
            <a:r>
              <a:rPr lang="en-US" altLang="it-IT" sz="2400" dirty="0" err="1"/>
              <a:t>razionali</a:t>
            </a:r>
            <a:r>
              <a:rPr lang="en-US" altLang="it-IT" sz="2400" dirty="0"/>
              <a:t> </a:t>
            </a:r>
            <a:r>
              <a:rPr lang="en-US" altLang="it-IT" sz="2400" dirty="0" err="1"/>
              <a:t>uomini</a:t>
            </a:r>
            <a:r>
              <a:rPr lang="en-US" altLang="it-IT" sz="2400" dirty="0"/>
              <a:t> e </a:t>
            </a:r>
            <a:r>
              <a:rPr lang="en-US" altLang="it-IT" sz="2400" dirty="0" err="1"/>
              <a:t>donne</a:t>
            </a:r>
            <a:r>
              <a:rPr lang="en-US" altLang="it-IT" sz="2400" dirty="0"/>
              <a:t> </a:t>
            </a:r>
            <a:r>
              <a:rPr lang="en-US" altLang="it-IT" sz="2400" dirty="0" err="1"/>
              <a:t>godrebbero</a:t>
            </a:r>
            <a:r>
              <a:rPr lang="en-US" altLang="it-IT" sz="2400" dirty="0"/>
              <a:t> di </a:t>
            </a:r>
            <a:r>
              <a:rPr lang="en-US" altLang="it-IT" sz="2400" dirty="0" err="1"/>
              <a:t>uguali</a:t>
            </a:r>
            <a:r>
              <a:rPr lang="en-US" altLang="it-IT" sz="2400" dirty="0"/>
              <a:t> </a:t>
            </a:r>
            <a:r>
              <a:rPr lang="en-US" altLang="it-IT" sz="2400" dirty="0" err="1"/>
              <a:t>diritti</a:t>
            </a:r>
            <a:r>
              <a:rPr lang="en-US" altLang="it-IT" sz="2400" dirty="0"/>
              <a:t>.</a:t>
            </a:r>
            <a:endParaRPr lang="it-IT" altLang="it-IT" sz="2400" dirty="0"/>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305800" cy="540296"/>
          </a:xfrm>
        </p:spPr>
        <p:txBody>
          <a:bodyPr>
            <a:normAutofit fontScale="90000"/>
          </a:bodyPr>
          <a:lstStyle/>
          <a:p>
            <a:pPr algn="ctr">
              <a:defRPr/>
            </a:pPr>
            <a:r>
              <a:rPr lang="it-IT" b="1" dirty="0">
                <a:solidFill>
                  <a:srgbClr val="FF0000"/>
                </a:solidFill>
              </a:rPr>
              <a:t>MARGARET FULLER</a:t>
            </a:r>
          </a:p>
        </p:txBody>
      </p:sp>
      <p:sp>
        <p:nvSpPr>
          <p:cNvPr id="19459" name="Segnaposto testo 2"/>
          <p:cNvSpPr>
            <a:spLocks noGrp="1"/>
          </p:cNvSpPr>
          <p:nvPr>
            <p:ph type="body" sz="half" idx="1"/>
          </p:nvPr>
        </p:nvSpPr>
        <p:spPr>
          <a:xfrm>
            <a:off x="683568" y="692696"/>
            <a:ext cx="8305800" cy="3359406"/>
          </a:xfrm>
        </p:spPr>
        <p:txBody>
          <a:bodyPr>
            <a:normAutofit fontScale="77500" lnSpcReduction="20000"/>
          </a:bodyPr>
          <a:lstStyle/>
          <a:p>
            <a:pPr marL="68263" indent="0">
              <a:buFont typeface="Wingdings" pitchFamily="2" charset="2"/>
              <a:buNone/>
            </a:pPr>
            <a:r>
              <a:rPr lang="it-IT" altLang="it-IT" sz="2400" dirty="0"/>
              <a:t>La figura più rilevante del </a:t>
            </a:r>
            <a:r>
              <a:rPr lang="it-IT" altLang="it-IT" sz="2400" dirty="0" err="1"/>
              <a:t>protofemminismo</a:t>
            </a:r>
            <a:r>
              <a:rPr lang="it-IT" altLang="it-IT" sz="2400" dirty="0"/>
              <a:t> americano è probabilmente Margaret Fuller. Allevata dal padre come se fosse un maschio, il rigore intellettuale che le viene imposto la rende unica tra le donne dell’epoca, e la spinge a rivedere i criteri di genere allora dominanti alla luce della sua conoscenza sia del mondo giuridico sia del mondo classico. Margaret si costruisce un’</a:t>
            </a:r>
            <a:r>
              <a:rPr lang="it-IT" altLang="it-IT" sz="2400" b="1" dirty="0">
                <a:solidFill>
                  <a:srgbClr val="0070C0"/>
                </a:solidFill>
              </a:rPr>
              <a:t>identità di genere “dualistica”</a:t>
            </a:r>
            <a:r>
              <a:rPr lang="it-IT" altLang="it-IT" sz="2400" dirty="0"/>
              <a:t>, che comprende tratti usualmente considerati “femminili” e tratti “maschili”, così riassunti da lei stessa, usando gli stereotipi in voga: “a</a:t>
            </a:r>
            <a:r>
              <a:rPr lang="it-IT" altLang="it-IT" sz="2400" b="1" dirty="0"/>
              <a:t> </a:t>
            </a:r>
            <a:r>
              <a:rPr lang="it-IT" altLang="it-IT" sz="2400" b="1" dirty="0" err="1">
                <a:solidFill>
                  <a:srgbClr val="0070C0"/>
                </a:solidFill>
              </a:rPr>
              <a:t>man’s</a:t>
            </a:r>
            <a:r>
              <a:rPr lang="it-IT" altLang="it-IT" sz="2400" b="1" dirty="0">
                <a:solidFill>
                  <a:srgbClr val="0070C0"/>
                </a:solidFill>
              </a:rPr>
              <a:t> mind and a </a:t>
            </a:r>
            <a:r>
              <a:rPr lang="it-IT" altLang="it-IT" sz="2400" b="1" dirty="0" err="1">
                <a:solidFill>
                  <a:srgbClr val="0070C0"/>
                </a:solidFill>
              </a:rPr>
              <a:t>woman’s</a:t>
            </a:r>
            <a:r>
              <a:rPr lang="it-IT" altLang="it-IT" sz="2400" b="1" dirty="0">
                <a:solidFill>
                  <a:srgbClr val="0070C0"/>
                </a:solidFill>
              </a:rPr>
              <a:t> </a:t>
            </a:r>
            <a:r>
              <a:rPr lang="it-IT" altLang="it-IT" sz="2400" b="1" dirty="0" err="1">
                <a:solidFill>
                  <a:srgbClr val="0070C0"/>
                </a:solidFill>
              </a:rPr>
              <a:t>heart</a:t>
            </a:r>
            <a:r>
              <a:rPr lang="it-IT" altLang="it-IT" sz="2400" dirty="0"/>
              <a:t>”. Diventerà figura di spicco del movimento trascendentalista, e prima </a:t>
            </a:r>
            <a:r>
              <a:rPr lang="it-IT" altLang="it-IT" sz="2400" i="1" dirty="0"/>
              <a:t>reporter </a:t>
            </a:r>
            <a:r>
              <a:rPr lang="it-IT" altLang="it-IT" sz="2400" dirty="0"/>
              <a:t>internazionale statunitense con le sue cronache delle rivoluzioni europee (anti-imperialistiche) di metà Ottocento (partecipa attivamente alla Repubblica Romana di Garibaldi, Mazzini e Saffi, dirigendo il servizio ambulanze dell’Ospedale Fatebenefratelli).</a:t>
            </a:r>
          </a:p>
        </p:txBody>
      </p:sp>
      <p:pic>
        <p:nvPicPr>
          <p:cNvPr id="4" name="Immagine 3" descr="&#10;">
            <a:extLst>
              <a:ext uri="{FF2B5EF4-FFF2-40B4-BE49-F238E27FC236}">
                <a16:creationId xmlns:a16="http://schemas.microsoft.com/office/drawing/2014/main" id="{1068C31B-EFA4-1718-F97C-606D565BE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91758"/>
            <a:ext cx="5194313" cy="2766242"/>
          </a:xfrm>
          <a:prstGeom prst="rect">
            <a:avLst/>
          </a:prstGeom>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25470"/>
          </a:xfrm>
        </p:spPr>
        <p:txBody>
          <a:bodyPr>
            <a:normAutofit/>
          </a:bodyPr>
          <a:lstStyle/>
          <a:p>
            <a:pPr algn="ctr" eaLnBrk="1" hangingPunct="1">
              <a:defRPr/>
            </a:pPr>
            <a:r>
              <a:rPr lang="en-US" altLang="en-US" b="1" dirty="0">
                <a:solidFill>
                  <a:srgbClr val="FF0000"/>
                </a:solidFill>
              </a:rPr>
              <a:t>LA </a:t>
            </a:r>
            <a:r>
              <a:rPr lang="en-US" altLang="en-US" b="1" i="1" dirty="0">
                <a:solidFill>
                  <a:srgbClr val="FF0000"/>
                </a:solidFill>
              </a:rPr>
              <a:t>CONVENTION</a:t>
            </a:r>
            <a:r>
              <a:rPr lang="en-US" altLang="en-US" b="1" dirty="0">
                <a:solidFill>
                  <a:srgbClr val="FF0000"/>
                </a:solidFill>
              </a:rPr>
              <a:t> DI SENECA FALLS</a:t>
            </a:r>
          </a:p>
        </p:txBody>
      </p:sp>
      <p:sp>
        <p:nvSpPr>
          <p:cNvPr id="60419" name="Rectangle 3"/>
          <p:cNvSpPr>
            <a:spLocks noGrp="1" noChangeArrowheads="1"/>
          </p:cNvSpPr>
          <p:nvPr>
            <p:ph type="body" sz="half" idx="1"/>
          </p:nvPr>
        </p:nvSpPr>
        <p:spPr>
          <a:xfrm>
            <a:off x="457200" y="1066800"/>
            <a:ext cx="4400552" cy="5505472"/>
          </a:xfrm>
        </p:spPr>
        <p:txBody>
          <a:bodyPr>
            <a:normAutofit lnSpcReduction="10000"/>
          </a:bodyPr>
          <a:lstStyle/>
          <a:p>
            <a:pPr marL="68263" indent="0" eaLnBrk="1" hangingPunct="1">
              <a:buFont typeface="Wingdings" pitchFamily="2" charset="2"/>
              <a:buNone/>
            </a:pPr>
            <a:r>
              <a:rPr lang="en-US" altLang="en-US" sz="2800" dirty="0"/>
              <a:t>Il 19 </a:t>
            </a:r>
            <a:r>
              <a:rPr lang="en-US" altLang="en-US" sz="2800" dirty="0" err="1"/>
              <a:t>luglio</a:t>
            </a:r>
            <a:r>
              <a:rPr lang="en-US" altLang="en-US" sz="2800" dirty="0"/>
              <a:t> 1848, </a:t>
            </a:r>
            <a:r>
              <a:rPr lang="en-US" altLang="en-US" sz="2800" dirty="0" err="1"/>
              <a:t>su</a:t>
            </a:r>
            <a:r>
              <a:rPr lang="en-US" altLang="en-US" sz="2800" dirty="0"/>
              <a:t> </a:t>
            </a:r>
            <a:r>
              <a:rPr lang="en-US" altLang="en-US" sz="2800" dirty="0" err="1"/>
              <a:t>iniziativa</a:t>
            </a:r>
            <a:r>
              <a:rPr lang="en-US" altLang="en-US" sz="2800" dirty="0"/>
              <a:t> di Stanton e Mott, </a:t>
            </a:r>
            <a:r>
              <a:rPr lang="en-US" altLang="en-US" sz="2800" dirty="0" err="1"/>
              <a:t>si</a:t>
            </a:r>
            <a:r>
              <a:rPr lang="en-US" altLang="en-US" sz="2800" dirty="0"/>
              <a:t> </a:t>
            </a:r>
            <a:r>
              <a:rPr lang="en-US" altLang="en-US" sz="2800" dirty="0" err="1"/>
              <a:t>apre</a:t>
            </a:r>
            <a:r>
              <a:rPr lang="en-US" altLang="en-US" sz="2800" dirty="0"/>
              <a:t> la </a:t>
            </a:r>
            <a:r>
              <a:rPr lang="en-US" altLang="en-US" sz="2800" b="1" dirty="0">
                <a:solidFill>
                  <a:srgbClr val="0070C0"/>
                </a:solidFill>
              </a:rPr>
              <a:t>prima </a:t>
            </a:r>
            <a:r>
              <a:rPr lang="en-US" altLang="en-US" sz="2800" b="1" i="1" dirty="0">
                <a:solidFill>
                  <a:srgbClr val="0070C0"/>
                </a:solidFill>
              </a:rPr>
              <a:t>convention</a:t>
            </a:r>
            <a:r>
              <a:rPr lang="en-US" altLang="en-US" sz="2800" b="1" dirty="0">
                <a:solidFill>
                  <a:srgbClr val="0070C0"/>
                </a:solidFill>
              </a:rPr>
              <a:t> per </a:t>
            </a:r>
            <a:r>
              <a:rPr lang="en-US" altLang="en-US" sz="2800" b="1" dirty="0" err="1">
                <a:solidFill>
                  <a:srgbClr val="0070C0"/>
                </a:solidFill>
              </a:rPr>
              <a:t>i</a:t>
            </a:r>
            <a:r>
              <a:rPr lang="en-US" altLang="en-US" sz="2800" b="1" dirty="0">
                <a:solidFill>
                  <a:srgbClr val="0070C0"/>
                </a:solidFill>
              </a:rPr>
              <a:t> </a:t>
            </a:r>
            <a:r>
              <a:rPr lang="en-US" altLang="en-US" sz="2800" b="1" dirty="0" err="1">
                <a:solidFill>
                  <a:srgbClr val="0070C0"/>
                </a:solidFill>
              </a:rPr>
              <a:t>diritti</a:t>
            </a:r>
            <a:r>
              <a:rPr lang="en-US" altLang="en-US" sz="2800" b="1" dirty="0">
                <a:solidFill>
                  <a:srgbClr val="0070C0"/>
                </a:solidFill>
              </a:rPr>
              <a:t> </a:t>
            </a:r>
            <a:r>
              <a:rPr lang="en-US" altLang="en-US" sz="2800" b="1" dirty="0" err="1">
                <a:solidFill>
                  <a:srgbClr val="0070C0"/>
                </a:solidFill>
              </a:rPr>
              <a:t>delle</a:t>
            </a:r>
            <a:r>
              <a:rPr lang="en-US" altLang="en-US" sz="2800" b="1" dirty="0">
                <a:solidFill>
                  <a:srgbClr val="0070C0"/>
                </a:solidFill>
              </a:rPr>
              <a:t> </a:t>
            </a:r>
            <a:r>
              <a:rPr lang="en-US" altLang="en-US" sz="2800" b="1" dirty="0" err="1">
                <a:solidFill>
                  <a:srgbClr val="0070C0"/>
                </a:solidFill>
              </a:rPr>
              <a:t>donne</a:t>
            </a:r>
            <a:r>
              <a:rPr lang="en-US" altLang="en-US" sz="2800" dirty="0"/>
              <a:t>, a Seneca Falls, </a:t>
            </a:r>
            <a:r>
              <a:rPr lang="en-US" altLang="en-US" sz="2800" dirty="0" err="1"/>
              <a:t>nello</a:t>
            </a:r>
            <a:r>
              <a:rPr lang="en-US" altLang="en-US" sz="2800" dirty="0"/>
              <a:t> </a:t>
            </a:r>
            <a:r>
              <a:rPr lang="en-US" altLang="en-US" sz="2800" dirty="0" err="1"/>
              <a:t>stato</a:t>
            </a:r>
            <a:r>
              <a:rPr lang="en-US" altLang="en-US" sz="2800" dirty="0"/>
              <a:t> di New York. </a:t>
            </a:r>
            <a:r>
              <a:rPr lang="en-US" altLang="en-US" sz="2800" dirty="0" err="1"/>
              <a:t>Partecipano</a:t>
            </a:r>
            <a:r>
              <a:rPr lang="en-US" altLang="en-US" sz="2800" dirty="0"/>
              <a:t> </a:t>
            </a:r>
            <a:r>
              <a:rPr lang="en-US" altLang="en-US" sz="2800" dirty="0" err="1"/>
              <a:t>alla</a:t>
            </a:r>
            <a:r>
              <a:rPr lang="en-US" altLang="en-US" sz="2800" dirty="0"/>
              <a:t> </a:t>
            </a:r>
            <a:r>
              <a:rPr lang="en-US" altLang="en-US" sz="2800" i="1" dirty="0"/>
              <a:t>convention</a:t>
            </a:r>
            <a:r>
              <a:rPr lang="en-US" altLang="en-US" sz="2800" dirty="0"/>
              <a:t> </a:t>
            </a:r>
            <a:r>
              <a:rPr lang="en-US" altLang="en-US" sz="2800" dirty="0" err="1"/>
              <a:t>uomini</a:t>
            </a:r>
            <a:r>
              <a:rPr lang="en-US" altLang="en-US" sz="2800" dirty="0"/>
              <a:t> e </a:t>
            </a:r>
            <a:r>
              <a:rPr lang="en-US" altLang="en-US" sz="2800" dirty="0" err="1"/>
              <a:t>donne</a:t>
            </a:r>
            <a:r>
              <a:rPr lang="en-US" altLang="en-US" sz="2800" dirty="0"/>
              <a:t>, e </a:t>
            </a:r>
            <a:r>
              <a:rPr lang="en-US" altLang="en-US" sz="2800" dirty="0" err="1"/>
              <a:t>anche</a:t>
            </a:r>
            <a:r>
              <a:rPr lang="en-US" altLang="en-US" sz="2800" dirty="0"/>
              <a:t> Frederick Douglass, </a:t>
            </a:r>
            <a:r>
              <a:rPr lang="en-US" altLang="en-US" sz="2800" dirty="0" err="1"/>
              <a:t>che</a:t>
            </a:r>
            <a:r>
              <a:rPr lang="en-US" altLang="en-US" sz="2800" dirty="0"/>
              <a:t>  </a:t>
            </a:r>
            <a:r>
              <a:rPr lang="en-US" altLang="en-US" sz="2800" dirty="0" err="1"/>
              <a:t>sarà</a:t>
            </a:r>
            <a:r>
              <a:rPr lang="en-US" altLang="en-US" sz="2800" dirty="0"/>
              <a:t> </a:t>
            </a:r>
            <a:r>
              <a:rPr lang="en-US" altLang="en-US" sz="2800" dirty="0" err="1"/>
              <a:t>determinante</a:t>
            </a:r>
            <a:r>
              <a:rPr lang="en-US" altLang="en-US" sz="2800" dirty="0"/>
              <a:t> </a:t>
            </a:r>
            <a:r>
              <a:rPr lang="en-US" altLang="en-US" sz="2800" dirty="0" err="1"/>
              <a:t>nel</a:t>
            </a:r>
            <a:r>
              <a:rPr lang="en-US" altLang="en-US" sz="2800" dirty="0"/>
              <a:t> far </a:t>
            </a:r>
            <a:r>
              <a:rPr lang="en-US" altLang="en-US" sz="2800" dirty="0" err="1"/>
              <a:t>includere</a:t>
            </a:r>
            <a:r>
              <a:rPr lang="en-US" altLang="en-US" sz="2800" dirty="0"/>
              <a:t> </a:t>
            </a:r>
            <a:r>
              <a:rPr lang="en-US" altLang="en-US" sz="2800" dirty="0" err="1"/>
              <a:t>tra</a:t>
            </a:r>
            <a:r>
              <a:rPr lang="en-US" altLang="en-US" sz="2800" dirty="0"/>
              <a:t> </a:t>
            </a:r>
            <a:r>
              <a:rPr lang="en-US" altLang="en-US" sz="2800" dirty="0" err="1"/>
              <a:t>i</a:t>
            </a:r>
            <a:r>
              <a:rPr lang="en-US" altLang="en-US" sz="2800" dirty="0"/>
              <a:t> </a:t>
            </a:r>
            <a:r>
              <a:rPr lang="en-US" altLang="en-US" sz="2800" dirty="0" err="1"/>
              <a:t>diritti</a:t>
            </a:r>
            <a:r>
              <a:rPr lang="en-US" altLang="en-US" sz="2800" dirty="0"/>
              <a:t> </a:t>
            </a:r>
            <a:r>
              <a:rPr lang="en-US" altLang="en-US" sz="2800" dirty="0" err="1"/>
              <a:t>rivendicati</a:t>
            </a:r>
            <a:r>
              <a:rPr lang="en-US" altLang="en-US" sz="2800" dirty="0"/>
              <a:t> </a:t>
            </a:r>
            <a:r>
              <a:rPr lang="en-US" altLang="en-US" sz="2800" dirty="0" err="1"/>
              <a:t>anche</a:t>
            </a:r>
            <a:r>
              <a:rPr lang="en-US" altLang="en-US" sz="2800" dirty="0"/>
              <a:t> </a:t>
            </a:r>
            <a:r>
              <a:rPr lang="en-US" altLang="en-US" sz="2800" dirty="0" err="1"/>
              <a:t>quello</a:t>
            </a:r>
            <a:r>
              <a:rPr lang="en-US" altLang="en-US" sz="2800" dirty="0"/>
              <a:t> di </a:t>
            </a:r>
            <a:r>
              <a:rPr lang="en-US" altLang="en-US" sz="2800" b="1" dirty="0" err="1">
                <a:solidFill>
                  <a:srgbClr val="0070C0"/>
                </a:solidFill>
              </a:rPr>
              <a:t>voto</a:t>
            </a:r>
            <a:r>
              <a:rPr lang="en-US" altLang="en-US" sz="2800" dirty="0"/>
              <a:t>.</a:t>
            </a:r>
          </a:p>
        </p:txBody>
      </p:sp>
      <p:pic>
        <p:nvPicPr>
          <p:cNvPr id="60421" name="Picture 5" descr="women%20vote"/>
          <p:cNvPicPr>
            <a:picLocks noChangeAspect="1" noChangeArrowheads="1"/>
          </p:cNvPicPr>
          <p:nvPr/>
        </p:nvPicPr>
        <p:blipFill>
          <a:blip r:embed="rId2"/>
          <a:srcRect/>
          <a:stretch>
            <a:fillRect/>
          </a:stretch>
        </p:blipFill>
        <p:spPr bwMode="auto">
          <a:xfrm>
            <a:off x="5000628" y="2071678"/>
            <a:ext cx="4100494" cy="2653466"/>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par>
                          <p:cTn id="7" fill="hold" nodeType="afterGroup">
                            <p:stCondLst>
                              <p:cond delay="0"/>
                            </p:stCondLst>
                            <p:childTnLst>
                              <p:par>
                                <p:cTn id="8" presetID="19" presetClass="entr" presetSubtype="10" fill="hold" nodeType="after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 calcmode="lin" valueType="num">
                                      <p:cBhvr>
                                        <p:cTn id="10" dur="5000" fill="hold"/>
                                        <p:tgtEl>
                                          <p:spTgt spid="60419">
                                            <p:txEl>
                                              <p:pRg st="0" end="0"/>
                                            </p:txEl>
                                          </p:spTgt>
                                        </p:tgtEl>
                                        <p:attrNameLst>
                                          <p:attrName>ppt_w</p:attrName>
                                        </p:attrNameLst>
                                      </p:cBhvr>
                                      <p:tavLst>
                                        <p:tav tm="0" fmla="#ppt_w*sin(2.5*pi*$)">
                                          <p:val>
                                            <p:fltVal val="0"/>
                                          </p:val>
                                        </p:tav>
                                        <p:tav tm="100000">
                                          <p:val>
                                            <p:fltVal val="1"/>
                                          </p:val>
                                        </p:tav>
                                      </p:tavLst>
                                    </p:anim>
                                    <p:anim calcmode="lin" valueType="num">
                                      <p:cBhvr>
                                        <p:cTn id="11" dur="5000" fill="hold"/>
                                        <p:tgtEl>
                                          <p:spTgt spid="60419">
                                            <p:txEl>
                                              <p:pRg st="0" end="0"/>
                                            </p:txEl>
                                          </p:spTgt>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5000"/>
                            </p:stCondLst>
                            <p:childTnLst>
                              <p:par>
                                <p:cTn id="13" presetID="19" presetClass="entr" presetSubtype="10" fill="hold" nodeType="afterEffect">
                                  <p:stCondLst>
                                    <p:cond delay="5000"/>
                                  </p:stCondLst>
                                  <p:childTnLst>
                                    <p:set>
                                      <p:cBhvr>
                                        <p:cTn id="14" dur="1" fill="hold">
                                          <p:stCondLst>
                                            <p:cond delay="0"/>
                                          </p:stCondLst>
                                        </p:cTn>
                                        <p:tgtEl>
                                          <p:spTgt spid="60421"/>
                                        </p:tgtEl>
                                        <p:attrNameLst>
                                          <p:attrName>style.visibility</p:attrName>
                                        </p:attrNameLst>
                                      </p:cBhvr>
                                      <p:to>
                                        <p:strVal val="visible"/>
                                      </p:to>
                                    </p:set>
                                    <p:anim calcmode="lin" valueType="num">
                                      <p:cBhvr>
                                        <p:cTn id="15" dur="5000" fill="hold"/>
                                        <p:tgtEl>
                                          <p:spTgt spid="60421"/>
                                        </p:tgtEl>
                                        <p:attrNameLst>
                                          <p:attrName>ppt_w</p:attrName>
                                        </p:attrNameLst>
                                      </p:cBhvr>
                                      <p:tavLst>
                                        <p:tav tm="0" fmla="#ppt_w*sin(2.5*pi*$)">
                                          <p:val>
                                            <p:fltVal val="0"/>
                                          </p:val>
                                        </p:tav>
                                        <p:tav tm="100000">
                                          <p:val>
                                            <p:fltVal val="1"/>
                                          </p:val>
                                        </p:tav>
                                      </p:tavLst>
                                    </p:anim>
                                    <p:anim calcmode="lin" valueType="num">
                                      <p:cBhvr>
                                        <p:cTn id="16" dur="5000" fill="hold"/>
                                        <p:tgtEl>
                                          <p:spTgt spid="604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960438"/>
          </a:xfrm>
        </p:spPr>
        <p:txBody>
          <a:bodyPr/>
          <a:lstStyle/>
          <a:p>
            <a:pPr algn="ctr">
              <a:defRPr/>
            </a:pPr>
            <a:r>
              <a:rPr lang="it-IT" b="1" dirty="0">
                <a:solidFill>
                  <a:srgbClr val="FF0000"/>
                </a:solidFill>
              </a:rPr>
              <a:t>LA </a:t>
            </a:r>
            <a:r>
              <a:rPr lang="it-IT" b="1" i="1" dirty="0">
                <a:solidFill>
                  <a:srgbClr val="FF0000"/>
                </a:solidFill>
              </a:rPr>
              <a:t>DECLARATION OF SENTIMENTS</a:t>
            </a:r>
            <a:endParaRPr lang="it-IT" b="1" dirty="0">
              <a:solidFill>
                <a:srgbClr val="FF0000"/>
              </a:solidFill>
            </a:endParaRPr>
          </a:p>
        </p:txBody>
      </p:sp>
      <p:sp>
        <p:nvSpPr>
          <p:cNvPr id="22531" name="Segnaposto contenuto 3"/>
          <p:cNvSpPr>
            <a:spLocks noGrp="1"/>
          </p:cNvSpPr>
          <p:nvPr>
            <p:ph sz="half" idx="2"/>
          </p:nvPr>
        </p:nvSpPr>
        <p:spPr>
          <a:xfrm>
            <a:off x="457200" y="1600200"/>
            <a:ext cx="8229600" cy="5029200"/>
          </a:xfrm>
        </p:spPr>
        <p:txBody>
          <a:bodyPr>
            <a:normAutofit fontScale="92500" lnSpcReduction="10000"/>
          </a:bodyPr>
          <a:lstStyle/>
          <a:p>
            <a:pPr marL="68263" indent="0">
              <a:lnSpc>
                <a:spcPct val="110000"/>
              </a:lnSpc>
              <a:buFont typeface="Wingdings" pitchFamily="2" charset="2"/>
              <a:buNone/>
            </a:pPr>
            <a:r>
              <a:rPr lang="it-IT" altLang="it-IT" sz="2800" dirty="0"/>
              <a:t>La </a:t>
            </a:r>
            <a:r>
              <a:rPr lang="it-IT" altLang="it-IT" sz="2800" i="1" dirty="0" err="1"/>
              <a:t>Declaration</a:t>
            </a:r>
            <a:r>
              <a:rPr lang="it-IT" altLang="it-IT" sz="2800" i="1" dirty="0"/>
              <a:t> of Sentiments</a:t>
            </a:r>
            <a:r>
              <a:rPr lang="it-IT" altLang="it-IT" sz="2800" dirty="0"/>
              <a:t> “riscrive” la </a:t>
            </a:r>
            <a:r>
              <a:rPr lang="it-IT" altLang="it-IT" sz="2800" i="1" dirty="0" err="1"/>
              <a:t>Declaration</a:t>
            </a:r>
            <a:r>
              <a:rPr lang="it-IT" altLang="it-IT" sz="2800" i="1" dirty="0"/>
              <a:t> of Independence</a:t>
            </a:r>
            <a:r>
              <a:rPr lang="it-IT" altLang="it-IT" sz="2800" dirty="0"/>
              <a:t>, sostituendo il piano eminentemente politico dei rapporti tra governanti e governati quello apparentemente più </a:t>
            </a:r>
            <a:r>
              <a:rPr lang="en-US" altLang="it-IT" sz="2800" dirty="0"/>
              <a:t>“private” </a:t>
            </a:r>
            <a:r>
              <a:rPr lang="it-IT" altLang="it-IT" sz="2800" dirty="0"/>
              <a:t>dei </a:t>
            </a:r>
            <a:r>
              <a:rPr lang="it-IT" altLang="it-IT" sz="2800" b="1" dirty="0">
                <a:solidFill>
                  <a:srgbClr val="0070C0"/>
                </a:solidFill>
              </a:rPr>
              <a:t>rapporti tra uomini e donne</a:t>
            </a:r>
            <a:r>
              <a:rPr lang="it-IT" altLang="it-IT" sz="2800" dirty="0"/>
              <a:t>.</a:t>
            </a:r>
          </a:p>
          <a:p>
            <a:pPr marL="68263" indent="0">
              <a:lnSpc>
                <a:spcPct val="110000"/>
              </a:lnSpc>
              <a:buFont typeface="Wingdings" pitchFamily="2" charset="2"/>
              <a:buNone/>
            </a:pPr>
            <a:r>
              <a:rPr lang="it-IT" altLang="it-IT" sz="2800" dirty="0"/>
              <a:t>Le </a:t>
            </a:r>
            <a:r>
              <a:rPr lang="it-IT" altLang="it-IT" sz="2800" b="1" i="1" dirty="0" err="1">
                <a:solidFill>
                  <a:srgbClr val="0070C0"/>
                </a:solidFill>
              </a:rPr>
              <a:t>grievances</a:t>
            </a:r>
            <a:r>
              <a:rPr lang="it-IT" altLang="it-IT" sz="2800" dirty="0"/>
              <a:t> delle donne si basano sulla loro esclusione dal diritto di voto, dalla partecipazione alle giurie nei processi, dalla possibilità di lavorare in uffici pubblici, dal diritto di proprietà una volta sposate</a:t>
            </a:r>
            <a:r>
              <a:rPr lang="en-US" altLang="it-IT" sz="2800" dirty="0"/>
              <a:t>. </a:t>
            </a:r>
            <a:r>
              <a:rPr lang="en-US" altLang="it-IT" sz="2800" dirty="0" err="1"/>
              <a:t>Inoltre</a:t>
            </a:r>
            <a:r>
              <a:rPr lang="en-US" altLang="it-IT" sz="2800" dirty="0"/>
              <a:t>, le </a:t>
            </a:r>
            <a:r>
              <a:rPr lang="en-US" altLang="it-IT" sz="2800" dirty="0" err="1"/>
              <a:t>donne</a:t>
            </a:r>
            <a:r>
              <a:rPr lang="en-US" altLang="it-IT" sz="2800" dirty="0"/>
              <a:t> </a:t>
            </a:r>
            <a:r>
              <a:rPr lang="en-US" altLang="it-IT" sz="2800" dirty="0" err="1"/>
              <a:t>che</a:t>
            </a:r>
            <a:r>
              <a:rPr lang="en-US" altLang="it-IT" sz="2800" dirty="0"/>
              <a:t> </a:t>
            </a:r>
            <a:r>
              <a:rPr lang="en-US" altLang="it-IT" sz="2800" dirty="0" err="1"/>
              <a:t>subiscono</a:t>
            </a:r>
            <a:r>
              <a:rPr lang="en-US" altLang="it-IT" sz="2800" dirty="0"/>
              <a:t> </a:t>
            </a:r>
            <a:r>
              <a:rPr lang="en-US" altLang="it-IT" sz="2800" dirty="0" err="1"/>
              <a:t>abusi</a:t>
            </a:r>
            <a:r>
              <a:rPr lang="en-US" altLang="it-IT" sz="2800" dirty="0"/>
              <a:t> non </a:t>
            </a:r>
            <a:r>
              <a:rPr lang="en-US" altLang="it-IT" sz="2800" dirty="0" err="1"/>
              <a:t>sono</a:t>
            </a:r>
            <a:r>
              <a:rPr lang="en-US" altLang="it-IT" sz="2800" dirty="0"/>
              <a:t> </a:t>
            </a:r>
            <a:r>
              <a:rPr lang="en-US" altLang="it-IT" sz="2800" dirty="0" err="1"/>
              <a:t>protette</a:t>
            </a:r>
            <a:r>
              <a:rPr lang="en-US" altLang="it-IT" sz="2800" dirty="0"/>
              <a:t> </a:t>
            </a:r>
            <a:r>
              <a:rPr lang="en-US" altLang="it-IT" sz="2800" dirty="0" err="1"/>
              <a:t>dalla</a:t>
            </a:r>
            <a:r>
              <a:rPr lang="en-US" altLang="it-IT" sz="2800" dirty="0"/>
              <a:t> </a:t>
            </a:r>
            <a:r>
              <a:rPr lang="en-US" altLang="it-IT" sz="2800" dirty="0" err="1"/>
              <a:t>legge</a:t>
            </a:r>
            <a:r>
              <a:rPr lang="en-US" altLang="it-IT" sz="2800" dirty="0"/>
              <a:t>.</a:t>
            </a:r>
          </a:p>
          <a:p>
            <a:pPr marL="68263" indent="0">
              <a:buFont typeface="Wingdings" pitchFamily="2" charset="2"/>
              <a:buNone/>
            </a:pPr>
            <a:endParaRPr lang="it-IT" altLang="it-IT" dirty="0"/>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defRPr/>
            </a:pPr>
            <a:r>
              <a:rPr lang="it-IT" sz="4400" b="1" dirty="0">
                <a:solidFill>
                  <a:srgbClr val="FF0000"/>
                </a:solidFill>
              </a:rPr>
              <a:t>UNA DONNA NUOVA</a:t>
            </a:r>
          </a:p>
        </p:txBody>
      </p:sp>
      <p:sp>
        <p:nvSpPr>
          <p:cNvPr id="23555" name="Segnaposto contenuto 3"/>
          <p:cNvSpPr>
            <a:spLocks noGrp="1"/>
          </p:cNvSpPr>
          <p:nvPr>
            <p:ph sz="half" idx="2"/>
          </p:nvPr>
        </p:nvSpPr>
        <p:spPr>
          <a:xfrm>
            <a:off x="457200" y="1428736"/>
            <a:ext cx="8229600" cy="5240624"/>
          </a:xfrm>
        </p:spPr>
        <p:txBody>
          <a:bodyPr>
            <a:noAutofit/>
          </a:bodyPr>
          <a:lstStyle/>
          <a:p>
            <a:pPr marL="68263" indent="0">
              <a:buFont typeface="Wingdings" pitchFamily="2" charset="2"/>
              <a:buNone/>
            </a:pPr>
            <a:r>
              <a:rPr lang="it-IT" altLang="it-IT" sz="2800" dirty="0"/>
              <a:t>Sebbene l’espressione “</a:t>
            </a:r>
            <a:r>
              <a:rPr lang="it-IT" altLang="it-IT" sz="2800" b="1" dirty="0">
                <a:solidFill>
                  <a:srgbClr val="0070C0"/>
                </a:solidFill>
              </a:rPr>
              <a:t>New Woman</a:t>
            </a:r>
            <a:r>
              <a:rPr lang="it-IT" altLang="it-IT" sz="2800" b="1" dirty="0"/>
              <a:t>” </a:t>
            </a:r>
            <a:r>
              <a:rPr lang="it-IT" altLang="it-IT" sz="2800" dirty="0"/>
              <a:t>indichi i  nuovi modelli </a:t>
            </a:r>
            <a:r>
              <a:rPr lang="it-IT" altLang="it-IT" sz="2800" dirty="0" err="1"/>
              <a:t>identitari</a:t>
            </a:r>
            <a:r>
              <a:rPr lang="it-IT" altLang="it-IT" sz="2800" dirty="0"/>
              <a:t> femminili che si vanno diffondendo alla fine dell’Ottocento (in opposizione al modello della “</a:t>
            </a:r>
            <a:r>
              <a:rPr lang="it-IT" altLang="it-IT" sz="2800" b="1" dirty="0" err="1">
                <a:solidFill>
                  <a:srgbClr val="0070C0"/>
                </a:solidFill>
              </a:rPr>
              <a:t>True</a:t>
            </a:r>
            <a:r>
              <a:rPr lang="it-IT" altLang="it-IT" sz="2800" b="1" dirty="0">
                <a:solidFill>
                  <a:srgbClr val="0070C0"/>
                </a:solidFill>
              </a:rPr>
              <a:t> Woman</a:t>
            </a:r>
            <a:r>
              <a:rPr lang="it-IT" altLang="it-IT" sz="2800" dirty="0"/>
              <a:t>”, la donna davvero “femminile” che “regna” sulla casa, il suo spazio “naturale”, ma è sottoposta all’autorità patriarcale), la </a:t>
            </a:r>
            <a:r>
              <a:rPr lang="it-IT" altLang="it-IT" sz="2800" i="1" dirty="0" err="1"/>
              <a:t>Declaration</a:t>
            </a:r>
            <a:r>
              <a:rPr lang="it-IT" altLang="it-IT" sz="2800" dirty="0"/>
              <a:t> propone un modello di donna nuova, in grado di lottare per i propri diritti, adottando e modificando il linguaggio della cultura dominante, e coinvolgendo in questa lotta anche gli uomini.</a:t>
            </a:r>
            <a:endParaRPr lang="it-IT" altLang="it-IT" sz="2800" b="1" dirty="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47664" y="274638"/>
            <a:ext cx="7096302" cy="1143000"/>
          </a:xfrm>
        </p:spPr>
        <p:txBody>
          <a:bodyPr>
            <a:normAutofit/>
          </a:bodyPr>
          <a:lstStyle/>
          <a:p>
            <a:pPr marL="838200" indent="-838200" eaLnBrk="1" hangingPunct="1"/>
            <a:r>
              <a:rPr lang="it-IT" sz="4800" b="1" dirty="0">
                <a:solidFill>
                  <a:srgbClr val="FF0000"/>
                </a:solidFill>
              </a:rPr>
              <a:t>LA FRONTIERA</a:t>
            </a:r>
          </a:p>
        </p:txBody>
      </p:sp>
      <p:sp>
        <p:nvSpPr>
          <p:cNvPr id="191491" name="Rectangle 3"/>
          <p:cNvSpPr>
            <a:spLocks noGrp="1" noChangeArrowheads="1"/>
          </p:cNvSpPr>
          <p:nvPr>
            <p:ph idx="1"/>
          </p:nvPr>
        </p:nvSpPr>
        <p:spPr>
          <a:xfrm>
            <a:off x="1187623" y="1484313"/>
            <a:ext cx="7510289" cy="5159397"/>
          </a:xfrm>
        </p:spPr>
        <p:txBody>
          <a:bodyPr>
            <a:normAutofit/>
          </a:bodyPr>
          <a:lstStyle/>
          <a:p>
            <a:pPr marL="0" eaLnBrk="1" hangingPunct="1">
              <a:spcBef>
                <a:spcPts val="0"/>
              </a:spcBef>
              <a:buClr>
                <a:srgbClr val="FF0000"/>
              </a:buClr>
              <a:buNone/>
            </a:pPr>
            <a:r>
              <a:rPr lang="it-IT" sz="2400" dirty="0"/>
              <a:t>Immediata espansione degli Stati Uniti, anche per assorbire le spinte rivoluzionarie della classi più basse vengono </a:t>
            </a:r>
            <a:r>
              <a:rPr lang="it-IT" sz="2400" dirty="0">
                <a:latin typeface="Times New Roman"/>
                <a:cs typeface="Times New Roman"/>
              </a:rPr>
              <a:t>→</a:t>
            </a:r>
            <a:r>
              <a:rPr lang="it-IT" sz="2400" dirty="0"/>
              <a:t> </a:t>
            </a:r>
            <a:r>
              <a:rPr lang="it-IT" sz="2400" b="1" dirty="0">
                <a:solidFill>
                  <a:srgbClr val="0070C0"/>
                </a:solidFill>
              </a:rPr>
              <a:t>acquisizione della Louisiana dalla Francia e della Florida dalla Spagna</a:t>
            </a:r>
            <a:r>
              <a:rPr lang="it-IT" sz="2400" dirty="0"/>
              <a:t>; mire sui territori </a:t>
            </a:r>
            <a:r>
              <a:rPr lang="it-IT" sz="2400"/>
              <a:t>del Sud-Ovest</a:t>
            </a:r>
            <a:r>
              <a:rPr lang="it-IT" sz="2400" dirty="0"/>
              <a:t>, appartenenti al Messico.</a:t>
            </a:r>
          </a:p>
          <a:p>
            <a:pPr marL="0" eaLnBrk="1" hangingPunct="1">
              <a:spcBef>
                <a:spcPts val="0"/>
              </a:spcBef>
              <a:buClr>
                <a:srgbClr val="FF0000"/>
              </a:buClr>
              <a:buNone/>
            </a:pPr>
            <a:r>
              <a:rPr lang="it-IT" sz="2400" dirty="0"/>
              <a:t>Spostamento progressivo della Frontiera verso Ovest.</a:t>
            </a:r>
          </a:p>
          <a:p>
            <a:pPr marL="0" eaLnBrk="1" hangingPunct="1">
              <a:spcBef>
                <a:spcPts val="0"/>
              </a:spcBef>
              <a:buClr>
                <a:srgbClr val="FF0000"/>
              </a:buClr>
              <a:buNone/>
            </a:pPr>
            <a:r>
              <a:rPr lang="it-IT" sz="2400" dirty="0"/>
              <a:t>Frontiera = non un confine stabile e bidimensionale, ma una </a:t>
            </a:r>
            <a:r>
              <a:rPr lang="it-IT" sz="2400" b="1" dirty="0">
                <a:solidFill>
                  <a:srgbClr val="0070C0"/>
                </a:solidFill>
              </a:rPr>
              <a:t>terra di mezzo</a:t>
            </a:r>
            <a:r>
              <a:rPr lang="it-IT" sz="2400" dirty="0">
                <a:solidFill>
                  <a:srgbClr val="0070C0"/>
                </a:solidFill>
              </a:rPr>
              <a:t> </a:t>
            </a:r>
            <a:r>
              <a:rPr lang="it-IT" sz="2400" dirty="0"/>
              <a:t>mobile e mutevole, dove la civiltà euro-americana e quella nativa si incontrano e si scontrano (“</a:t>
            </a:r>
            <a:r>
              <a:rPr lang="it-IT" sz="2400" b="1" dirty="0">
                <a:solidFill>
                  <a:srgbClr val="0070C0"/>
                </a:solidFill>
              </a:rPr>
              <a:t>zona di contatto</a:t>
            </a:r>
            <a:r>
              <a:rPr lang="it-IT" sz="2400" dirty="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fade">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fade">
                                      <p:cBhvr>
                                        <p:cTn id="12" dur="500"/>
                                        <p:tgtEl>
                                          <p:spTgt spid="191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fade">
                                      <p:cBhvr>
                                        <p:cTn id="17" dur="500"/>
                                        <p:tgtEl>
                                          <p:spTgt spid="191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5657" y="285728"/>
            <a:ext cx="7200800" cy="1415080"/>
          </a:xfrm>
        </p:spPr>
        <p:txBody>
          <a:bodyPr>
            <a:normAutofit/>
          </a:bodyPr>
          <a:lstStyle/>
          <a:p>
            <a:pPr eaLnBrk="1" hangingPunct="1"/>
            <a:r>
              <a:rPr lang="it-IT" b="1" dirty="0">
                <a:solidFill>
                  <a:srgbClr val="FF0000"/>
                </a:solidFill>
              </a:rPr>
              <a:t>TRASFORMAZIONI DEMOGRAFICHE</a:t>
            </a:r>
          </a:p>
        </p:txBody>
      </p:sp>
      <p:sp>
        <p:nvSpPr>
          <p:cNvPr id="6147" name="Rectangle 3"/>
          <p:cNvSpPr>
            <a:spLocks noGrp="1" noChangeArrowheads="1"/>
          </p:cNvSpPr>
          <p:nvPr>
            <p:ph idx="1"/>
          </p:nvPr>
        </p:nvSpPr>
        <p:spPr>
          <a:xfrm>
            <a:off x="214282" y="2132856"/>
            <a:ext cx="3349606" cy="4439416"/>
          </a:xfrm>
        </p:spPr>
        <p:txBody>
          <a:bodyPr>
            <a:normAutofit lnSpcReduction="10000"/>
          </a:bodyPr>
          <a:lstStyle/>
          <a:p>
            <a:pPr marL="0" eaLnBrk="1" hangingPunct="1">
              <a:spcBef>
                <a:spcPts val="0"/>
              </a:spcBef>
              <a:buNone/>
            </a:pPr>
            <a:r>
              <a:rPr lang="it-IT" sz="2400" dirty="0"/>
              <a:t>Ampia disponibilità di spazi “liberi” </a:t>
            </a:r>
            <a:r>
              <a:rPr lang="it-IT" sz="2400" dirty="0">
                <a:latin typeface="Times New Roman"/>
                <a:cs typeface="Times New Roman"/>
              </a:rPr>
              <a:t>→ </a:t>
            </a:r>
            <a:r>
              <a:rPr lang="it-IT" sz="2400" dirty="0"/>
              <a:t>primi </a:t>
            </a:r>
            <a:r>
              <a:rPr lang="it-IT" sz="2400" b="1" dirty="0">
                <a:solidFill>
                  <a:srgbClr val="0070C0"/>
                </a:solidFill>
              </a:rPr>
              <a:t>flussi migratori di massa </a:t>
            </a:r>
            <a:r>
              <a:rPr lang="it-IT" sz="2400" dirty="0"/>
              <a:t>(in 50 anni la popolazione passa da 5 a 25 milioni), soprattutto dall’Europa nord-occidentale e centrale.</a:t>
            </a:r>
          </a:p>
          <a:p>
            <a:pPr marL="0" eaLnBrk="1" hangingPunct="1">
              <a:spcBef>
                <a:spcPts val="0"/>
              </a:spcBef>
              <a:buNone/>
            </a:pPr>
            <a:r>
              <a:rPr lang="it-IT" sz="2400" dirty="0"/>
              <a:t>Inizio dell’</a:t>
            </a:r>
            <a:r>
              <a:rPr lang="it-IT" sz="2400" b="1" dirty="0">
                <a:solidFill>
                  <a:srgbClr val="0070C0"/>
                </a:solidFill>
              </a:rPr>
              <a:t>urbanizzazione</a:t>
            </a:r>
            <a:r>
              <a:rPr lang="it-IT" sz="2400" dirty="0"/>
              <a:t> degli Stati Uniti.</a:t>
            </a:r>
          </a:p>
          <a:p>
            <a:pPr eaLnBrk="1" hangingPunct="1"/>
            <a:endParaRPr lang="it-IT" dirty="0"/>
          </a:p>
        </p:txBody>
      </p:sp>
      <p:pic>
        <p:nvPicPr>
          <p:cNvPr id="5121" name="Picture 1" descr="C:\Users\Utente\Downloads\ny_1850.jpg"/>
          <p:cNvPicPr>
            <a:picLocks noChangeAspect="1" noChangeArrowheads="1"/>
          </p:cNvPicPr>
          <p:nvPr/>
        </p:nvPicPr>
        <p:blipFill>
          <a:blip r:embed="rId3"/>
          <a:srcRect/>
          <a:stretch>
            <a:fillRect/>
          </a:stretch>
        </p:blipFill>
        <p:spPr bwMode="auto">
          <a:xfrm>
            <a:off x="3591748" y="2214554"/>
            <a:ext cx="5453886" cy="3734726"/>
          </a:xfrm>
          <a:prstGeom prst="rect">
            <a:avLst/>
          </a:prstGeom>
          <a:noFill/>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188640"/>
            <a:ext cx="7272807" cy="1440160"/>
          </a:xfrm>
        </p:spPr>
        <p:txBody>
          <a:bodyPr>
            <a:noAutofit/>
          </a:bodyPr>
          <a:lstStyle/>
          <a:p>
            <a:r>
              <a:rPr lang="en-US" sz="4800" b="1" dirty="0">
                <a:solidFill>
                  <a:srgbClr val="FF0000"/>
                </a:solidFill>
              </a:rPr>
              <a:t>LA PRIMA GUERRA “IMPERIALE”</a:t>
            </a:r>
          </a:p>
        </p:txBody>
      </p:sp>
      <p:sp>
        <p:nvSpPr>
          <p:cNvPr id="3" name="Segnaposto contenuto 2"/>
          <p:cNvSpPr>
            <a:spLocks noGrp="1"/>
          </p:cNvSpPr>
          <p:nvPr>
            <p:ph idx="1"/>
          </p:nvPr>
        </p:nvSpPr>
        <p:spPr>
          <a:xfrm>
            <a:off x="1413993" y="1844824"/>
            <a:ext cx="7272807" cy="4727448"/>
          </a:xfrm>
        </p:spPr>
        <p:txBody>
          <a:bodyPr>
            <a:noAutofit/>
          </a:bodyPr>
          <a:lstStyle/>
          <a:p>
            <a:pPr marL="0">
              <a:spcBef>
                <a:spcPts val="0"/>
              </a:spcBef>
              <a:buNone/>
            </a:pPr>
            <a:r>
              <a:rPr lang="it-IT" sz="2200" b="1" dirty="0">
                <a:solidFill>
                  <a:srgbClr val="0070C0"/>
                </a:solidFill>
              </a:rPr>
              <a:t>Guerra del 1812</a:t>
            </a:r>
            <a:r>
              <a:rPr lang="it-IT" sz="2200" dirty="0">
                <a:solidFill>
                  <a:srgbClr val="0070C0"/>
                </a:solidFill>
              </a:rPr>
              <a:t> </a:t>
            </a:r>
            <a:r>
              <a:rPr lang="it-IT" sz="2200" dirty="0"/>
              <a:t>con la Gran Bretagna: prima guerra “imperiale” degli USA. </a:t>
            </a:r>
            <a:endParaRPr lang="it-IT" sz="2200" dirty="0">
              <a:cs typeface="Times New Roman"/>
            </a:endParaRPr>
          </a:p>
          <a:p>
            <a:pPr marL="0">
              <a:spcBef>
                <a:spcPts val="0"/>
              </a:spcBef>
              <a:buNone/>
            </a:pPr>
            <a:r>
              <a:rPr lang="it-IT" sz="2200" dirty="0"/>
              <a:t>Causa: </a:t>
            </a:r>
            <a:r>
              <a:rPr lang="it-IT" sz="2200" b="1" dirty="0">
                <a:solidFill>
                  <a:srgbClr val="0070C0"/>
                </a:solidFill>
              </a:rPr>
              <a:t>tensioni commerciali </a:t>
            </a:r>
            <a:r>
              <a:rPr lang="it-IT" sz="2200" dirty="0"/>
              <a:t>prodotte dalle guerra napoleoniche (1803: blocco dei porti francesi da parte dei britannici) </a:t>
            </a:r>
            <a:r>
              <a:rPr lang="it-IT" sz="2200" dirty="0">
                <a:cs typeface="Times New Roman"/>
              </a:rPr>
              <a:t>→</a:t>
            </a:r>
            <a:r>
              <a:rPr lang="it-IT" sz="2200" dirty="0"/>
              <a:t> chiusura dei porti americani alle merci britanniche </a:t>
            </a:r>
            <a:r>
              <a:rPr lang="it-IT" sz="2200" dirty="0">
                <a:cs typeface="Times New Roman"/>
              </a:rPr>
              <a:t>→ 1809: </a:t>
            </a:r>
            <a:r>
              <a:rPr lang="it-IT" sz="2200" dirty="0"/>
              <a:t>la Francia riconosce la bandiera navale statunitense </a:t>
            </a:r>
            <a:r>
              <a:rPr lang="it-IT" sz="2200" dirty="0">
                <a:cs typeface="Times New Roman"/>
              </a:rPr>
              <a:t>→ </a:t>
            </a:r>
            <a:r>
              <a:rPr lang="it-IT" sz="2200" dirty="0"/>
              <a:t>i “Falchi di guerra” (“War </a:t>
            </a:r>
            <a:r>
              <a:rPr lang="it-IT" sz="2200" dirty="0" err="1"/>
              <a:t>Hawks</a:t>
            </a:r>
            <a:r>
              <a:rPr lang="it-IT" sz="2200" dirty="0"/>
              <a:t>”), che mirano a un’ulteriore espansione degli Stati Uniti, convincono il Congresso ad approvare la dichiarazione di guerra.</a:t>
            </a:r>
          </a:p>
          <a:p>
            <a:pPr marL="0">
              <a:spcBef>
                <a:spcPts val="0"/>
              </a:spcBef>
              <a:buNone/>
            </a:pPr>
            <a:r>
              <a:rPr lang="it-IT" sz="2200" dirty="0"/>
              <a:t>Dopo alterne vicende, la guerra si conclude con un sostanziale ritorno alla situazione esistente prima dell’inizio del conflitto.</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91680" y="274638"/>
            <a:ext cx="7128470" cy="850106"/>
          </a:xfrm>
        </p:spPr>
        <p:txBody>
          <a:bodyPr/>
          <a:lstStyle/>
          <a:p>
            <a:pPr eaLnBrk="1" hangingPunct="1"/>
            <a:r>
              <a:rPr lang="it-IT" sz="4000" b="1" dirty="0">
                <a:solidFill>
                  <a:srgbClr val="FF0000"/>
                </a:solidFill>
              </a:rPr>
              <a:t>L’IMPERIALISMO INTERNO</a:t>
            </a:r>
          </a:p>
        </p:txBody>
      </p:sp>
      <p:sp>
        <p:nvSpPr>
          <p:cNvPr id="8195" name="Rectangle 3"/>
          <p:cNvSpPr>
            <a:spLocks noGrp="1" noChangeArrowheads="1"/>
          </p:cNvSpPr>
          <p:nvPr>
            <p:ph idx="1"/>
          </p:nvPr>
        </p:nvSpPr>
        <p:spPr>
          <a:xfrm>
            <a:off x="468313" y="1196752"/>
            <a:ext cx="5471839" cy="5446957"/>
          </a:xfrm>
        </p:spPr>
        <p:txBody>
          <a:bodyPr>
            <a:noAutofit/>
          </a:bodyPr>
          <a:lstStyle/>
          <a:p>
            <a:pPr marL="0">
              <a:spcBef>
                <a:spcPct val="0"/>
              </a:spcBef>
              <a:buNone/>
            </a:pPr>
            <a:r>
              <a:rPr lang="it-IT" sz="3200" dirty="0"/>
              <a:t>Nel 1829 viene eletto </a:t>
            </a:r>
            <a:r>
              <a:rPr lang="it-IT" sz="3200" b="1" dirty="0">
                <a:solidFill>
                  <a:srgbClr val="0070C0"/>
                </a:solidFill>
              </a:rPr>
              <a:t>Andrew Jackson</a:t>
            </a:r>
            <a:r>
              <a:rPr lang="it-IT" sz="3200" dirty="0"/>
              <a:t>, primo presidente membro del Partito Democratico, grazie a una piattaforma di </a:t>
            </a:r>
            <a:r>
              <a:rPr lang="it-IT" sz="3200" b="1" dirty="0">
                <a:solidFill>
                  <a:srgbClr val="0070C0"/>
                </a:solidFill>
              </a:rPr>
              <a:t>democratizzazione delle strutture politiche e amministrative</a:t>
            </a:r>
            <a:r>
              <a:rPr lang="it-IT" sz="3200" dirty="0"/>
              <a:t>, e di </a:t>
            </a:r>
            <a:r>
              <a:rPr lang="it-IT" sz="3200" b="1" dirty="0">
                <a:solidFill>
                  <a:srgbClr val="0070C0"/>
                </a:solidFill>
              </a:rPr>
              <a:t>espansione territoriale a spese delle popolazioni native</a:t>
            </a:r>
            <a:r>
              <a:rPr lang="it-IT" sz="3200" dirty="0"/>
              <a:t>.</a:t>
            </a:r>
          </a:p>
        </p:txBody>
      </p:sp>
      <p:pic>
        <p:nvPicPr>
          <p:cNvPr id="4" name="Picture 3"/>
          <p:cNvPicPr>
            <a:picLocks noChangeArrowheads="1"/>
          </p:cNvPicPr>
          <p:nvPr/>
        </p:nvPicPr>
        <p:blipFill>
          <a:blip r:embed="rId3"/>
          <a:srcRect/>
          <a:stretch>
            <a:fillRect/>
          </a:stretch>
        </p:blipFill>
        <p:spPr>
          <a:xfrm>
            <a:off x="6133811" y="1340768"/>
            <a:ext cx="3000396" cy="4857784"/>
          </a:xfrm>
          <a:prstGeom prst="rect">
            <a:avLst/>
          </a:prstGeom>
          <a:noFill/>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35654" y="274638"/>
            <a:ext cx="7051188" cy="796908"/>
          </a:xfrm>
        </p:spPr>
        <p:txBody>
          <a:bodyPr>
            <a:normAutofit/>
          </a:bodyPr>
          <a:lstStyle/>
          <a:p>
            <a:r>
              <a:rPr lang="en-US" b="1" dirty="0">
                <a:solidFill>
                  <a:srgbClr val="FF0000"/>
                </a:solidFill>
              </a:rPr>
              <a:t>LA “RIMOZIONE” DEGLI INDIANI</a:t>
            </a:r>
          </a:p>
        </p:txBody>
      </p:sp>
      <p:sp>
        <p:nvSpPr>
          <p:cNvPr id="3" name="Segnaposto contenuto 2"/>
          <p:cNvSpPr>
            <a:spLocks noGrp="1"/>
          </p:cNvSpPr>
          <p:nvPr>
            <p:ph idx="1"/>
          </p:nvPr>
        </p:nvSpPr>
        <p:spPr>
          <a:xfrm>
            <a:off x="1835696" y="1071546"/>
            <a:ext cx="6951146" cy="5572164"/>
          </a:xfrm>
        </p:spPr>
        <p:txBody>
          <a:bodyPr>
            <a:noAutofit/>
          </a:bodyPr>
          <a:lstStyle/>
          <a:p>
            <a:pPr marL="0">
              <a:lnSpc>
                <a:spcPct val="120000"/>
              </a:lnSpc>
              <a:spcBef>
                <a:spcPts val="0"/>
              </a:spcBef>
              <a:buNone/>
            </a:pPr>
            <a:r>
              <a:rPr lang="it-IT" sz="2000" b="1" i="1" dirty="0" err="1">
                <a:solidFill>
                  <a:srgbClr val="0070C0"/>
                </a:solidFill>
              </a:rPr>
              <a:t>Indian</a:t>
            </a:r>
            <a:r>
              <a:rPr lang="it-IT" sz="2000" b="1" i="1" dirty="0">
                <a:solidFill>
                  <a:srgbClr val="0070C0"/>
                </a:solidFill>
              </a:rPr>
              <a:t> </a:t>
            </a:r>
            <a:r>
              <a:rPr lang="it-IT" sz="2000" b="1" i="1" dirty="0" err="1">
                <a:solidFill>
                  <a:srgbClr val="0070C0"/>
                </a:solidFill>
              </a:rPr>
              <a:t>Removal</a:t>
            </a:r>
            <a:r>
              <a:rPr lang="it-IT" sz="2000" b="1" i="1" dirty="0">
                <a:solidFill>
                  <a:srgbClr val="0070C0"/>
                </a:solidFill>
              </a:rPr>
              <a:t> </a:t>
            </a:r>
            <a:r>
              <a:rPr lang="it-IT" sz="2000" b="1" i="1" dirty="0" err="1">
                <a:solidFill>
                  <a:srgbClr val="0070C0"/>
                </a:solidFill>
              </a:rPr>
              <a:t>Act</a:t>
            </a:r>
            <a:r>
              <a:rPr lang="it-IT" sz="2000" b="1" i="1" dirty="0">
                <a:solidFill>
                  <a:srgbClr val="0070C0"/>
                </a:solidFill>
              </a:rPr>
              <a:t> </a:t>
            </a:r>
            <a:r>
              <a:rPr lang="it-IT" sz="2000" dirty="0"/>
              <a:t>(1830): deportazione delle tribù native della Costa Est verso le Grandi pianure.</a:t>
            </a:r>
          </a:p>
          <a:p>
            <a:pPr marL="0">
              <a:lnSpc>
                <a:spcPct val="120000"/>
              </a:lnSpc>
              <a:spcBef>
                <a:spcPts val="0"/>
              </a:spcBef>
              <a:buNone/>
            </a:pPr>
            <a:r>
              <a:rPr lang="it-IT" sz="2000" dirty="0"/>
              <a:t>Inganno perpetrato ai danni dei capi delle tribù: “Dica ai capi e ai guerrieri che sono loro amico [...]: là oltre il confine di tutti gli stati, saranno proprietari di terra loro, che possederanno</a:t>
            </a:r>
            <a:r>
              <a:rPr lang="it-IT" sz="2000" dirty="0">
                <a:solidFill>
                  <a:srgbClr val="0070C0"/>
                </a:solidFill>
              </a:rPr>
              <a:t> </a:t>
            </a:r>
            <a:r>
              <a:rPr lang="it-IT" sz="2000" b="1" i="1" dirty="0">
                <a:solidFill>
                  <a:srgbClr val="0070C0"/>
                </a:solidFill>
              </a:rPr>
              <a:t>finché l'erba crescerà e l'acqua scorrerà</a:t>
            </a:r>
            <a:r>
              <a:rPr lang="it-IT" sz="2000" dirty="0"/>
              <a:t>; io li proteggerò e sarò per loro amico e padre” (Jackson). </a:t>
            </a:r>
          </a:p>
          <a:p>
            <a:pPr marL="0">
              <a:lnSpc>
                <a:spcPct val="120000"/>
              </a:lnSpc>
              <a:spcBef>
                <a:spcPts val="0"/>
              </a:spcBef>
              <a:buNone/>
            </a:pPr>
            <a:r>
              <a:rPr lang="it-IT" sz="2000" dirty="0"/>
              <a:t>Le “</a:t>
            </a:r>
            <a:r>
              <a:rPr lang="it-IT" sz="2000" b="1" dirty="0">
                <a:solidFill>
                  <a:srgbClr val="0070C0"/>
                </a:solidFill>
              </a:rPr>
              <a:t>Cinque Tribù Civilizzate</a:t>
            </a:r>
            <a:r>
              <a:rPr lang="it-IT" sz="2000" dirty="0"/>
              <a:t>” (Chickasaw, </a:t>
            </a:r>
            <a:r>
              <a:rPr lang="it-IT" sz="2000" dirty="0" err="1"/>
              <a:t>Choctaw</a:t>
            </a:r>
            <a:r>
              <a:rPr lang="it-IT" sz="2000" dirty="0"/>
              <a:t>, Creek, Seminole e Cherokee) vengono trasferite nell'odierno Oklahoma ed in Kansas. Alcune nazioni native resistono alla migrazione forzata lungo il “</a:t>
            </a:r>
            <a:r>
              <a:rPr lang="it-IT" sz="2000" b="1" dirty="0">
                <a:solidFill>
                  <a:srgbClr val="0070C0"/>
                </a:solidFill>
              </a:rPr>
              <a:t>Sentiero delle lacrime</a:t>
            </a:r>
            <a:r>
              <a:rPr lang="it-IT" sz="2000" dirty="0"/>
              <a:t>” (espressione </a:t>
            </a:r>
            <a:r>
              <a:rPr lang="it-IT" sz="2000" dirty="0" err="1"/>
              <a:t>Choctaw</a:t>
            </a:r>
            <a:r>
              <a:rPr lang="it-IT" sz="2000" dirty="0"/>
              <a:t>), ma alla fine circa 60.000 indiani saranno costretti a stabilirsi nelle riserve.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Utente\Downloads\trailoftearspainting960.jpg"/>
          <p:cNvPicPr>
            <a:picLocks noGrp="1" noChangeAspect="1" noChangeArrowheads="1"/>
          </p:cNvPicPr>
          <p:nvPr>
            <p:ph idx="1"/>
          </p:nvPr>
        </p:nvPicPr>
        <p:blipFill>
          <a:blip r:embed="rId2"/>
          <a:srcRect/>
          <a:stretch>
            <a:fillRect/>
          </a:stretch>
        </p:blipFill>
        <p:spPr bwMode="auto">
          <a:xfrm>
            <a:off x="755576" y="1264555"/>
            <a:ext cx="8204721" cy="477754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1475657" y="116632"/>
            <a:ext cx="7058744" cy="1296144"/>
          </a:xfrm>
        </p:spPr>
        <p:txBody>
          <a:bodyPr>
            <a:normAutofit/>
          </a:bodyPr>
          <a:lstStyle/>
          <a:p>
            <a:r>
              <a:rPr lang="it-IT" b="1" dirty="0">
                <a:solidFill>
                  <a:srgbClr val="FF0000"/>
                </a:solidFill>
              </a:rPr>
              <a:t>LA TEORIA DEL </a:t>
            </a:r>
            <a:br>
              <a:rPr lang="it-IT" b="1" dirty="0">
                <a:solidFill>
                  <a:srgbClr val="FF0000"/>
                </a:solidFill>
              </a:rPr>
            </a:br>
            <a:r>
              <a:rPr lang="it-IT" b="1" i="1" dirty="0">
                <a:solidFill>
                  <a:srgbClr val="FF0000"/>
                </a:solidFill>
              </a:rPr>
              <a:t>MANIFEST DESTINY</a:t>
            </a:r>
            <a:endParaRPr lang="it-IT" b="1" dirty="0">
              <a:solidFill>
                <a:srgbClr val="FF0000"/>
              </a:solidFill>
            </a:endParaRPr>
          </a:p>
        </p:txBody>
      </p:sp>
      <p:sp>
        <p:nvSpPr>
          <p:cNvPr id="9219" name="Segnaposto contenuto 2"/>
          <p:cNvSpPr>
            <a:spLocks noGrp="1"/>
          </p:cNvSpPr>
          <p:nvPr>
            <p:ph idx="1"/>
          </p:nvPr>
        </p:nvSpPr>
        <p:spPr>
          <a:xfrm>
            <a:off x="1259632" y="1556792"/>
            <a:ext cx="7632848" cy="4972072"/>
          </a:xfrm>
        </p:spPr>
        <p:txBody>
          <a:bodyPr>
            <a:normAutofit fontScale="92500" lnSpcReduction="20000"/>
          </a:bodyPr>
          <a:lstStyle/>
          <a:p>
            <a:pPr marL="0">
              <a:spcBef>
                <a:spcPts val="0"/>
              </a:spcBef>
              <a:buFontTx/>
              <a:buNone/>
            </a:pPr>
            <a:r>
              <a:rPr lang="it-IT" sz="2000" b="1" i="1" dirty="0" err="1">
                <a:solidFill>
                  <a:srgbClr val="0070C0"/>
                </a:solidFill>
              </a:rPr>
              <a:t>Manifest</a:t>
            </a:r>
            <a:r>
              <a:rPr lang="it-IT" sz="2000" b="1" i="1" dirty="0">
                <a:solidFill>
                  <a:srgbClr val="0070C0"/>
                </a:solidFill>
              </a:rPr>
              <a:t> </a:t>
            </a:r>
            <a:r>
              <a:rPr lang="it-IT" sz="2000" b="1" i="1" dirty="0" err="1">
                <a:solidFill>
                  <a:srgbClr val="0070C0"/>
                </a:solidFill>
              </a:rPr>
              <a:t>Destiny</a:t>
            </a:r>
            <a:r>
              <a:rPr lang="it-IT" sz="2000" dirty="0"/>
              <a:t>: espressione coniata nel 1845 da </a:t>
            </a:r>
            <a:r>
              <a:rPr lang="it-IT" sz="2000" b="1" dirty="0">
                <a:solidFill>
                  <a:srgbClr val="0070C0"/>
                </a:solidFill>
              </a:rPr>
              <a:t>John L. O’</a:t>
            </a:r>
            <a:r>
              <a:rPr lang="it-IT" sz="2000" b="1" dirty="0" err="1">
                <a:solidFill>
                  <a:srgbClr val="0070C0"/>
                </a:solidFill>
              </a:rPr>
              <a:t>Sullivan</a:t>
            </a:r>
            <a:r>
              <a:rPr lang="it-IT" sz="2000" dirty="0">
                <a:solidFill>
                  <a:srgbClr val="0070C0"/>
                </a:solidFill>
              </a:rPr>
              <a:t> </a:t>
            </a:r>
            <a:r>
              <a:rPr lang="it-IT" sz="2000" dirty="0"/>
              <a:t>nel saggio </a:t>
            </a:r>
            <a:r>
              <a:rPr lang="it-IT" sz="2000" b="1" dirty="0">
                <a:solidFill>
                  <a:srgbClr val="0070C0"/>
                </a:solidFill>
              </a:rPr>
              <a:t>“</a:t>
            </a:r>
            <a:r>
              <a:rPr lang="it-IT" sz="2000" b="1" dirty="0" err="1">
                <a:solidFill>
                  <a:srgbClr val="0070C0"/>
                </a:solidFill>
              </a:rPr>
              <a:t>Annexation</a:t>
            </a:r>
            <a:r>
              <a:rPr lang="it-IT" sz="2000" b="1" dirty="0">
                <a:solidFill>
                  <a:srgbClr val="0070C0"/>
                </a:solidFill>
              </a:rPr>
              <a:t>”</a:t>
            </a:r>
            <a:r>
              <a:rPr lang="it-IT" sz="2000" dirty="0"/>
              <a:t>, pubblicato dalla </a:t>
            </a:r>
            <a:r>
              <a:rPr lang="it-IT" sz="2000" i="1" dirty="0" err="1"/>
              <a:t>Democratic</a:t>
            </a:r>
            <a:r>
              <a:rPr lang="it-IT" sz="2000" i="1" dirty="0"/>
              <a:t> Review</a:t>
            </a:r>
            <a:r>
              <a:rPr lang="it-IT" sz="2000" dirty="0"/>
              <a:t>, in cui promuove l’annessione del Texas da parte degli USA, in nome del loro “</a:t>
            </a:r>
            <a:r>
              <a:rPr lang="it-IT" sz="2000" dirty="0" err="1"/>
              <a:t>manifest</a:t>
            </a:r>
            <a:r>
              <a:rPr lang="it-IT" sz="2000" dirty="0"/>
              <a:t> </a:t>
            </a:r>
            <a:r>
              <a:rPr lang="it-IT" sz="2000" dirty="0" err="1"/>
              <a:t>destiny</a:t>
            </a:r>
            <a:r>
              <a:rPr lang="it-IT" sz="2000" dirty="0"/>
              <a:t>” di diffondere la libertà e la democrazia – premessa: </a:t>
            </a:r>
            <a:r>
              <a:rPr lang="it-IT" sz="2000" b="1" dirty="0">
                <a:solidFill>
                  <a:srgbClr val="0070C0"/>
                </a:solidFill>
              </a:rPr>
              <a:t>Rivoluzione texana </a:t>
            </a:r>
            <a:r>
              <a:rPr lang="it-IT" sz="2000" dirty="0"/>
              <a:t>del 1835-36 (battaglia di </a:t>
            </a:r>
            <a:r>
              <a:rPr lang="it-IT" sz="2000" b="1" dirty="0" err="1">
                <a:solidFill>
                  <a:srgbClr val="0070C0"/>
                </a:solidFill>
              </a:rPr>
              <a:t>Alamo</a:t>
            </a:r>
            <a:r>
              <a:rPr lang="it-IT" sz="2000" dirty="0"/>
              <a:t>), guidata da coloni angloamericani che non vogliono sottostare alle leggi del governo centrale messicano.</a:t>
            </a:r>
          </a:p>
          <a:p>
            <a:pPr marL="0">
              <a:spcBef>
                <a:spcPts val="0"/>
              </a:spcBef>
              <a:buFontTx/>
              <a:buNone/>
            </a:pPr>
            <a:r>
              <a:rPr lang="it-IT" sz="2000" dirty="0"/>
              <a:t>Qualche mese anni più tardi </a:t>
            </a:r>
            <a:r>
              <a:rPr lang="it-IT" sz="2000" dirty="0" err="1"/>
              <a:t>O’Sullivan</a:t>
            </a:r>
            <a:r>
              <a:rPr lang="it-IT" sz="2000" dirty="0"/>
              <a:t> usa di nuovo l’espressione in un articolo del </a:t>
            </a:r>
            <a:r>
              <a:rPr lang="it-IT" sz="2000" i="1" dirty="0"/>
              <a:t>New York </a:t>
            </a:r>
            <a:r>
              <a:rPr lang="it-IT" sz="2000" i="1" dirty="0" err="1"/>
              <a:t>Morning</a:t>
            </a:r>
            <a:r>
              <a:rPr lang="it-IT" sz="2000" i="1" dirty="0"/>
              <a:t> News</a:t>
            </a:r>
            <a:r>
              <a:rPr lang="it-IT" sz="2000" dirty="0"/>
              <a:t> che rivendica il diritto degli USA ad annettersi l’intera contea dell’Oregon, allora ancora sotto dominio britannico: “And </a:t>
            </a:r>
            <a:r>
              <a:rPr lang="it-IT" sz="2000" dirty="0" err="1"/>
              <a:t>that</a:t>
            </a:r>
            <a:r>
              <a:rPr lang="it-IT" sz="2000" dirty="0"/>
              <a:t> </a:t>
            </a:r>
            <a:r>
              <a:rPr lang="it-IT" sz="2000" dirty="0" err="1"/>
              <a:t>claim</a:t>
            </a:r>
            <a:r>
              <a:rPr lang="it-IT" sz="2000" dirty="0"/>
              <a:t> </a:t>
            </a:r>
            <a:r>
              <a:rPr lang="it-IT" sz="2000" dirty="0" err="1"/>
              <a:t>is</a:t>
            </a:r>
            <a:r>
              <a:rPr lang="it-IT" sz="2000" dirty="0"/>
              <a:t> </a:t>
            </a:r>
            <a:r>
              <a:rPr lang="it-IT" sz="2000" dirty="0" err="1"/>
              <a:t>by</a:t>
            </a:r>
            <a:r>
              <a:rPr lang="it-IT" sz="2000" dirty="0"/>
              <a:t> the right </a:t>
            </a:r>
            <a:r>
              <a:rPr lang="it-IT" sz="2000" dirty="0" err="1"/>
              <a:t>of</a:t>
            </a:r>
            <a:r>
              <a:rPr lang="it-IT" sz="2000" dirty="0"/>
              <a:t> </a:t>
            </a:r>
            <a:r>
              <a:rPr lang="it-IT" sz="2000" dirty="0" err="1"/>
              <a:t>our</a:t>
            </a:r>
            <a:r>
              <a:rPr lang="it-IT" sz="2000" dirty="0"/>
              <a:t> </a:t>
            </a:r>
            <a:r>
              <a:rPr lang="it-IT" sz="2000" dirty="0" err="1"/>
              <a:t>manifest</a:t>
            </a:r>
            <a:r>
              <a:rPr lang="it-IT" sz="2000" dirty="0"/>
              <a:t> </a:t>
            </a:r>
            <a:r>
              <a:rPr lang="it-IT" sz="2000" dirty="0" err="1"/>
              <a:t>destiny</a:t>
            </a:r>
            <a:r>
              <a:rPr lang="it-IT" sz="2000" dirty="0"/>
              <a:t> </a:t>
            </a:r>
            <a:r>
              <a:rPr lang="it-IT" sz="2000" dirty="0" err="1"/>
              <a:t>to</a:t>
            </a:r>
            <a:r>
              <a:rPr lang="it-IT" sz="2000" dirty="0"/>
              <a:t> </a:t>
            </a:r>
            <a:r>
              <a:rPr lang="it-IT" sz="2000" b="1" dirty="0" err="1">
                <a:solidFill>
                  <a:srgbClr val="0070C0"/>
                </a:solidFill>
              </a:rPr>
              <a:t>overspread</a:t>
            </a:r>
            <a:r>
              <a:rPr lang="it-IT" sz="2000" b="1" dirty="0">
                <a:solidFill>
                  <a:srgbClr val="0070C0"/>
                </a:solidFill>
              </a:rPr>
              <a:t> and </a:t>
            </a:r>
            <a:r>
              <a:rPr lang="it-IT" sz="2000" b="1" dirty="0" err="1">
                <a:solidFill>
                  <a:srgbClr val="0070C0"/>
                </a:solidFill>
              </a:rPr>
              <a:t>to</a:t>
            </a:r>
            <a:r>
              <a:rPr lang="it-IT" sz="2000" b="1" dirty="0">
                <a:solidFill>
                  <a:srgbClr val="0070C0"/>
                </a:solidFill>
              </a:rPr>
              <a:t> </a:t>
            </a:r>
            <a:r>
              <a:rPr lang="it-IT" sz="2000" b="1" dirty="0" err="1">
                <a:solidFill>
                  <a:srgbClr val="0070C0"/>
                </a:solidFill>
              </a:rPr>
              <a:t>possess</a:t>
            </a:r>
            <a:r>
              <a:rPr lang="it-IT" sz="2000" b="1" dirty="0">
                <a:solidFill>
                  <a:srgbClr val="0070C0"/>
                </a:solidFill>
              </a:rPr>
              <a:t> the </a:t>
            </a:r>
            <a:r>
              <a:rPr lang="it-IT" sz="2000" b="1" dirty="0" err="1">
                <a:solidFill>
                  <a:srgbClr val="0070C0"/>
                </a:solidFill>
              </a:rPr>
              <a:t>whole</a:t>
            </a:r>
            <a:r>
              <a:rPr lang="it-IT" sz="2000" b="1" dirty="0">
                <a:solidFill>
                  <a:srgbClr val="0070C0"/>
                </a:solidFill>
              </a:rPr>
              <a:t> </a:t>
            </a:r>
            <a:r>
              <a:rPr lang="it-IT" sz="2000" b="1" dirty="0" err="1">
                <a:solidFill>
                  <a:srgbClr val="0070C0"/>
                </a:solidFill>
              </a:rPr>
              <a:t>of</a:t>
            </a:r>
            <a:r>
              <a:rPr lang="it-IT" sz="2000" b="1" dirty="0">
                <a:solidFill>
                  <a:srgbClr val="0070C0"/>
                </a:solidFill>
              </a:rPr>
              <a:t> the </a:t>
            </a:r>
            <a:r>
              <a:rPr lang="it-IT" sz="2000" b="1" dirty="0" err="1">
                <a:solidFill>
                  <a:srgbClr val="0070C0"/>
                </a:solidFill>
              </a:rPr>
              <a:t>continent</a:t>
            </a:r>
            <a:r>
              <a:rPr lang="it-IT" sz="2000" b="1" dirty="0">
                <a:solidFill>
                  <a:srgbClr val="0070C0"/>
                </a:solidFill>
              </a:rPr>
              <a:t> </a:t>
            </a:r>
            <a:r>
              <a:rPr lang="it-IT" sz="2000" dirty="0" err="1"/>
              <a:t>which</a:t>
            </a:r>
            <a:r>
              <a:rPr lang="it-IT" sz="2000" dirty="0"/>
              <a:t> Providence </a:t>
            </a:r>
            <a:r>
              <a:rPr lang="it-IT" sz="2000" dirty="0" err="1"/>
              <a:t>has</a:t>
            </a:r>
            <a:r>
              <a:rPr lang="it-IT" sz="2000" dirty="0"/>
              <a:t> </a:t>
            </a:r>
            <a:r>
              <a:rPr lang="it-IT" sz="2000" dirty="0" err="1"/>
              <a:t>given</a:t>
            </a:r>
            <a:r>
              <a:rPr lang="it-IT" sz="2000" dirty="0"/>
              <a:t> </a:t>
            </a:r>
            <a:r>
              <a:rPr lang="it-IT" sz="2000" dirty="0" err="1"/>
              <a:t>us</a:t>
            </a:r>
            <a:r>
              <a:rPr lang="it-IT" sz="2000" dirty="0"/>
              <a:t> </a:t>
            </a:r>
            <a:r>
              <a:rPr lang="it-IT" sz="2000" dirty="0" err="1"/>
              <a:t>for</a:t>
            </a:r>
            <a:r>
              <a:rPr lang="it-IT" sz="2000" dirty="0"/>
              <a:t> the </a:t>
            </a:r>
            <a:r>
              <a:rPr lang="it-IT" sz="2000" dirty="0" err="1"/>
              <a:t>development</a:t>
            </a:r>
            <a:r>
              <a:rPr lang="it-IT" sz="2000" dirty="0"/>
              <a:t> </a:t>
            </a:r>
            <a:r>
              <a:rPr lang="it-IT" sz="2000" dirty="0" err="1"/>
              <a:t>of</a:t>
            </a:r>
            <a:r>
              <a:rPr lang="it-IT" sz="2000" dirty="0"/>
              <a:t> the </a:t>
            </a:r>
            <a:r>
              <a:rPr lang="it-IT" sz="2000" b="1" dirty="0" err="1">
                <a:solidFill>
                  <a:srgbClr val="0070C0"/>
                </a:solidFill>
              </a:rPr>
              <a:t>great</a:t>
            </a:r>
            <a:r>
              <a:rPr lang="it-IT" sz="2000" b="1" dirty="0">
                <a:solidFill>
                  <a:srgbClr val="0070C0"/>
                </a:solidFill>
              </a:rPr>
              <a:t> </a:t>
            </a:r>
            <a:r>
              <a:rPr lang="it-IT" sz="2000" b="1" dirty="0" err="1">
                <a:solidFill>
                  <a:srgbClr val="0070C0"/>
                </a:solidFill>
              </a:rPr>
              <a:t>experiment</a:t>
            </a:r>
            <a:r>
              <a:rPr lang="it-IT" sz="2000" b="1" dirty="0">
                <a:solidFill>
                  <a:srgbClr val="0070C0"/>
                </a:solidFill>
              </a:rPr>
              <a:t> </a:t>
            </a:r>
            <a:r>
              <a:rPr lang="it-IT" sz="2000" b="1" dirty="0" err="1">
                <a:solidFill>
                  <a:srgbClr val="0070C0"/>
                </a:solidFill>
              </a:rPr>
              <a:t>of</a:t>
            </a:r>
            <a:r>
              <a:rPr lang="it-IT" sz="2000" b="1" dirty="0">
                <a:solidFill>
                  <a:srgbClr val="0070C0"/>
                </a:solidFill>
              </a:rPr>
              <a:t> liberty </a:t>
            </a:r>
            <a:r>
              <a:rPr lang="it-IT" sz="2000" dirty="0"/>
              <a:t>and </a:t>
            </a:r>
            <a:r>
              <a:rPr lang="it-IT" sz="2000" dirty="0" err="1"/>
              <a:t>federated</a:t>
            </a:r>
            <a:r>
              <a:rPr lang="it-IT" sz="2000" dirty="0"/>
              <a:t> self-government </a:t>
            </a:r>
            <a:r>
              <a:rPr lang="it-IT" sz="2000" dirty="0" err="1"/>
              <a:t>entrusted</a:t>
            </a:r>
            <a:r>
              <a:rPr lang="it-IT" sz="2000" dirty="0"/>
              <a:t> </a:t>
            </a:r>
            <a:r>
              <a:rPr lang="it-IT" sz="2000" dirty="0" err="1"/>
              <a:t>to</a:t>
            </a:r>
            <a:r>
              <a:rPr lang="it-IT" sz="2000" dirty="0"/>
              <a:t> </a:t>
            </a:r>
            <a:r>
              <a:rPr lang="it-IT" sz="2000" dirty="0" err="1"/>
              <a:t>us</a:t>
            </a:r>
            <a:r>
              <a:rPr lang="it-IT" sz="2000" dirty="0"/>
              <a:t>”. </a:t>
            </a:r>
            <a:r>
              <a:rPr lang="it-IT" sz="2000" dirty="0" err="1"/>
              <a:t>O’Sullivan</a:t>
            </a:r>
            <a:r>
              <a:rPr lang="it-IT" sz="2000" dirty="0"/>
              <a:t> dichiara che Dio stesso (la Provvidenza) ha dato agli Stati Uniti la responsabilità di diffondere la </a:t>
            </a:r>
            <a:r>
              <a:rPr lang="it-IT" sz="2000" b="1" dirty="0">
                <a:solidFill>
                  <a:srgbClr val="0070C0"/>
                </a:solidFill>
              </a:rPr>
              <a:t>democrazia repubblicana</a:t>
            </a:r>
            <a:r>
              <a:rPr lang="it-IT" sz="2000" dirty="0"/>
              <a:t>, in nome di un ideale morale (una “</a:t>
            </a:r>
            <a:r>
              <a:rPr lang="it-IT" sz="2000" dirty="0" err="1"/>
              <a:t>higher</a:t>
            </a:r>
            <a:r>
              <a:rPr lang="it-IT" sz="2000" dirty="0"/>
              <a:t> </a:t>
            </a:r>
            <a:r>
              <a:rPr lang="it-IT" sz="2000" dirty="0" err="1"/>
              <a:t>law</a:t>
            </a:r>
            <a:r>
              <a:rPr lang="it-IT" sz="2000" dirty="0"/>
              <a:t>”) che supera ogni altra considerazione.</a:t>
            </a:r>
          </a:p>
          <a:p>
            <a:endParaRPr lang="it-IT" dirty="0"/>
          </a:p>
        </p:txBody>
      </p:sp>
    </p:spTree>
  </p:cSld>
  <p:clrMapOvr>
    <a:masterClrMapping/>
  </p:clrMapOvr>
  <p:transition spd="slow">
    <p:fade/>
  </p:transition>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847</TotalTime>
  <Words>2351</Words>
  <Application>Microsoft Office PowerPoint</Application>
  <PresentationFormat>Presentazione su schermo (4:3)</PresentationFormat>
  <Paragraphs>74</Paragraphs>
  <Slides>24</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Arial</vt:lpstr>
      <vt:lpstr>Calibri</vt:lpstr>
      <vt:lpstr>Century Gothic</vt:lpstr>
      <vt:lpstr>Times New Roman</vt:lpstr>
      <vt:lpstr>Wingdings</vt:lpstr>
      <vt:lpstr>Wingdings 3</vt:lpstr>
      <vt:lpstr>Filo</vt:lpstr>
      <vt:lpstr>UNA RESPONSABILITÀ MANIFESTA</vt:lpstr>
      <vt:lpstr>QUALE POPOLO?</vt:lpstr>
      <vt:lpstr>LA FRONTIERA</vt:lpstr>
      <vt:lpstr>TRASFORMAZIONI DEMOGRAFICHE</vt:lpstr>
      <vt:lpstr>LA PRIMA GUERRA “IMPERIALE”</vt:lpstr>
      <vt:lpstr>L’IMPERIALISMO INTERNO</vt:lpstr>
      <vt:lpstr>LA “RIMOZIONE” DEGLI INDIANI</vt:lpstr>
      <vt:lpstr>Presentazione standard di PowerPoint</vt:lpstr>
      <vt:lpstr>LA TEORIA DEL  MANIFEST DESTINY</vt:lpstr>
      <vt:lpstr>UN IMPERIALISMO ECCEZIONALE</vt:lpstr>
      <vt:lpstr>LA GUERRA CONTRO IL MESSICO</vt:lpstr>
      <vt:lpstr>Presentazione standard di PowerPoint</vt:lpstr>
      <vt:lpstr>I MOVIMENTI DI RIFORMA</vt:lpstr>
      <vt:lpstr>IL MOVIMENTO PER LA “TEMPERANZA”</vt:lpstr>
      <vt:lpstr>Presentazione standard di PowerPoint</vt:lpstr>
      <vt:lpstr>LA RIFORMA DELLE PRIGIONI</vt:lpstr>
      <vt:lpstr>LA RIFORMA DELL’ISTRUZIONE</vt:lpstr>
      <vt:lpstr>I SINDACATI</vt:lpstr>
      <vt:lpstr>DALL’ABOLIZIONISMO AL (PROTO)FEMMINISMO</vt:lpstr>
      <vt:lpstr>LA NASCITA DEL (PROTO)FEMMINISMO</vt:lpstr>
      <vt:lpstr>MARGARET FULLER</vt:lpstr>
      <vt:lpstr>LA CONVENTION DI SENECA FALLS</vt:lpstr>
      <vt:lpstr>LA DECLARATION OF SENTIMENTS</vt:lpstr>
      <vt:lpstr>UNA DONNA NUOVA</vt:lpstr>
    </vt:vector>
  </TitlesOfParts>
  <Company>Cabarrus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the American Revolution The Declaration of Independance</dc:title>
  <dc:creator>Windows User</dc:creator>
  <cp:lastModifiedBy>Patrizia Oppici</cp:lastModifiedBy>
  <cp:revision>201</cp:revision>
  <dcterms:created xsi:type="dcterms:W3CDTF">2014-09-07T22:24:00Z</dcterms:created>
  <dcterms:modified xsi:type="dcterms:W3CDTF">2024-10-23T09:44:40Z</dcterms:modified>
</cp:coreProperties>
</file>