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3" r:id="rId5"/>
    <p:sldId id="285" r:id="rId6"/>
    <p:sldId id="289" r:id="rId7"/>
    <p:sldId id="291" r:id="rId8"/>
    <p:sldId id="292" r:id="rId9"/>
    <p:sldId id="293" r:id="rId10"/>
    <p:sldId id="294" r:id="rId11"/>
    <p:sldId id="295" r:id="rId12"/>
    <p:sldId id="296" r:id="rId13"/>
    <p:sldId id="266" r:id="rId14"/>
    <p:sldId id="267" r:id="rId15"/>
    <p:sldId id="306" r:id="rId16"/>
    <p:sldId id="268" r:id="rId17"/>
    <p:sldId id="297" r:id="rId18"/>
    <p:sldId id="298" r:id="rId19"/>
    <p:sldId id="269" r:id="rId20"/>
    <p:sldId id="272" r:id="rId21"/>
    <p:sldId id="273" r:id="rId22"/>
    <p:sldId id="257" r:id="rId23"/>
    <p:sldId id="258" r:id="rId24"/>
    <p:sldId id="308" r:id="rId25"/>
    <p:sldId id="264" r:id="rId26"/>
    <p:sldId id="259" r:id="rId27"/>
    <p:sldId id="260" r:id="rId28"/>
    <p:sldId id="261" r:id="rId29"/>
    <p:sldId id="309" r:id="rId30"/>
    <p:sldId id="265" r:id="rId31"/>
    <p:sldId id="310" r:id="rId32"/>
    <p:sldId id="311" r:id="rId33"/>
    <p:sldId id="312" r:id="rId34"/>
    <p:sldId id="313"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87048B-85B2-5DD6-04CF-D66533B25D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667CF28-10DA-A2FA-32F6-E1F534198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7CF854-5C7B-C4D8-8F19-1CC51F410D5B}"/>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47713DE6-AE03-5A69-4059-0F45BB4EFB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2866B2-279F-7271-481B-57DA4B84DCDB}"/>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38606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CD5AC-BEF7-2C87-E17E-04349D7DFBD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8585B78-13ED-40C4-0A4A-BE7D78D1B63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66D176-908C-7200-1F18-6433F139A833}"/>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E0B3A224-926F-A6D6-47E8-740FEF21CF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6A5ED9-7142-6FA1-02FA-2FF8D343D606}"/>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30388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84612A0-0E59-133C-69BD-0D53063A588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658A17-128D-9DB5-B94A-E59BFCF01E6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DA1E8C-491F-E932-D914-DE4AFA646979}"/>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BDC8ED13-753C-E0D0-954E-C83FAD0999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8E66F4-83F1-2B0C-D4CB-7E78A82FD8C7}"/>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90880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8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45620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F36FA53-B733-430E-B26C-2690E48CCF60}"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7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F36FA53-B733-430E-B26C-2690E48CCF60}" type="datetimeFigureOut">
              <a:rPr lang="it-IT" smtClean="0"/>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95830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F36FA53-B733-430E-B26C-2690E48CCF60}" type="datetimeFigureOut">
              <a:rPr lang="it-IT" smtClean="0"/>
              <a:t>12/11/2024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26832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36FA53-B733-430E-B26C-2690E48CCF60}" type="datetimeFigureOut">
              <a:rPr lang="it-IT" smtClean="0"/>
              <a:t>12/11/2024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48900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36FA53-B733-430E-B26C-2690E48CCF60}" type="datetimeFigureOut">
              <a:rPr lang="it-IT" smtClean="0"/>
              <a:t>12/11/2024</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20272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36FA53-B733-430E-B26C-2690E48CCF60}" type="datetimeFigureOut">
              <a:rPr lang="it-IT" smtClean="0"/>
              <a:t>12/11/2024</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47F0B77-B819-427F-BE82-24D04F74C57A}" type="slidenum">
              <a:rPr lang="it-IT" smtClean="0"/>
              <a:t>‹N›</a:t>
            </a:fld>
            <a:endParaRPr lang="it-IT"/>
          </a:p>
        </p:txBody>
      </p:sp>
    </p:spTree>
    <p:extLst>
      <p:ext uri="{BB962C8B-B14F-4D97-AF65-F5344CB8AC3E}">
        <p14:creationId xmlns:p14="http://schemas.microsoft.com/office/powerpoint/2010/main" val="328246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15856-BD7E-BABE-57AE-361C57136E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A4F7AD-AC7E-BD09-0BCF-30599E3B42E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F1EB51-A168-9C20-B380-2CF441FF2B21}"/>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FBDE1823-22B0-B066-C3F8-0F7C210A8F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1899CA-C7A2-1A5A-DABD-0A9E261DA5C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89993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36FA53-B733-430E-B26C-2690E48CCF60}" type="datetimeFigureOut">
              <a:rPr lang="it-IT" smtClean="0"/>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797105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39405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36FA53-B733-430E-B26C-2690E48CCF60}" type="datetimeFigureOut">
              <a:rPr lang="it-IT" smtClean="0"/>
              <a:t>12/11/2024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7F0B77-B819-427F-BE82-24D04F74C57A}" type="slidenum">
              <a:rPr lang="it-IT" smtClean="0"/>
              <a:t>‹N›</a:t>
            </a:fld>
            <a:endParaRPr lang="it-IT"/>
          </a:p>
        </p:txBody>
      </p:sp>
    </p:spTree>
    <p:extLst>
      <p:ext uri="{BB962C8B-B14F-4D97-AF65-F5344CB8AC3E}">
        <p14:creationId xmlns:p14="http://schemas.microsoft.com/office/powerpoint/2010/main" val="157508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2E7758-3EEC-4D5A-8FB6-ACFF46D891A8}" type="datetimeFigureOut">
              <a:rPr lang="it-IT" smtClean="0"/>
              <a:pPr/>
              <a:t>12/11/2024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B37F70-6D21-42BC-A8A7-F78F9B70AF9B}" type="slidenum">
              <a:rPr lang="it-IT" smtClean="0"/>
              <a:pPr/>
              <a:t>‹N›</a:t>
            </a:fld>
            <a:endParaRPr lang="it-IT"/>
          </a:p>
        </p:txBody>
      </p:sp>
      <p:sp>
        <p:nvSpPr>
          <p:cNvPr id="12" name="Title 11"/>
          <p:cNvSpPr>
            <a:spLocks noGrp="1"/>
          </p:cNvSpPr>
          <p:nvPr>
            <p:ph type="title"/>
          </p:nvPr>
        </p:nvSpPr>
        <p:spPr/>
        <p:txBody>
          <a:bodyPr/>
          <a:lstStyle>
            <a:lvl1pPr>
              <a:defRPr>
                <a:solidFill>
                  <a:schemeClr val="tx2"/>
                </a:solidFill>
              </a:defRPr>
            </a:lvl1pPr>
          </a:lstStyle>
          <a:p>
            <a:r>
              <a:rPr lang="it-IT"/>
              <a:t>Fare clic per modificare lo stile del titolo</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9708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F55E4-4F8F-BC00-7E36-A1F985402D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0C7474-FE77-5542-6C44-ED2EB62B3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4977A5C-2319-A1A9-6885-4A94E3C609B1}"/>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0550AF5D-9F9D-12F9-DE9E-8A4150BB78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1C1EB2-706B-A0F8-A701-DBF6F6CBA269}"/>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2346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E7859-51F9-7EC4-D0FE-23C3519536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3C81FB7-B122-9BB6-BAE2-13B9B6A629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91FF1D-2A28-7800-17FD-9E4EFDAA86D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77C55B-A0F4-764C-BDE1-9484BABC28F8}"/>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6" name="Segnaposto piè di pagina 5">
            <a:extLst>
              <a:ext uri="{FF2B5EF4-FFF2-40B4-BE49-F238E27FC236}">
                <a16:creationId xmlns:a16="http://schemas.microsoft.com/office/drawing/2014/main" id="{EB4F16CE-EB66-083A-6BB5-6CAE4FCD74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69044C-D2EE-A18B-73F1-4AD68FA77C5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42652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4B9A8-95E5-EB7F-ADDD-8EF0F3AD39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935E05-22AE-F2BC-D728-BDC71AEF3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5C4C510-3ED5-74D3-CA52-4451E74535F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4E6707F-76EF-5246-B5CB-CB8EE8FA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B042685-D8E6-A8AE-F6E2-168133122B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CCC1AF-D3EC-641B-E008-E5FA51C51FEB}"/>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8" name="Segnaposto piè di pagina 7">
            <a:extLst>
              <a:ext uri="{FF2B5EF4-FFF2-40B4-BE49-F238E27FC236}">
                <a16:creationId xmlns:a16="http://schemas.microsoft.com/office/drawing/2014/main" id="{E55EACBB-28D5-BC48-5250-7CFC4B8C095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F3B2DF7-C69A-FCCD-AB62-75D717FC5293}"/>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20146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E935E-0E5D-44DF-0A0D-21F0CFEFFA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0647411-76DA-B596-C495-E3341CB418DE}"/>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4" name="Segnaposto piè di pagina 3">
            <a:extLst>
              <a:ext uri="{FF2B5EF4-FFF2-40B4-BE49-F238E27FC236}">
                <a16:creationId xmlns:a16="http://schemas.microsoft.com/office/drawing/2014/main" id="{3856924A-6A6D-C651-26BF-0944C0F0CD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31E303-9A7C-8F85-8A82-E5F3A9814B9E}"/>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393152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823259-9226-3961-EFFA-432A0E105B41}"/>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3" name="Segnaposto piè di pagina 2">
            <a:extLst>
              <a:ext uri="{FF2B5EF4-FFF2-40B4-BE49-F238E27FC236}">
                <a16:creationId xmlns:a16="http://schemas.microsoft.com/office/drawing/2014/main" id="{668CDAA6-659E-5420-3AB2-CC3BDA075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C512C6-5D33-DF5F-208F-90097C76DE18}"/>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7361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AD2D6-DCF6-74E8-909A-2FCC97BA19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C9935B-370B-95E1-BD6B-8FEAA9D4B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D5850C-4343-8827-0F84-520998B21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00B0CB-E391-40D5-5659-7FDE20DD401A}"/>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6" name="Segnaposto piè di pagina 5">
            <a:extLst>
              <a:ext uri="{FF2B5EF4-FFF2-40B4-BE49-F238E27FC236}">
                <a16:creationId xmlns:a16="http://schemas.microsoft.com/office/drawing/2014/main" id="{93712B25-A387-3F70-2E7D-55373F6939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2088E0B-68CA-740C-8879-5F5062A37B11}"/>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21412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ACFDC-14F1-B21D-16C7-D8F20193C2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F4FAD8-5E3C-45F9-FC54-9CDCA5CF1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F8BADD-9477-7D91-B1E3-E8F2D2DF3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2304A92-E250-5234-F470-A5D0D2EDB436}"/>
              </a:ext>
            </a:extLst>
          </p:cNvPr>
          <p:cNvSpPr>
            <a:spLocks noGrp="1"/>
          </p:cNvSpPr>
          <p:nvPr>
            <p:ph type="dt" sz="half" idx="10"/>
          </p:nvPr>
        </p:nvSpPr>
        <p:spPr/>
        <p:txBody>
          <a:bodyPr/>
          <a:lstStyle/>
          <a:p>
            <a:fld id="{7AD718A7-3D53-4D0C-BAC7-4DF4FC50CDA3}" type="datetimeFigureOut">
              <a:rPr lang="it-IT" smtClean="0"/>
              <a:t>12/11/2024</a:t>
            </a:fld>
            <a:endParaRPr lang="it-IT"/>
          </a:p>
        </p:txBody>
      </p:sp>
      <p:sp>
        <p:nvSpPr>
          <p:cNvPr id="6" name="Segnaposto piè di pagina 5">
            <a:extLst>
              <a:ext uri="{FF2B5EF4-FFF2-40B4-BE49-F238E27FC236}">
                <a16:creationId xmlns:a16="http://schemas.microsoft.com/office/drawing/2014/main" id="{6839809B-ABAC-8AD6-E5A8-317DF584F2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5F7C8F-1944-21DE-9B7A-68055804B265}"/>
              </a:ext>
            </a:extLst>
          </p:cNvPr>
          <p:cNvSpPr>
            <a:spLocks noGrp="1"/>
          </p:cNvSpPr>
          <p:nvPr>
            <p:ph type="sldNum" sz="quarter" idx="12"/>
          </p:nvPr>
        </p:nvSpPr>
        <p:spPr/>
        <p:txBody>
          <a:bodyPr/>
          <a:lstStyle/>
          <a:p>
            <a:fld id="{ECAB77A8-A07E-490B-8E55-79325F01BE66}" type="slidenum">
              <a:rPr lang="it-IT" smtClean="0"/>
              <a:t>‹N›</a:t>
            </a:fld>
            <a:endParaRPr lang="it-IT"/>
          </a:p>
        </p:txBody>
      </p:sp>
    </p:spTree>
    <p:extLst>
      <p:ext uri="{BB962C8B-B14F-4D97-AF65-F5344CB8AC3E}">
        <p14:creationId xmlns:p14="http://schemas.microsoft.com/office/powerpoint/2010/main" val="150145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A146F9-E0B1-6653-032A-77EEE1814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B32BE5-5536-1162-7615-F2BD1A56B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B5D4AD-C229-3D10-3B82-01A7E5EF0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718A7-3D53-4D0C-BAC7-4DF4FC50CDA3}" type="datetimeFigureOut">
              <a:rPr lang="it-IT" smtClean="0"/>
              <a:t>12/11/2024</a:t>
            </a:fld>
            <a:endParaRPr lang="it-IT"/>
          </a:p>
        </p:txBody>
      </p:sp>
      <p:sp>
        <p:nvSpPr>
          <p:cNvPr id="5" name="Segnaposto piè di pagina 4">
            <a:extLst>
              <a:ext uri="{FF2B5EF4-FFF2-40B4-BE49-F238E27FC236}">
                <a16:creationId xmlns:a16="http://schemas.microsoft.com/office/drawing/2014/main" id="{1F8B8453-15AE-0FB1-F8BA-A3A9E9B34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380015-1B67-6C41-E2FF-6D13E7E12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B77A8-A07E-490B-8E55-79325F01BE66}" type="slidenum">
              <a:rPr lang="it-IT" smtClean="0"/>
              <a:t>‹N›</a:t>
            </a:fld>
            <a:endParaRPr lang="it-IT"/>
          </a:p>
        </p:txBody>
      </p:sp>
    </p:spTree>
    <p:extLst>
      <p:ext uri="{BB962C8B-B14F-4D97-AF65-F5344CB8AC3E}">
        <p14:creationId xmlns:p14="http://schemas.microsoft.com/office/powerpoint/2010/main" val="3050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36FA53-B733-430E-B26C-2690E48CCF60}" type="datetimeFigureOut">
              <a:rPr lang="it-IT" smtClean="0"/>
              <a:t>12/11/2024</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47F0B77-B819-427F-BE82-24D04F74C57A}"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7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22205-FFC9-CA06-A16C-250F885CD2DC}"/>
              </a:ext>
            </a:extLst>
          </p:cNvPr>
          <p:cNvSpPr>
            <a:spLocks noGrp="1"/>
          </p:cNvSpPr>
          <p:nvPr>
            <p:ph type="ctrTitle"/>
          </p:nvPr>
        </p:nvSpPr>
        <p:spPr>
          <a:xfrm>
            <a:off x="1524000" y="223935"/>
            <a:ext cx="9144000" cy="1110343"/>
          </a:xfrm>
        </p:spPr>
        <p:txBody>
          <a:bodyPr>
            <a:normAutofit fontScale="90000"/>
          </a:bodyPr>
          <a:lstStyle/>
          <a:p>
            <a:r>
              <a:rPr lang="it-IT" b="1" dirty="0">
                <a:latin typeface="Cambria" panose="02040503050406030204" pitchFamily="18" charset="0"/>
                <a:ea typeface="Cambria" panose="02040503050406030204" pitchFamily="18" charset="0"/>
              </a:rPr>
              <a:t>JOHN FANTE, </a:t>
            </a:r>
            <a:r>
              <a:rPr lang="it-IT" b="1" i="1" dirty="0">
                <a:latin typeface="Cambria" panose="02040503050406030204" pitchFamily="18" charset="0"/>
                <a:ea typeface="Cambria" panose="02040503050406030204" pitchFamily="18" charset="0"/>
              </a:rPr>
              <a:t>ASK THE DUST</a:t>
            </a:r>
            <a:endParaRPr lang="it-IT" b="1" dirty="0">
              <a:latin typeface="Cambria" panose="02040503050406030204" pitchFamily="18" charset="0"/>
              <a:ea typeface="Cambria" panose="02040503050406030204" pitchFamily="18" charset="0"/>
            </a:endParaRPr>
          </a:p>
        </p:txBody>
      </p:sp>
      <p:pic>
        <p:nvPicPr>
          <p:cNvPr id="7" name="Immagine 6" descr="Immagine che contiene aria aperta, cielo, paesaggio, nebbia">
            <a:extLst>
              <a:ext uri="{FF2B5EF4-FFF2-40B4-BE49-F238E27FC236}">
                <a16:creationId xmlns:a16="http://schemas.microsoft.com/office/drawing/2014/main" id="{9B717A0D-1669-448D-A156-A5AA4F4B0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16" y="2327628"/>
            <a:ext cx="6106580" cy="3256384"/>
          </a:xfrm>
          <a:prstGeom prst="rect">
            <a:avLst/>
          </a:prstGeom>
        </p:spPr>
      </p:pic>
      <p:pic>
        <p:nvPicPr>
          <p:cNvPr id="3" name="Immagine 2">
            <a:extLst>
              <a:ext uri="{FF2B5EF4-FFF2-40B4-BE49-F238E27FC236}">
                <a16:creationId xmlns:a16="http://schemas.microsoft.com/office/drawing/2014/main" id="{603FCE92-CFAB-5E04-5EDC-1CDB7EC74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88" y="1803765"/>
            <a:ext cx="4613766" cy="4707925"/>
          </a:xfrm>
          <a:prstGeom prst="rect">
            <a:avLst/>
          </a:prstGeom>
        </p:spPr>
      </p:pic>
    </p:spTree>
    <p:extLst>
      <p:ext uri="{BB962C8B-B14F-4D97-AF65-F5344CB8AC3E}">
        <p14:creationId xmlns:p14="http://schemas.microsoft.com/office/powerpoint/2010/main" val="14761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4645" y="2143117"/>
            <a:ext cx="6316823" cy="3865797"/>
          </a:xfrm>
        </p:spPr>
        <p:txBody>
          <a:bodyPr>
            <a:normAutofit fontScale="92500" lnSpcReduction="20000"/>
          </a:bodyPr>
          <a:lstStyle/>
          <a:p>
            <a:r>
              <a:rPr lang="en-US" sz="4400" dirty="0"/>
              <a:t>In 2011, </a:t>
            </a:r>
            <a:r>
              <a:rPr lang="en-US" sz="4400" b="1" dirty="0">
                <a:solidFill>
                  <a:srgbClr val="C00000"/>
                </a:solidFill>
              </a:rPr>
              <a:t>Mary </a:t>
            </a:r>
            <a:r>
              <a:rPr lang="en-US" sz="4400" b="1" dirty="0" err="1">
                <a:solidFill>
                  <a:srgbClr val="C00000"/>
                </a:solidFill>
              </a:rPr>
              <a:t>Bucci</a:t>
            </a:r>
            <a:r>
              <a:rPr lang="en-US" sz="4400" b="1" dirty="0">
                <a:solidFill>
                  <a:srgbClr val="C00000"/>
                </a:solidFill>
              </a:rPr>
              <a:t> Bush</a:t>
            </a:r>
            <a:r>
              <a:rPr lang="en-US" sz="4400" dirty="0">
                <a:solidFill>
                  <a:srgbClr val="C00000"/>
                </a:solidFill>
              </a:rPr>
              <a:t> </a:t>
            </a:r>
            <a:r>
              <a:rPr lang="en-US" sz="4400" dirty="0"/>
              <a:t>published </a:t>
            </a:r>
            <a:r>
              <a:rPr lang="en-US" sz="4400" i="1" dirty="0"/>
              <a:t>Sweet Hope</a:t>
            </a:r>
            <a:r>
              <a:rPr lang="en-US" sz="4400" dirty="0"/>
              <a:t>, a historical novel based on the experiences of Bush’s grandmother (born in </a:t>
            </a:r>
            <a:r>
              <a:rPr lang="en-US" sz="4400" dirty="0" err="1"/>
              <a:t>Senigallia</a:t>
            </a:r>
            <a:r>
              <a:rPr lang="en-US" sz="4400" dirty="0"/>
              <a:t>), who worked on the Sunnyside Plantation as a child.</a:t>
            </a:r>
          </a:p>
          <a:p>
            <a:endParaRPr lang="en-US" dirty="0"/>
          </a:p>
        </p:txBody>
      </p:sp>
      <p:sp>
        <p:nvSpPr>
          <p:cNvPr id="3" name="Titolo 2"/>
          <p:cNvSpPr>
            <a:spLocks noGrp="1"/>
          </p:cNvSpPr>
          <p:nvPr>
            <p:ph type="title"/>
          </p:nvPr>
        </p:nvSpPr>
        <p:spPr>
          <a:xfrm>
            <a:off x="177281" y="286603"/>
            <a:ext cx="11849877" cy="1450757"/>
          </a:xfrm>
        </p:spPr>
        <p:txBody>
          <a:bodyPr>
            <a:normAutofit/>
          </a:bodyPr>
          <a:lstStyle/>
          <a:p>
            <a:r>
              <a:rPr lang="en-US" sz="6600" b="1" i="1" dirty="0"/>
              <a:t>SWEET HOPE</a:t>
            </a:r>
          </a:p>
        </p:txBody>
      </p:sp>
      <p:pic>
        <p:nvPicPr>
          <p:cNvPr id="10243" name="Picture 3"/>
          <p:cNvPicPr>
            <a:picLocks noChangeAspect="1" noChangeArrowheads="1"/>
          </p:cNvPicPr>
          <p:nvPr/>
        </p:nvPicPr>
        <p:blipFill>
          <a:blip r:embed="rId2"/>
          <a:srcRect/>
          <a:stretch>
            <a:fillRect/>
          </a:stretch>
        </p:blipFill>
        <p:spPr bwMode="auto">
          <a:xfrm>
            <a:off x="7381885" y="2000241"/>
            <a:ext cx="2790825" cy="43719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43117"/>
            <a:ext cx="6307493" cy="3921781"/>
          </a:xfrm>
        </p:spPr>
        <p:txBody>
          <a:bodyPr>
            <a:noAutofit/>
          </a:bodyPr>
          <a:lstStyle/>
          <a:p>
            <a:r>
              <a:rPr lang="en-US" sz="2400" dirty="0"/>
              <a:t>Italian migrants had to face the </a:t>
            </a:r>
            <a:r>
              <a:rPr lang="en-US" sz="2400" b="1" dirty="0">
                <a:solidFill>
                  <a:srgbClr val="C00000"/>
                </a:solidFill>
              </a:rPr>
              <a:t>prejudices</a:t>
            </a:r>
            <a:r>
              <a:rPr lang="en-US" sz="2400" dirty="0"/>
              <a:t> of dominant WASP culture, which considered them more or less on the same level (also in racial terms) with African Americans (and up to the end of the 19</a:t>
            </a:r>
            <a:r>
              <a:rPr lang="en-US" sz="2400" baseline="30000" dirty="0"/>
              <a:t>th</a:t>
            </a:r>
            <a:r>
              <a:rPr lang="en-US" sz="2400" dirty="0"/>
              <a:t> century many Italians actually substituted former slaves in the Southern plantations).</a:t>
            </a:r>
          </a:p>
          <a:p>
            <a:r>
              <a:rPr lang="en-US" sz="2400" dirty="0"/>
              <a:t>The flux of migration from Italy gradually waned after World War I, due to the restrictions dictated by the </a:t>
            </a:r>
            <a:r>
              <a:rPr lang="en-US" sz="2400" b="1" i="1" dirty="0">
                <a:solidFill>
                  <a:srgbClr val="C00000"/>
                </a:solidFill>
              </a:rPr>
              <a:t>Immigration Acts</a:t>
            </a:r>
            <a:r>
              <a:rPr lang="en-US" sz="2400" dirty="0">
                <a:solidFill>
                  <a:srgbClr val="C00000"/>
                </a:solidFill>
              </a:rPr>
              <a:t> </a:t>
            </a:r>
            <a:r>
              <a:rPr lang="en-US" sz="2400" dirty="0"/>
              <a:t>of 1920 and 1924.</a:t>
            </a:r>
            <a:endParaRPr lang="it-IT" sz="2400" dirty="0"/>
          </a:p>
          <a:p>
            <a:endParaRPr lang="it-IT" sz="1800" dirty="0"/>
          </a:p>
        </p:txBody>
      </p:sp>
      <p:sp>
        <p:nvSpPr>
          <p:cNvPr id="3" name="Titolo 2"/>
          <p:cNvSpPr>
            <a:spLocks noGrp="1"/>
          </p:cNvSpPr>
          <p:nvPr>
            <p:ph type="title"/>
          </p:nvPr>
        </p:nvSpPr>
        <p:spPr>
          <a:xfrm>
            <a:off x="102637" y="286603"/>
            <a:ext cx="11821885" cy="1450757"/>
          </a:xfrm>
        </p:spPr>
        <p:txBody>
          <a:bodyPr>
            <a:normAutofit/>
          </a:bodyPr>
          <a:lstStyle/>
          <a:p>
            <a:r>
              <a:rPr lang="it-IT" sz="6600" b="1" dirty="0"/>
              <a:t>PREJUDICES</a:t>
            </a:r>
          </a:p>
        </p:txBody>
      </p:sp>
      <p:pic>
        <p:nvPicPr>
          <p:cNvPr id="4" name="Picture 5" descr="zio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080" y="2143117"/>
            <a:ext cx="4912143" cy="368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9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3224" y="1800809"/>
            <a:ext cx="11448662" cy="991692"/>
          </a:xfrm>
        </p:spPr>
        <p:txBody>
          <a:bodyPr>
            <a:normAutofit/>
          </a:bodyPr>
          <a:lstStyle/>
          <a:p>
            <a:r>
              <a:rPr lang="en-US" dirty="0"/>
              <a:t>March 14, 1891: New Orleans mass lynching (3,000 to 20,000 participating) of 11 Italian migrants, mostly from Sicily (</a:t>
            </a:r>
            <a:r>
              <a:rPr lang="en-US" b="1" dirty="0">
                <a:solidFill>
                  <a:srgbClr val="C00000"/>
                </a:solidFill>
              </a:rPr>
              <a:t>largest mass lynching in US history</a:t>
            </a:r>
            <a:r>
              <a:rPr lang="en-US" dirty="0"/>
              <a:t>), accused of a Mafia killing.</a:t>
            </a:r>
          </a:p>
          <a:p>
            <a:pPr marL="0" indent="0">
              <a:buNone/>
            </a:pPr>
            <a:endParaRPr lang="it-IT" dirty="0"/>
          </a:p>
        </p:txBody>
      </p:sp>
      <p:sp>
        <p:nvSpPr>
          <p:cNvPr id="3" name="Titolo 2"/>
          <p:cNvSpPr>
            <a:spLocks noGrp="1"/>
          </p:cNvSpPr>
          <p:nvPr>
            <p:ph type="title"/>
          </p:nvPr>
        </p:nvSpPr>
        <p:spPr>
          <a:xfrm>
            <a:off x="195943" y="286603"/>
            <a:ext cx="12176449" cy="991691"/>
          </a:xfrm>
        </p:spPr>
        <p:txBody>
          <a:bodyPr>
            <a:normAutofit/>
          </a:bodyPr>
          <a:lstStyle/>
          <a:p>
            <a:r>
              <a:rPr lang="it-IT" sz="5400" b="1" dirty="0"/>
              <a:t>THE ITALIAN AS </a:t>
            </a:r>
            <a:r>
              <a:rPr lang="it-IT" sz="5400" b="1" i="1" dirty="0"/>
              <a:t>MAFIOSO</a:t>
            </a:r>
            <a:endParaRPr lang="it-IT" sz="5400" b="1" dirty="0"/>
          </a:p>
        </p:txBody>
      </p:sp>
      <p:pic>
        <p:nvPicPr>
          <p:cNvPr id="4098" name="Picture 2" descr="C:\Users\HP\Documents\Valerio\UniMC - 2018-19\UniMC - 2018-19 - Letteratura &amp; cultura angloamericana 2M\Immagini\New Orleans Lynching (1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65" y="2792501"/>
            <a:ext cx="4464496" cy="2942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tente\Downloads\Immagine1.jpg"/>
          <p:cNvPicPr>
            <a:picLocks noChangeAspect="1" noChangeArrowheads="1"/>
          </p:cNvPicPr>
          <p:nvPr/>
        </p:nvPicPr>
        <p:blipFill>
          <a:blip r:embed="rId3"/>
          <a:srcRect/>
          <a:stretch>
            <a:fillRect/>
          </a:stretch>
        </p:blipFill>
        <p:spPr bwMode="auto">
          <a:xfrm>
            <a:off x="6284167" y="2792501"/>
            <a:ext cx="4429124" cy="2932798"/>
          </a:xfrm>
          <a:prstGeom prst="rect">
            <a:avLst/>
          </a:prstGeom>
          <a:noFill/>
        </p:spPr>
      </p:pic>
    </p:spTree>
    <p:extLst>
      <p:ext uri="{BB962C8B-B14F-4D97-AF65-F5344CB8AC3E}">
        <p14:creationId xmlns:p14="http://schemas.microsoft.com/office/powerpoint/2010/main" val="423635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3976" y="1845734"/>
            <a:ext cx="11803224" cy="4023360"/>
          </a:xfrm>
        </p:spPr>
        <p:txBody>
          <a:bodyPr>
            <a:normAutofit/>
          </a:bodyPr>
          <a:lstStyle/>
          <a:p>
            <a:r>
              <a:rPr lang="en-US" sz="2400" b="1" i="1" dirty="0">
                <a:solidFill>
                  <a:srgbClr val="C00000"/>
                </a:solidFill>
              </a:rPr>
              <a:t>Dago</a:t>
            </a:r>
            <a:r>
              <a:rPr lang="en-US" sz="2400" dirty="0"/>
              <a:t> (prob. from “Diego,” confusing Italians with Spaniards)</a:t>
            </a:r>
          </a:p>
          <a:p>
            <a:r>
              <a:rPr lang="en-US" sz="2400" b="1" i="1" dirty="0" err="1">
                <a:solidFill>
                  <a:srgbClr val="C00000"/>
                </a:solidFill>
              </a:rPr>
              <a:t>Gumbah</a:t>
            </a:r>
            <a:r>
              <a:rPr lang="en-US" sz="2400" dirty="0"/>
              <a:t> (from “</a:t>
            </a:r>
            <a:r>
              <a:rPr lang="en-US" sz="2400" dirty="0" err="1"/>
              <a:t>cumpa</a:t>
            </a:r>
            <a:r>
              <a:rPr lang="en-US" sz="2400" dirty="0"/>
              <a:t>’”)</a:t>
            </a:r>
          </a:p>
          <a:p>
            <a:r>
              <a:rPr lang="en-US" sz="2400" b="1" i="1" dirty="0" err="1">
                <a:solidFill>
                  <a:srgbClr val="C00000"/>
                </a:solidFill>
              </a:rPr>
              <a:t>Greaseball</a:t>
            </a:r>
            <a:r>
              <a:rPr lang="en-US" sz="2400" dirty="0"/>
              <a:t> or </a:t>
            </a:r>
            <a:r>
              <a:rPr lang="en-US" sz="2400" b="1" i="1" dirty="0">
                <a:solidFill>
                  <a:srgbClr val="C00000"/>
                </a:solidFill>
              </a:rPr>
              <a:t>greaser</a:t>
            </a:r>
            <a:r>
              <a:rPr lang="en-US" sz="2400" b="1" dirty="0"/>
              <a:t> </a:t>
            </a:r>
            <a:r>
              <a:rPr lang="en-US" sz="2400" dirty="0"/>
              <a:t>(used also and above all for Mexicans, employed for Italians because also some of them worked as “greasers” of wagon axles)</a:t>
            </a:r>
          </a:p>
          <a:p>
            <a:r>
              <a:rPr lang="en-US" sz="2400" b="1" i="1" dirty="0">
                <a:solidFill>
                  <a:srgbClr val="C00000"/>
                </a:solidFill>
              </a:rPr>
              <a:t>Guinea</a:t>
            </a:r>
            <a:r>
              <a:rPr lang="en-US" sz="2400" dirty="0"/>
              <a:t> (from the African area many African slaves had come from, thus equating Italians with Blacks)</a:t>
            </a:r>
          </a:p>
          <a:p>
            <a:r>
              <a:rPr lang="en-US" sz="2400" b="1" i="1" dirty="0" err="1">
                <a:solidFill>
                  <a:srgbClr val="C00000"/>
                </a:solidFill>
              </a:rPr>
              <a:t>Terrone</a:t>
            </a:r>
            <a:r>
              <a:rPr lang="en-US" sz="2400" b="1" i="1" dirty="0"/>
              <a:t> </a:t>
            </a:r>
            <a:r>
              <a:rPr lang="en-US" sz="2400" dirty="0"/>
              <a:t>or</a:t>
            </a:r>
            <a:r>
              <a:rPr lang="en-US" sz="2400" b="1" dirty="0"/>
              <a:t> </a:t>
            </a:r>
            <a:r>
              <a:rPr lang="en-US" sz="2400" b="1" i="1" dirty="0" err="1">
                <a:solidFill>
                  <a:srgbClr val="C00000"/>
                </a:solidFill>
              </a:rPr>
              <a:t>cafone</a:t>
            </a:r>
            <a:endParaRPr lang="en-US" sz="2400" b="1" i="1" dirty="0">
              <a:solidFill>
                <a:srgbClr val="C00000"/>
              </a:solidFill>
            </a:endParaRPr>
          </a:p>
          <a:p>
            <a:r>
              <a:rPr lang="en-US" sz="2400" b="1" i="1" dirty="0">
                <a:solidFill>
                  <a:srgbClr val="C00000"/>
                </a:solidFill>
              </a:rPr>
              <a:t>Wop</a:t>
            </a:r>
            <a:r>
              <a:rPr lang="en-US" sz="2400" dirty="0"/>
              <a:t> (from “</a:t>
            </a:r>
            <a:r>
              <a:rPr lang="en-US" sz="2400" dirty="0" err="1"/>
              <a:t>guappo</a:t>
            </a:r>
            <a:r>
              <a:rPr lang="en-US" sz="2400" dirty="0"/>
              <a:t>,” or, according to a popular and probably inaccurate etymology, from the acronym for “with out papers” or “working on pavement”)</a:t>
            </a:r>
          </a:p>
        </p:txBody>
      </p:sp>
      <p:sp>
        <p:nvSpPr>
          <p:cNvPr id="3" name="Titolo 2"/>
          <p:cNvSpPr>
            <a:spLocks noGrp="1"/>
          </p:cNvSpPr>
          <p:nvPr>
            <p:ph type="title"/>
          </p:nvPr>
        </p:nvSpPr>
        <p:spPr>
          <a:xfrm>
            <a:off x="233265" y="286604"/>
            <a:ext cx="11803225" cy="1318262"/>
          </a:xfrm>
        </p:spPr>
        <p:txBody>
          <a:bodyPr>
            <a:normAutofit/>
          </a:bodyPr>
          <a:lstStyle/>
          <a:p>
            <a:r>
              <a:rPr lang="it-IT" sz="6600" b="1" dirty="0"/>
              <a:t>ETHNIC SLURS</a:t>
            </a:r>
          </a:p>
        </p:txBody>
      </p:sp>
    </p:spTree>
    <p:extLst>
      <p:ext uri="{BB962C8B-B14F-4D97-AF65-F5344CB8AC3E}">
        <p14:creationId xmlns:p14="http://schemas.microsoft.com/office/powerpoint/2010/main" val="201706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865077" y="571480"/>
            <a:ext cx="6858000" cy="770612"/>
          </a:xfrm>
        </p:spPr>
        <p:txBody>
          <a:bodyPr>
            <a:noAutofit/>
          </a:bodyPr>
          <a:lstStyle/>
          <a:p>
            <a:pPr eaLnBrk="1" hangingPunct="1"/>
            <a:r>
              <a:rPr lang="en-US" altLang="it-IT" b="1" dirty="0"/>
              <a:t>SACCO AND VANZETTI</a:t>
            </a:r>
            <a:endParaRPr lang="it-IT" altLang="it-IT" b="1" dirty="0"/>
          </a:p>
        </p:txBody>
      </p:sp>
      <p:sp>
        <p:nvSpPr>
          <p:cNvPr id="4" name="Segnaposto contenuto 3"/>
          <p:cNvSpPr>
            <a:spLocks noGrp="1"/>
          </p:cNvSpPr>
          <p:nvPr>
            <p:ph sz="half" idx="4294967295"/>
          </p:nvPr>
        </p:nvSpPr>
        <p:spPr>
          <a:xfrm>
            <a:off x="5767754" y="1857364"/>
            <a:ext cx="6424246" cy="4355867"/>
          </a:xfrm>
          <a:prstGeom prst="rect">
            <a:avLst/>
          </a:prstGeom>
        </p:spPr>
        <p:txBody>
          <a:bodyPr rtlCol="0">
            <a:normAutofit fontScale="62500" lnSpcReduction="20000"/>
          </a:bodyPr>
          <a:lstStyle/>
          <a:p>
            <a:pPr>
              <a:buNone/>
              <a:defRPr/>
            </a:pPr>
            <a:r>
              <a:rPr lang="en-US" sz="3200" dirty="0">
                <a:latin typeface="Book Antiqua" pitchFamily="18" charset="0"/>
              </a:rPr>
              <a:t>Anarchists </a:t>
            </a:r>
            <a:r>
              <a:rPr lang="en-US" sz="3200" b="1" dirty="0">
                <a:solidFill>
                  <a:srgbClr val="C00000"/>
                </a:solidFill>
                <a:latin typeface="Book Antiqua" pitchFamily="18" charset="0"/>
              </a:rPr>
              <a:t>Nicola Sacco </a:t>
            </a:r>
            <a:r>
              <a:rPr lang="en-US" sz="3200" dirty="0">
                <a:latin typeface="Book Antiqua" pitchFamily="18" charset="0"/>
              </a:rPr>
              <a:t>and </a:t>
            </a:r>
            <a:r>
              <a:rPr lang="en-US" sz="3200" b="1" dirty="0" err="1">
                <a:solidFill>
                  <a:srgbClr val="C00000"/>
                </a:solidFill>
                <a:latin typeface="Book Antiqua" pitchFamily="18" charset="0"/>
              </a:rPr>
              <a:t>Bartolomeo</a:t>
            </a:r>
            <a:r>
              <a:rPr lang="en-US" sz="3200" b="1" dirty="0">
                <a:solidFill>
                  <a:srgbClr val="C00000"/>
                </a:solidFill>
                <a:latin typeface="Book Antiqua" pitchFamily="18" charset="0"/>
              </a:rPr>
              <a:t> Vanzetti</a:t>
            </a:r>
            <a:r>
              <a:rPr lang="en-US" sz="3200" dirty="0">
                <a:solidFill>
                  <a:srgbClr val="C00000"/>
                </a:solidFill>
                <a:latin typeface="Book Antiqua" pitchFamily="18" charset="0"/>
              </a:rPr>
              <a:t> </a:t>
            </a:r>
            <a:r>
              <a:rPr lang="en-US" sz="3200" dirty="0">
                <a:latin typeface="Book Antiqua" pitchFamily="18" charset="0"/>
              </a:rPr>
              <a:t>were arrested in 1920. After a long trial, they were judged guilty of the murder of an accountant and a guard, and executed in 1927, in Boston.</a:t>
            </a:r>
          </a:p>
          <a:p>
            <a:pPr>
              <a:buNone/>
              <a:defRPr/>
            </a:pPr>
            <a:r>
              <a:rPr lang="en-US" sz="3200" dirty="0">
                <a:latin typeface="Book Antiqua" pitchFamily="18" charset="0"/>
              </a:rPr>
              <a:t>Many famous intellectuals and writers (George Bernard Shaw, Bertrand Russell, Albert Einstein, Dorothy Parker, Edna St. Vincent Millay, John Dewey, John Dos </a:t>
            </a:r>
            <a:r>
              <a:rPr lang="en-US" sz="3200" dirty="0" err="1">
                <a:latin typeface="Book Antiqua" pitchFamily="18" charset="0"/>
              </a:rPr>
              <a:t>Passos</a:t>
            </a:r>
            <a:r>
              <a:rPr lang="en-US" sz="3200" dirty="0">
                <a:latin typeface="Book Antiqua" pitchFamily="18" charset="0"/>
              </a:rPr>
              <a:t>, Upton Sinclair, H.G. Wells, Anatole France e Arturo </a:t>
            </a:r>
            <a:r>
              <a:rPr lang="en-US" sz="3200" dirty="0" err="1">
                <a:latin typeface="Book Antiqua" pitchFamily="18" charset="0"/>
              </a:rPr>
              <a:t>Giovannitti</a:t>
            </a:r>
            <a:r>
              <a:rPr lang="en-US" sz="3200" dirty="0">
                <a:latin typeface="Book Antiqua" pitchFamily="18" charset="0"/>
              </a:rPr>
              <a:t>) campaigned for a revision of the trial. </a:t>
            </a:r>
          </a:p>
          <a:p>
            <a:pPr>
              <a:buNone/>
              <a:defRPr/>
            </a:pPr>
            <a:r>
              <a:rPr lang="en-US" sz="3200" dirty="0">
                <a:latin typeface="Book Antiqua" pitchFamily="18" charset="0"/>
              </a:rPr>
              <a:t>In 1971 </a:t>
            </a:r>
            <a:r>
              <a:rPr lang="en-US" sz="3200" dirty="0" err="1">
                <a:latin typeface="Book Antiqua" pitchFamily="18" charset="0"/>
              </a:rPr>
              <a:t>Giuliano</a:t>
            </a:r>
            <a:r>
              <a:rPr lang="en-US" sz="3200" dirty="0">
                <a:latin typeface="Book Antiqua" pitchFamily="18" charset="0"/>
              </a:rPr>
              <a:t> </a:t>
            </a:r>
            <a:r>
              <a:rPr lang="en-US" sz="3200" dirty="0" err="1">
                <a:latin typeface="Book Antiqua" pitchFamily="18" charset="0"/>
              </a:rPr>
              <a:t>Montaldo’s</a:t>
            </a:r>
            <a:r>
              <a:rPr lang="en-US" sz="3200" dirty="0">
                <a:latin typeface="Book Antiqua" pitchFamily="18" charset="0"/>
              </a:rPr>
              <a:t> movie </a:t>
            </a:r>
            <a:r>
              <a:rPr lang="en-US" sz="3200" i="1" dirty="0">
                <a:latin typeface="Book Antiqua" pitchFamily="18" charset="0"/>
              </a:rPr>
              <a:t> Sacco and Vanzetti </a:t>
            </a:r>
            <a:r>
              <a:rPr lang="en-US" sz="3200" dirty="0">
                <a:latin typeface="Book Antiqua" pitchFamily="18" charset="0"/>
              </a:rPr>
              <a:t> was a huge success, like the song “Here’s to You” by </a:t>
            </a:r>
            <a:r>
              <a:rPr lang="en-US" sz="3200" dirty="0" err="1">
                <a:latin typeface="Book Antiqua" pitchFamily="18" charset="0"/>
              </a:rPr>
              <a:t>Ennio</a:t>
            </a:r>
            <a:r>
              <a:rPr lang="en-US" sz="3200" dirty="0">
                <a:latin typeface="Book Antiqua" pitchFamily="18" charset="0"/>
              </a:rPr>
              <a:t> </a:t>
            </a:r>
            <a:r>
              <a:rPr lang="en-US" sz="3200" dirty="0" err="1">
                <a:latin typeface="Book Antiqua" pitchFamily="18" charset="0"/>
              </a:rPr>
              <a:t>Morricone</a:t>
            </a:r>
            <a:r>
              <a:rPr lang="en-US" sz="3200" dirty="0">
                <a:latin typeface="Book Antiqua" pitchFamily="18" charset="0"/>
              </a:rPr>
              <a:t>, sung by Joan Baez.</a:t>
            </a:r>
            <a:endParaRPr lang="en-US" sz="3200" i="1" dirty="0">
              <a:latin typeface="Book Antiqua" pitchFamily="18" charset="0"/>
            </a:endParaRPr>
          </a:p>
          <a:p>
            <a:pPr>
              <a:buNone/>
              <a:defRPr/>
            </a:pPr>
            <a:r>
              <a:rPr lang="en-US" sz="3200" dirty="0">
                <a:latin typeface="Book Antiqua" pitchFamily="18" charset="0"/>
              </a:rPr>
              <a:t>In 1977 Michael Dukakis, Governor of Massachusetts, recognized the errors of the trial and officially rehabilitated the memory of Sacco e Vanzetti.</a:t>
            </a:r>
          </a:p>
          <a:p>
            <a:pPr>
              <a:buNone/>
              <a:defRPr/>
            </a:pPr>
            <a:endParaRPr lang="it-IT" dirty="0"/>
          </a:p>
        </p:txBody>
      </p:sp>
      <p:pic>
        <p:nvPicPr>
          <p:cNvPr id="18436"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1411" y="257529"/>
            <a:ext cx="4572032" cy="3338333"/>
          </a:xfrm>
          <a:prstGeom prst="rect">
            <a:avLst/>
          </a:prstGeom>
        </p:spPr>
      </p:pic>
      <p:pic>
        <p:nvPicPr>
          <p:cNvPr id="5122" name="Picture 2" descr="C:\Users\Utente\Downloads\Immagine2.jpg"/>
          <p:cNvPicPr>
            <a:picLocks noChangeAspect="1" noChangeArrowheads="1"/>
          </p:cNvPicPr>
          <p:nvPr/>
        </p:nvPicPr>
        <p:blipFill>
          <a:blip r:embed="rId3"/>
          <a:srcRect/>
          <a:stretch>
            <a:fillRect/>
          </a:stretch>
        </p:blipFill>
        <p:spPr bwMode="auto">
          <a:xfrm>
            <a:off x="2281580" y="2768507"/>
            <a:ext cx="3157927" cy="3304047"/>
          </a:xfrm>
          <a:prstGeom prst="rect">
            <a:avLst/>
          </a:prstGeom>
          <a:noFill/>
        </p:spPr>
      </p:pic>
    </p:spTree>
    <p:extLst>
      <p:ext uri="{BB962C8B-B14F-4D97-AF65-F5344CB8AC3E}">
        <p14:creationId xmlns:p14="http://schemas.microsoft.com/office/powerpoint/2010/main" val="340166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7126" y="1924947"/>
            <a:ext cx="4870188" cy="4233258"/>
          </a:xfrm>
        </p:spPr>
        <p:txBody>
          <a:bodyPr>
            <a:normAutofit/>
          </a:bodyPr>
          <a:lstStyle/>
          <a:p>
            <a:pPr marL="0" indent="0">
              <a:buNone/>
            </a:pPr>
            <a:r>
              <a:rPr lang="en-US" sz="3200" dirty="0"/>
              <a:t>The first movies about Italian Americans were often about </a:t>
            </a:r>
            <a:r>
              <a:rPr lang="en-US" sz="3200" i="1" dirty="0" err="1"/>
              <a:t>mafiosi</a:t>
            </a:r>
            <a:r>
              <a:rPr lang="en-US" sz="3200" dirty="0"/>
              <a:t>, like the silent movies </a:t>
            </a:r>
            <a:r>
              <a:rPr lang="en-US" sz="3200" b="1" i="1" dirty="0">
                <a:solidFill>
                  <a:srgbClr val="C00000"/>
                </a:solidFill>
              </a:rPr>
              <a:t>The Black Hand</a:t>
            </a:r>
            <a:r>
              <a:rPr lang="en-US" sz="3200" dirty="0"/>
              <a:t> (1906), </a:t>
            </a:r>
            <a:r>
              <a:rPr lang="en-US" sz="3200" b="1" i="1" dirty="0">
                <a:solidFill>
                  <a:srgbClr val="C00000"/>
                </a:solidFill>
              </a:rPr>
              <a:t>The Italian Blood</a:t>
            </a:r>
            <a:r>
              <a:rPr lang="en-US" sz="3200" dirty="0">
                <a:solidFill>
                  <a:srgbClr val="C00000"/>
                </a:solidFill>
              </a:rPr>
              <a:t> </a:t>
            </a:r>
            <a:r>
              <a:rPr lang="en-US" sz="3200" dirty="0"/>
              <a:t>(1911) and </a:t>
            </a:r>
            <a:r>
              <a:rPr lang="en-US" sz="3200" b="1" i="1" dirty="0">
                <a:solidFill>
                  <a:srgbClr val="C00000"/>
                </a:solidFill>
              </a:rPr>
              <a:t>The Last of the Mafia</a:t>
            </a:r>
            <a:r>
              <a:rPr lang="en-US" sz="3200" dirty="0">
                <a:solidFill>
                  <a:srgbClr val="C00000"/>
                </a:solidFill>
              </a:rPr>
              <a:t> </a:t>
            </a:r>
            <a:r>
              <a:rPr lang="en-US" sz="3200" dirty="0"/>
              <a:t>(1915), and the talking pictures </a:t>
            </a:r>
            <a:r>
              <a:rPr lang="en-US" sz="3200" b="1" i="1" dirty="0">
                <a:solidFill>
                  <a:srgbClr val="C00000"/>
                </a:solidFill>
              </a:rPr>
              <a:t>Little Caesar </a:t>
            </a:r>
            <a:r>
              <a:rPr lang="en-US" sz="3200" dirty="0"/>
              <a:t>(1931) and </a:t>
            </a:r>
            <a:r>
              <a:rPr lang="en-US" sz="3200" b="1" i="1" dirty="0">
                <a:solidFill>
                  <a:srgbClr val="C00000"/>
                </a:solidFill>
              </a:rPr>
              <a:t>Scarface</a:t>
            </a:r>
            <a:r>
              <a:rPr lang="en-US" sz="3200" dirty="0"/>
              <a:t> (1932).</a:t>
            </a:r>
            <a:endParaRPr lang="it-IT" sz="3200" dirty="0"/>
          </a:p>
          <a:p>
            <a:endParaRPr lang="it-IT" dirty="0"/>
          </a:p>
        </p:txBody>
      </p:sp>
      <p:sp>
        <p:nvSpPr>
          <p:cNvPr id="3" name="Titolo 2"/>
          <p:cNvSpPr>
            <a:spLocks noGrp="1"/>
          </p:cNvSpPr>
          <p:nvPr>
            <p:ph type="title"/>
          </p:nvPr>
        </p:nvSpPr>
        <p:spPr>
          <a:xfrm>
            <a:off x="130629" y="1"/>
            <a:ext cx="12061371" cy="1737360"/>
          </a:xfrm>
        </p:spPr>
        <p:txBody>
          <a:bodyPr>
            <a:normAutofit/>
          </a:bodyPr>
          <a:lstStyle/>
          <a:p>
            <a:r>
              <a:rPr lang="it-IT" sz="6600" b="1" dirty="0"/>
              <a:t>AT THE MOVIES</a:t>
            </a:r>
          </a:p>
        </p:txBody>
      </p:sp>
      <p:pic>
        <p:nvPicPr>
          <p:cNvPr id="5122" name="Picture 2" descr="C:\Users\HP\Documents\Valerio\UniMC - 2018-19\UniMC - 2018-19 - Letteratura &amp; cultura angloamericana 2M\Immagini\The Black Hand (1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277" y="1886462"/>
            <a:ext cx="2478021" cy="1858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cuments\Valerio\UniMC - 2018-19\UniMC - 2018-19 - Letteratura &amp; cultura angloamericana 2M\Immagini\Scarface (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643" y="3894079"/>
            <a:ext cx="2846090" cy="21345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ocuments\Valerio\UniMC - 2018-19\UniMC - 2018-19 - Letteratura &amp; cultura angloamericana 2M\Immagini\Little Caesar (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781" y="2218328"/>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1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959" y="286603"/>
            <a:ext cx="11560629" cy="1450757"/>
          </a:xfrm>
        </p:spPr>
        <p:txBody>
          <a:bodyPr>
            <a:noAutofit/>
          </a:bodyPr>
          <a:lstStyle/>
          <a:p>
            <a:r>
              <a:rPr lang="en-US" sz="6000" b="1" dirty="0"/>
              <a:t>THE GREAT DEPRESSION</a:t>
            </a:r>
            <a:br>
              <a:rPr lang="en-US" sz="6000" b="1" dirty="0"/>
            </a:br>
            <a:r>
              <a:rPr lang="en-US" sz="6000" b="1" dirty="0"/>
              <a:t>AND THE NEW DEAL</a:t>
            </a:r>
          </a:p>
        </p:txBody>
      </p:sp>
      <p:sp>
        <p:nvSpPr>
          <p:cNvPr id="3" name="Segnaposto contenuto 2"/>
          <p:cNvSpPr>
            <a:spLocks noGrp="1"/>
          </p:cNvSpPr>
          <p:nvPr>
            <p:ph sz="quarter" idx="13"/>
          </p:nvPr>
        </p:nvSpPr>
        <p:spPr>
          <a:xfrm>
            <a:off x="139960" y="2240280"/>
            <a:ext cx="11224726" cy="3877056"/>
          </a:xfrm>
        </p:spPr>
        <p:txBody>
          <a:bodyPr/>
          <a:lstStyle/>
          <a:p>
            <a:pPr>
              <a:buNone/>
            </a:pPr>
            <a:r>
              <a:rPr lang="en-US" sz="3200" dirty="0"/>
              <a:t>During the Great Depression, inaugurated in 1929 by the Wall Street stock market crash, many Italian migrants lost their jobs, and also many of the limited conquests they had gained.</a:t>
            </a:r>
          </a:p>
          <a:p>
            <a:pPr>
              <a:buNone/>
            </a:pPr>
            <a:r>
              <a:rPr lang="en-US" sz="3200" dirty="0"/>
              <a:t>With </a:t>
            </a:r>
            <a:r>
              <a:rPr lang="en-US" sz="3200" b="1" dirty="0">
                <a:solidFill>
                  <a:srgbClr val="C00000"/>
                </a:solidFill>
              </a:rPr>
              <a:t>Franklin Delano Roosevelt</a:t>
            </a:r>
            <a:r>
              <a:rPr lang="en-US" sz="3200" dirty="0"/>
              <a:t>’s New Deal, many Italian Americans (who had massively voted for Roosevelt) were given </a:t>
            </a:r>
            <a:r>
              <a:rPr lang="en-US" sz="3200" b="1" dirty="0">
                <a:solidFill>
                  <a:srgbClr val="C00000"/>
                </a:solidFill>
              </a:rPr>
              <a:t>federal jobs </a:t>
            </a:r>
            <a:r>
              <a:rPr lang="en-US" sz="3200" dirty="0"/>
              <a:t>(especially thanks to the Works Progress Administration and the Civilian Conservation Corp.). They became a leading force in the </a:t>
            </a:r>
            <a:r>
              <a:rPr lang="en-US" sz="3200" b="1" dirty="0">
                <a:solidFill>
                  <a:srgbClr val="C00000"/>
                </a:solidFill>
              </a:rPr>
              <a:t>Democratic Party</a:t>
            </a:r>
            <a:r>
              <a:rPr lang="en-US" sz="3200" dirty="0"/>
              <a:t>.</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967" y="286603"/>
            <a:ext cx="11961845" cy="1284289"/>
          </a:xfrm>
        </p:spPr>
        <p:txBody>
          <a:bodyPr>
            <a:normAutofit/>
          </a:bodyPr>
          <a:lstStyle/>
          <a:p>
            <a:r>
              <a:rPr lang="en-US" sz="6600" b="1" dirty="0"/>
              <a:t>REBUILDING AMERICA</a:t>
            </a:r>
          </a:p>
        </p:txBody>
      </p:sp>
      <p:sp>
        <p:nvSpPr>
          <p:cNvPr id="4" name="Segnaposto contenuto 3"/>
          <p:cNvSpPr>
            <a:spLocks noGrp="1"/>
          </p:cNvSpPr>
          <p:nvPr>
            <p:ph sz="quarter" idx="14"/>
          </p:nvPr>
        </p:nvSpPr>
        <p:spPr>
          <a:xfrm>
            <a:off x="4599992" y="2214578"/>
            <a:ext cx="7287208" cy="3962287"/>
          </a:xfrm>
        </p:spPr>
        <p:txBody>
          <a:bodyPr>
            <a:normAutofit lnSpcReduction="10000"/>
          </a:bodyPr>
          <a:lstStyle/>
          <a:p>
            <a:r>
              <a:rPr lang="en-US" sz="2400" dirty="0"/>
              <a:t>Italian Americans played a major role in </a:t>
            </a:r>
            <a:r>
              <a:rPr lang="en-US" sz="2400" i="1" dirty="0"/>
              <a:t>literally </a:t>
            </a:r>
            <a:r>
              <a:rPr lang="en-US" sz="2400" dirty="0"/>
              <a:t>rebuilding America in the 1930s as </a:t>
            </a:r>
            <a:r>
              <a:rPr lang="en-US" sz="2400" b="1" dirty="0">
                <a:solidFill>
                  <a:srgbClr val="C00000"/>
                </a:solidFill>
              </a:rPr>
              <a:t>bricklayers and construction workers</a:t>
            </a:r>
            <a:r>
              <a:rPr lang="en-US" sz="2400" dirty="0"/>
              <a:t>.</a:t>
            </a:r>
          </a:p>
          <a:p>
            <a:r>
              <a:rPr lang="en-US" sz="2400" dirty="0"/>
              <a:t>The famous photo  </a:t>
            </a:r>
            <a:r>
              <a:rPr lang="en-US" sz="2400" b="1" dirty="0">
                <a:solidFill>
                  <a:srgbClr val="C00000"/>
                </a:solidFill>
              </a:rPr>
              <a:t>“</a:t>
            </a:r>
            <a:r>
              <a:rPr lang="it-IT" sz="2400" b="1" dirty="0">
                <a:solidFill>
                  <a:srgbClr val="C00000"/>
                </a:solidFill>
              </a:rPr>
              <a:t>Lunch </a:t>
            </a:r>
            <a:r>
              <a:rPr lang="it-IT" sz="2400" b="1" dirty="0" err="1">
                <a:solidFill>
                  <a:srgbClr val="C00000"/>
                </a:solidFill>
              </a:rPr>
              <a:t>Atop</a:t>
            </a:r>
            <a:r>
              <a:rPr lang="it-IT" sz="2400" b="1" dirty="0">
                <a:solidFill>
                  <a:srgbClr val="C00000"/>
                </a:solidFill>
              </a:rPr>
              <a:t> a </a:t>
            </a:r>
            <a:r>
              <a:rPr lang="it-IT" sz="2400" b="1" dirty="0" err="1">
                <a:solidFill>
                  <a:srgbClr val="C00000"/>
                </a:solidFill>
              </a:rPr>
              <a:t>Skyscraper</a:t>
            </a:r>
            <a:r>
              <a:rPr lang="it-IT" sz="2400" b="1" dirty="0">
                <a:solidFill>
                  <a:srgbClr val="C00000"/>
                </a:solidFill>
              </a:rPr>
              <a:t>” </a:t>
            </a:r>
            <a:r>
              <a:rPr lang="it-IT" sz="2400" dirty="0"/>
              <a:t>(1932) </a:t>
            </a:r>
            <a:r>
              <a:rPr lang="en-US" sz="2400" dirty="0"/>
              <a:t>by Charles </a:t>
            </a:r>
            <a:r>
              <a:rPr lang="en-US" sz="2400" dirty="0" err="1"/>
              <a:t>Ebbets</a:t>
            </a:r>
            <a:r>
              <a:rPr lang="en-US" sz="2400" dirty="0"/>
              <a:t> has long been believed to show Italian workers, but almost certainly they are mostly Irish, and maybe there is also a Mohawk.</a:t>
            </a:r>
          </a:p>
          <a:p>
            <a:r>
              <a:rPr lang="en-US" sz="2400" dirty="0"/>
              <a:t>The fact that this photo could be easily be thought to reproduce Italians suggests how intertwined (and confused, and confusing) the various immigrant (but also Native) identities were…</a:t>
            </a:r>
          </a:p>
        </p:txBody>
      </p:sp>
      <p:pic>
        <p:nvPicPr>
          <p:cNvPr id="12290" name="Picture 2" descr="C:\Users\Utente\Downloads\Lunch Atop a Skyscraper.jpg"/>
          <p:cNvPicPr>
            <a:picLocks noGrp="1" noChangeAspect="1" noChangeArrowheads="1"/>
          </p:cNvPicPr>
          <p:nvPr>
            <p:ph sz="quarter" idx="13"/>
          </p:nvPr>
        </p:nvPicPr>
        <p:blipFill>
          <a:blip r:embed="rId2"/>
          <a:srcRect/>
          <a:stretch>
            <a:fillRect/>
          </a:stretch>
        </p:blipFill>
        <p:spPr bwMode="auto">
          <a:xfrm>
            <a:off x="279132" y="2356338"/>
            <a:ext cx="4275621" cy="3352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4603" y="1931438"/>
            <a:ext cx="11784563" cy="4180113"/>
          </a:xfrm>
        </p:spPr>
        <p:txBody>
          <a:bodyPr>
            <a:normAutofit lnSpcReduction="10000"/>
          </a:bodyPr>
          <a:lstStyle/>
          <a:p>
            <a:r>
              <a:rPr lang="en-US" sz="2400" dirty="0"/>
              <a:t>First “official” Italian American work of literature: </a:t>
            </a:r>
            <a:r>
              <a:rPr lang="en-US" sz="2400" b="1" i="1" dirty="0" err="1">
                <a:solidFill>
                  <a:srgbClr val="C00000"/>
                </a:solidFill>
              </a:rPr>
              <a:t>Peppino</a:t>
            </a:r>
            <a:r>
              <a:rPr lang="en-US" sz="2400" dirty="0"/>
              <a:t> (1885) by </a:t>
            </a:r>
            <a:r>
              <a:rPr lang="en-US" sz="2400" b="1" dirty="0">
                <a:solidFill>
                  <a:srgbClr val="C00000"/>
                </a:solidFill>
              </a:rPr>
              <a:t>Luigi Ventura </a:t>
            </a:r>
            <a:r>
              <a:rPr lang="en-US" sz="2400" dirty="0"/>
              <a:t>– an example of self-translation, first published in French (Ventura was a teacher of foreign languages) and then in English, but there is also a version written in Italian: Italian American literature starts with an experiment in </a:t>
            </a:r>
            <a:r>
              <a:rPr lang="en-US" sz="2400" b="1" dirty="0">
                <a:solidFill>
                  <a:srgbClr val="C00000"/>
                </a:solidFill>
              </a:rPr>
              <a:t>multiple self-translation</a:t>
            </a:r>
            <a:r>
              <a:rPr lang="en-US" sz="2400" dirty="0"/>
              <a:t>…</a:t>
            </a:r>
            <a:endParaRPr lang="en-US" sz="2400" dirty="0">
              <a:latin typeface="Book Antiqua" pitchFamily="18" charset="0"/>
            </a:endParaRPr>
          </a:p>
          <a:p>
            <a:r>
              <a:rPr lang="en-US" sz="2400" dirty="0"/>
              <a:t>1890s: </a:t>
            </a:r>
            <a:r>
              <a:rPr lang="en-US" sz="2400" b="1" dirty="0">
                <a:solidFill>
                  <a:srgbClr val="C00000"/>
                </a:solidFill>
              </a:rPr>
              <a:t>Bernardino </a:t>
            </a:r>
            <a:r>
              <a:rPr lang="en-US" sz="2400" b="1" dirty="0" err="1">
                <a:solidFill>
                  <a:srgbClr val="C00000"/>
                </a:solidFill>
              </a:rPr>
              <a:t>Ciambelli</a:t>
            </a:r>
            <a:r>
              <a:rPr lang="en-US" sz="2400" dirty="0" err="1"/>
              <a:t>’s</a:t>
            </a:r>
            <a:r>
              <a:rPr lang="en-US" sz="2400" dirty="0"/>
              <a:t> collections of melodramatic tales (</a:t>
            </a:r>
            <a:r>
              <a:rPr lang="en-US" sz="2400" b="1" i="1" dirty="0">
                <a:solidFill>
                  <a:srgbClr val="C00000"/>
                </a:solidFill>
              </a:rPr>
              <a:t>I </a:t>
            </a:r>
            <a:r>
              <a:rPr lang="en-US" sz="2400" b="1" i="1" dirty="0" err="1">
                <a:solidFill>
                  <a:srgbClr val="C00000"/>
                </a:solidFill>
              </a:rPr>
              <a:t>misteri</a:t>
            </a:r>
            <a:r>
              <a:rPr lang="en-US" sz="2400" b="1" i="1" dirty="0">
                <a:solidFill>
                  <a:srgbClr val="C00000"/>
                </a:solidFill>
              </a:rPr>
              <a:t> di Mulberr</a:t>
            </a:r>
            <a:r>
              <a:rPr lang="en-US" sz="2400" i="1" dirty="0">
                <a:solidFill>
                  <a:srgbClr val="C00000"/>
                </a:solidFill>
              </a:rPr>
              <a:t>y</a:t>
            </a:r>
            <a:r>
              <a:rPr lang="en-US" sz="2400" dirty="0"/>
              <a:t>).</a:t>
            </a:r>
          </a:p>
          <a:p>
            <a:r>
              <a:rPr lang="en-US" sz="2400" dirty="0"/>
              <a:t>1920s:  </a:t>
            </a:r>
            <a:r>
              <a:rPr lang="en-US" sz="2400" b="1" dirty="0">
                <a:solidFill>
                  <a:srgbClr val="C00000"/>
                </a:solidFill>
              </a:rPr>
              <a:t>Memoirs and autobiographical fiction</a:t>
            </a:r>
            <a:r>
              <a:rPr lang="en-US" sz="2400" dirty="0">
                <a:solidFill>
                  <a:srgbClr val="C00000"/>
                </a:solidFill>
              </a:rPr>
              <a:t> </a:t>
            </a:r>
            <a:r>
              <a:rPr lang="en-US" sz="2400" dirty="0"/>
              <a:t>(most authors were actually second-generation migrants, who had already made the “</a:t>
            </a:r>
            <a:r>
              <a:rPr lang="en-US" sz="2400" b="1" dirty="0">
                <a:solidFill>
                  <a:srgbClr val="C00000"/>
                </a:solidFill>
              </a:rPr>
              <a:t>ethnic passage</a:t>
            </a:r>
            <a:r>
              <a:rPr lang="en-US" sz="2400" dirty="0"/>
              <a:t>” from the Italian working class to a national or even international </a:t>
            </a:r>
            <a:r>
              <a:rPr lang="en-US" sz="2400" i="1" dirty="0" err="1"/>
              <a:t>intelligencija</a:t>
            </a:r>
            <a:r>
              <a:rPr lang="en-US" sz="2400" i="1" dirty="0"/>
              <a:t>)</a:t>
            </a:r>
            <a:r>
              <a:rPr lang="en-US" sz="2400" dirty="0"/>
              <a:t>.</a:t>
            </a:r>
          </a:p>
          <a:p>
            <a:r>
              <a:rPr lang="en-US" sz="2400" dirty="0"/>
              <a:t>“Real” </a:t>
            </a:r>
            <a:r>
              <a:rPr lang="en-US" sz="2400" b="1" dirty="0">
                <a:solidFill>
                  <a:srgbClr val="C00000"/>
                </a:solidFill>
              </a:rPr>
              <a:t>working-class writers</a:t>
            </a:r>
            <a:r>
              <a:rPr lang="en-US" sz="2400" dirty="0"/>
              <a:t>: outcasts from their old neighborhoods who still had to gain permanent admittance to the mainstream literary world → “caught in the middle,” located in a precarious in-between state.</a:t>
            </a:r>
            <a:endParaRPr lang="it-IT" sz="2400" dirty="0"/>
          </a:p>
          <a:p>
            <a:endParaRPr lang="it-IT" dirty="0"/>
          </a:p>
        </p:txBody>
      </p:sp>
      <p:sp>
        <p:nvSpPr>
          <p:cNvPr id="3" name="Titolo 2"/>
          <p:cNvSpPr>
            <a:spLocks noGrp="1"/>
          </p:cNvSpPr>
          <p:nvPr>
            <p:ph type="title"/>
          </p:nvPr>
        </p:nvSpPr>
        <p:spPr>
          <a:xfrm>
            <a:off x="214603" y="65315"/>
            <a:ext cx="12111135" cy="1672046"/>
          </a:xfrm>
        </p:spPr>
        <p:txBody>
          <a:bodyPr>
            <a:noAutofit/>
          </a:bodyPr>
          <a:lstStyle/>
          <a:p>
            <a:r>
              <a:rPr lang="it-IT" sz="6000" b="1" dirty="0"/>
              <a:t>THE BIRTH OF</a:t>
            </a:r>
            <a:br>
              <a:rPr lang="it-IT" sz="6000" b="1" dirty="0"/>
            </a:br>
            <a:r>
              <a:rPr lang="it-IT" sz="6000" b="1" dirty="0"/>
              <a:t>ITALIAN AMERICAN LITERATURE</a:t>
            </a:r>
          </a:p>
        </p:txBody>
      </p:sp>
    </p:spTree>
    <p:extLst>
      <p:ext uri="{BB962C8B-B14F-4D97-AF65-F5344CB8AC3E}">
        <p14:creationId xmlns:p14="http://schemas.microsoft.com/office/powerpoint/2010/main" val="151016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7281" y="1845734"/>
            <a:ext cx="11663265" cy="4023360"/>
          </a:xfrm>
        </p:spPr>
        <p:txBody>
          <a:bodyPr>
            <a:noAutofit/>
          </a:bodyPr>
          <a:lstStyle/>
          <a:p>
            <a:r>
              <a:rPr lang="en-US" sz="3200" dirty="0"/>
              <a:t>The first “accepted” and recognized literary autobiographies were those written by “from alien to citizen” writers, as in the cases of sociologist </a:t>
            </a:r>
            <a:r>
              <a:rPr lang="en-US" sz="3200" b="1" dirty="0">
                <a:solidFill>
                  <a:srgbClr val="C00000"/>
                </a:solidFill>
              </a:rPr>
              <a:t>Constantine </a:t>
            </a:r>
            <a:r>
              <a:rPr lang="en-US" sz="3200" b="1" dirty="0" err="1">
                <a:solidFill>
                  <a:srgbClr val="C00000"/>
                </a:solidFill>
              </a:rPr>
              <a:t>Panunzio</a:t>
            </a:r>
            <a:r>
              <a:rPr lang="en-US" sz="3200" dirty="0" err="1"/>
              <a:t>’s</a:t>
            </a:r>
            <a:r>
              <a:rPr lang="en-US" sz="3200" dirty="0"/>
              <a:t> </a:t>
            </a:r>
            <a:r>
              <a:rPr lang="en-US" sz="3200" b="1" i="1" dirty="0">
                <a:solidFill>
                  <a:srgbClr val="C00000"/>
                </a:solidFill>
              </a:rPr>
              <a:t>The Soul of an Immigrant</a:t>
            </a:r>
            <a:r>
              <a:rPr lang="en-US" sz="3200" dirty="0">
                <a:solidFill>
                  <a:srgbClr val="C00000"/>
                </a:solidFill>
              </a:rPr>
              <a:t> </a:t>
            </a:r>
            <a:r>
              <a:rPr lang="en-US" sz="3200" dirty="0"/>
              <a:t>(1921) and poet </a:t>
            </a:r>
            <a:r>
              <a:rPr lang="en-US" sz="3200" b="1" dirty="0">
                <a:solidFill>
                  <a:srgbClr val="C00000"/>
                </a:solidFill>
              </a:rPr>
              <a:t>Pascal </a:t>
            </a:r>
            <a:r>
              <a:rPr lang="en-US" sz="3200" b="1" dirty="0" err="1">
                <a:solidFill>
                  <a:srgbClr val="C00000"/>
                </a:solidFill>
              </a:rPr>
              <a:t>D’Angelo</a:t>
            </a:r>
            <a:r>
              <a:rPr lang="en-US" sz="3200" dirty="0" err="1"/>
              <a:t>’s</a:t>
            </a:r>
            <a:r>
              <a:rPr lang="en-US" sz="3200" dirty="0"/>
              <a:t> </a:t>
            </a:r>
            <a:r>
              <a:rPr lang="en-US" sz="3200" b="1" i="1" dirty="0">
                <a:solidFill>
                  <a:srgbClr val="C00000"/>
                </a:solidFill>
              </a:rPr>
              <a:t>Pascal </a:t>
            </a:r>
            <a:r>
              <a:rPr lang="en-US" sz="3200" b="1" i="1" dirty="0" err="1">
                <a:solidFill>
                  <a:srgbClr val="C00000"/>
                </a:solidFill>
              </a:rPr>
              <a:t>D’Angelo</a:t>
            </a:r>
            <a:r>
              <a:rPr lang="en-US" sz="3200" b="1" i="1" dirty="0">
                <a:solidFill>
                  <a:srgbClr val="C00000"/>
                </a:solidFill>
              </a:rPr>
              <a:t>, Son of Italy</a:t>
            </a:r>
            <a:r>
              <a:rPr lang="en-US" sz="3200" dirty="0">
                <a:solidFill>
                  <a:srgbClr val="C00000"/>
                </a:solidFill>
              </a:rPr>
              <a:t> </a:t>
            </a:r>
            <a:r>
              <a:rPr lang="en-US" sz="3200" dirty="0"/>
              <a:t>(1924). But worth mentioning is also </a:t>
            </a:r>
            <a:r>
              <a:rPr lang="en-US" sz="3200" b="1" dirty="0">
                <a:solidFill>
                  <a:srgbClr val="C00000"/>
                </a:solidFill>
              </a:rPr>
              <a:t>Louis </a:t>
            </a:r>
            <a:r>
              <a:rPr lang="en-US" sz="3200" b="1" dirty="0" err="1">
                <a:solidFill>
                  <a:srgbClr val="C00000"/>
                </a:solidFill>
              </a:rPr>
              <a:t>Forgione</a:t>
            </a:r>
            <a:r>
              <a:rPr lang="en-US" sz="3200" dirty="0" err="1"/>
              <a:t>’s</a:t>
            </a:r>
            <a:r>
              <a:rPr lang="en-US" sz="3200" dirty="0"/>
              <a:t> </a:t>
            </a:r>
            <a:r>
              <a:rPr lang="en-US" sz="3200" b="1" i="1" dirty="0">
                <a:solidFill>
                  <a:srgbClr val="C00000"/>
                </a:solidFill>
              </a:rPr>
              <a:t>Men of Silence</a:t>
            </a:r>
            <a:r>
              <a:rPr lang="en-US" sz="3200" dirty="0">
                <a:solidFill>
                  <a:srgbClr val="C00000"/>
                </a:solidFill>
              </a:rPr>
              <a:t> </a:t>
            </a:r>
            <a:r>
              <a:rPr lang="en-US" sz="3200" dirty="0"/>
              <a:t>(1928), a novelization of the famous </a:t>
            </a:r>
            <a:r>
              <a:rPr lang="en-US" sz="3200" dirty="0" err="1"/>
              <a:t>Cuocolo</a:t>
            </a:r>
            <a:r>
              <a:rPr lang="en-US" sz="3200" dirty="0"/>
              <a:t> murders featuring Joe </a:t>
            </a:r>
            <a:r>
              <a:rPr lang="en-US" sz="3200" dirty="0" err="1"/>
              <a:t>Petrosino</a:t>
            </a:r>
            <a:r>
              <a:rPr lang="en-US" sz="3200" dirty="0"/>
              <a:t>, a forebear of the </a:t>
            </a:r>
            <a:r>
              <a:rPr lang="en-US" sz="3200" b="1" dirty="0">
                <a:solidFill>
                  <a:srgbClr val="C00000"/>
                </a:solidFill>
              </a:rPr>
              <a:t>true crime</a:t>
            </a:r>
            <a:r>
              <a:rPr lang="en-US" sz="3200" dirty="0">
                <a:solidFill>
                  <a:srgbClr val="C00000"/>
                </a:solidFill>
              </a:rPr>
              <a:t> </a:t>
            </a:r>
            <a:r>
              <a:rPr lang="en-US" sz="3200" dirty="0"/>
              <a:t>tradition, and also of the </a:t>
            </a:r>
            <a:r>
              <a:rPr lang="en-US" sz="3200" b="1" dirty="0">
                <a:solidFill>
                  <a:srgbClr val="C00000"/>
                </a:solidFill>
              </a:rPr>
              <a:t>hard-boiled </a:t>
            </a:r>
            <a:r>
              <a:rPr lang="en-US" sz="3200" dirty="0"/>
              <a:t>genre, whose invention is usually ascribed to Dashiell Hammett with </a:t>
            </a:r>
            <a:r>
              <a:rPr lang="en-US" sz="3200" i="1" dirty="0"/>
              <a:t>Red Harvest</a:t>
            </a:r>
            <a:r>
              <a:rPr lang="en-US" sz="3200" dirty="0"/>
              <a:t> (1929).</a:t>
            </a:r>
            <a:endParaRPr lang="it-IT" sz="3200" dirty="0"/>
          </a:p>
        </p:txBody>
      </p:sp>
      <p:sp>
        <p:nvSpPr>
          <p:cNvPr id="3" name="Titolo 2"/>
          <p:cNvSpPr>
            <a:spLocks noGrp="1"/>
          </p:cNvSpPr>
          <p:nvPr>
            <p:ph type="title"/>
          </p:nvPr>
        </p:nvSpPr>
        <p:spPr>
          <a:xfrm>
            <a:off x="177282" y="286603"/>
            <a:ext cx="11924522" cy="1450757"/>
          </a:xfrm>
        </p:spPr>
        <p:txBody>
          <a:bodyPr>
            <a:normAutofit/>
          </a:bodyPr>
          <a:lstStyle/>
          <a:p>
            <a:r>
              <a:rPr lang="it-IT" sz="5400" b="1" dirty="0"/>
              <a:t>LITERARY AUTOBIOGRAPHIES</a:t>
            </a:r>
          </a:p>
        </p:txBody>
      </p:sp>
    </p:spTree>
    <p:extLst>
      <p:ext uri="{BB962C8B-B14F-4D97-AF65-F5344CB8AC3E}">
        <p14:creationId xmlns:p14="http://schemas.microsoft.com/office/powerpoint/2010/main" val="36176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952" y="2248348"/>
            <a:ext cx="11756570" cy="3583285"/>
          </a:xfrm>
        </p:spPr>
        <p:txBody>
          <a:bodyPr>
            <a:normAutofit/>
          </a:bodyPr>
          <a:lstStyle/>
          <a:p>
            <a:r>
              <a:rPr lang="en-GB" sz="3200" dirty="0"/>
              <a:t>Italian diaspora: </a:t>
            </a:r>
            <a:r>
              <a:rPr lang="en-GB" sz="3200" b="1" dirty="0">
                <a:solidFill>
                  <a:srgbClr val="C00000"/>
                </a:solidFill>
              </a:rPr>
              <a:t>largest in documented history </a:t>
            </a:r>
            <a:r>
              <a:rPr lang="en-GB" sz="3200" dirty="0">
                <a:solidFill>
                  <a:schemeClr val="tx1"/>
                </a:solidFill>
              </a:rPr>
              <a:t>up to the 20</a:t>
            </a:r>
            <a:r>
              <a:rPr lang="en-GB" sz="3200" baseline="30000" dirty="0">
                <a:solidFill>
                  <a:schemeClr val="tx1"/>
                </a:solidFill>
              </a:rPr>
              <a:t>th</a:t>
            </a:r>
            <a:r>
              <a:rPr lang="en-GB" sz="3200" dirty="0">
                <a:solidFill>
                  <a:schemeClr val="tx1"/>
                </a:solidFill>
              </a:rPr>
              <a:t> century </a:t>
            </a:r>
            <a:r>
              <a:rPr lang="en-GB" sz="3200" dirty="0"/>
              <a:t>(about 30 million migrants).</a:t>
            </a:r>
          </a:p>
          <a:p>
            <a:r>
              <a:rPr lang="en-GB" sz="3200" dirty="0"/>
              <a:t>2000: More than </a:t>
            </a:r>
            <a:r>
              <a:rPr lang="en-US" sz="3200" dirty="0"/>
              <a:t>15 million people in the United States identified themselves as Italian Americans – 6% of the US population, and the nation’s fourth largest European ancestry group.</a:t>
            </a:r>
          </a:p>
          <a:p>
            <a:r>
              <a:rPr lang="en-US" sz="3200" dirty="0"/>
              <a:t>1990 to 2000: a rise of 1 million in US citizens who claimed Italian ancestry.</a:t>
            </a:r>
          </a:p>
          <a:p>
            <a:endParaRPr lang="it-IT" dirty="0"/>
          </a:p>
        </p:txBody>
      </p:sp>
      <p:sp>
        <p:nvSpPr>
          <p:cNvPr id="3" name="Titolo 2"/>
          <p:cNvSpPr>
            <a:spLocks noGrp="1"/>
          </p:cNvSpPr>
          <p:nvPr>
            <p:ph type="title"/>
          </p:nvPr>
        </p:nvSpPr>
        <p:spPr>
          <a:xfrm>
            <a:off x="289249" y="286603"/>
            <a:ext cx="11756571" cy="1084997"/>
          </a:xfrm>
        </p:spPr>
        <p:txBody>
          <a:bodyPr>
            <a:noAutofit/>
          </a:bodyPr>
          <a:lstStyle/>
          <a:p>
            <a:r>
              <a:rPr lang="it-IT" sz="5400" b="1" dirty="0"/>
              <a:t>ITALIAN AMERICAN MIGRATIONS</a:t>
            </a:r>
          </a:p>
        </p:txBody>
      </p:sp>
    </p:spTree>
    <p:extLst>
      <p:ext uri="{BB962C8B-B14F-4D97-AF65-F5344CB8AC3E}">
        <p14:creationId xmlns:p14="http://schemas.microsoft.com/office/powerpoint/2010/main" val="399590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93305" y="1828799"/>
            <a:ext cx="11840548" cy="4348065"/>
          </a:xfrm>
        </p:spPr>
        <p:txBody>
          <a:bodyPr>
            <a:noAutofit/>
          </a:bodyPr>
          <a:lstStyle/>
          <a:p>
            <a:r>
              <a:rPr lang="en-US" sz="2400" dirty="0"/>
              <a:t>The first Italian-American literary work to win both critical applause and a national audience was </a:t>
            </a:r>
            <a:r>
              <a:rPr lang="en-US" sz="2400" b="1" dirty="0">
                <a:solidFill>
                  <a:srgbClr val="C00000"/>
                </a:solidFill>
              </a:rPr>
              <a:t>Pietro di </a:t>
            </a:r>
            <a:r>
              <a:rPr lang="en-US" sz="2400" b="1" dirty="0" err="1">
                <a:solidFill>
                  <a:srgbClr val="C00000"/>
                </a:solidFill>
              </a:rPr>
              <a:t>Donato</a:t>
            </a:r>
            <a:r>
              <a:rPr lang="en-US" sz="2400" dirty="0" err="1"/>
              <a:t>’s</a:t>
            </a:r>
            <a:r>
              <a:rPr lang="en-US" sz="2400" dirty="0"/>
              <a:t> </a:t>
            </a:r>
            <a:r>
              <a:rPr lang="en-US" sz="2400" b="1" i="1" dirty="0">
                <a:solidFill>
                  <a:srgbClr val="C00000"/>
                </a:solidFill>
              </a:rPr>
              <a:t>Christ in Concrete</a:t>
            </a:r>
            <a:r>
              <a:rPr lang="en-US" sz="2400" dirty="0"/>
              <a:t> (1939), which was chosen by the Book-of-the-Month Club over John Steinbeck’s </a:t>
            </a:r>
            <a:r>
              <a:rPr lang="en-US" sz="2400" i="1" dirty="0"/>
              <a:t>The Grapes of Wrath</a:t>
            </a:r>
            <a:r>
              <a:rPr lang="en-US" sz="2400" dirty="0"/>
              <a:t>. This epic of the working-class Italian American community, made of bricklayers who physically build the “American Dream” but are excluded from it, subjugated as they are by the raw logic of capitalism, somewhat set the tone for much later Italian American fiction, but not for </a:t>
            </a:r>
            <a:r>
              <a:rPr lang="en-US" sz="2400" b="1" dirty="0" err="1">
                <a:solidFill>
                  <a:srgbClr val="C00000"/>
                </a:solidFill>
              </a:rPr>
              <a:t>Jerre</a:t>
            </a:r>
            <a:r>
              <a:rPr lang="en-US" sz="2400" b="1" dirty="0">
                <a:solidFill>
                  <a:srgbClr val="C00000"/>
                </a:solidFill>
              </a:rPr>
              <a:t> </a:t>
            </a:r>
            <a:r>
              <a:rPr lang="en-US" sz="2400" b="1" dirty="0" err="1">
                <a:solidFill>
                  <a:srgbClr val="C00000"/>
                </a:solidFill>
              </a:rPr>
              <a:t>Mangione</a:t>
            </a:r>
            <a:r>
              <a:rPr lang="en-US" sz="2400" dirty="0" err="1"/>
              <a:t>’s</a:t>
            </a:r>
            <a:r>
              <a:rPr lang="en-US" sz="2400" dirty="0"/>
              <a:t> set of autobiographical sketches, </a:t>
            </a:r>
            <a:r>
              <a:rPr lang="en-US" sz="2400" b="1" i="1" dirty="0">
                <a:solidFill>
                  <a:srgbClr val="C00000"/>
                </a:solidFill>
              </a:rPr>
              <a:t>Mount Allegro</a:t>
            </a:r>
            <a:r>
              <a:rPr lang="en-US" sz="2400" dirty="0">
                <a:solidFill>
                  <a:srgbClr val="C00000"/>
                </a:solidFill>
              </a:rPr>
              <a:t> </a:t>
            </a:r>
            <a:r>
              <a:rPr lang="en-US" sz="2400" dirty="0"/>
              <a:t>(1942), focused on the conviviality of his extended family, on the mystique of the dinner table, and on the art of storytelling while eating. </a:t>
            </a:r>
            <a:r>
              <a:rPr lang="en-US" sz="2400" b="1" dirty="0">
                <a:solidFill>
                  <a:srgbClr val="C00000"/>
                </a:solidFill>
              </a:rPr>
              <a:t>John </a:t>
            </a:r>
            <a:r>
              <a:rPr lang="en-US" sz="2400" b="1" dirty="0" err="1">
                <a:solidFill>
                  <a:srgbClr val="C00000"/>
                </a:solidFill>
              </a:rPr>
              <a:t>Fante</a:t>
            </a:r>
            <a:r>
              <a:rPr lang="en-US" sz="2400" dirty="0">
                <a:solidFill>
                  <a:srgbClr val="C00000"/>
                </a:solidFill>
              </a:rPr>
              <a:t> </a:t>
            </a:r>
            <a:r>
              <a:rPr lang="en-US" sz="2400" dirty="0"/>
              <a:t>went a step further by juxtaposing, in </a:t>
            </a:r>
            <a:r>
              <a:rPr lang="en-US" sz="2400" b="1" i="1" dirty="0">
                <a:solidFill>
                  <a:srgbClr val="C00000"/>
                </a:solidFill>
              </a:rPr>
              <a:t>Wait until Spring, Bandini</a:t>
            </a:r>
            <a:r>
              <a:rPr lang="en-US" sz="2400" b="1" dirty="0">
                <a:solidFill>
                  <a:srgbClr val="C00000"/>
                </a:solidFill>
              </a:rPr>
              <a:t> </a:t>
            </a:r>
            <a:r>
              <a:rPr lang="en-US" sz="2400" dirty="0"/>
              <a:t>(1938) and </a:t>
            </a:r>
            <a:r>
              <a:rPr lang="en-US" sz="2400" b="1" i="1" dirty="0">
                <a:solidFill>
                  <a:srgbClr val="C00000"/>
                </a:solidFill>
              </a:rPr>
              <a:t>Ask the Dust </a:t>
            </a:r>
            <a:r>
              <a:rPr lang="en-US" sz="2400" dirty="0"/>
              <a:t>(1939), the backdrop of labor, poverty, and prejudice ailing the Italian American community with the individualist drive toward self-affirmation as a “worker of the pen” (or better, of the typewriter) of its protagonist. The most important Italian American poet of the period was the modernist/anarchist </a:t>
            </a:r>
            <a:r>
              <a:rPr lang="en-US" sz="2400" b="1" dirty="0">
                <a:solidFill>
                  <a:srgbClr val="C00000"/>
                </a:solidFill>
              </a:rPr>
              <a:t>Arturo </a:t>
            </a:r>
            <a:r>
              <a:rPr lang="en-US" sz="2400" b="1" dirty="0" err="1">
                <a:solidFill>
                  <a:srgbClr val="C00000"/>
                </a:solidFill>
              </a:rPr>
              <a:t>Giovannitti</a:t>
            </a:r>
            <a:r>
              <a:rPr lang="en-US" sz="2400" dirty="0"/>
              <a:t>, author of </a:t>
            </a:r>
            <a:r>
              <a:rPr lang="it-IT" sz="2400" b="1" i="1" dirty="0">
                <a:solidFill>
                  <a:srgbClr val="C00000"/>
                </a:solidFill>
              </a:rPr>
              <a:t>Parole e sangue</a:t>
            </a:r>
            <a:r>
              <a:rPr lang="it-IT" sz="2400" b="1" dirty="0"/>
              <a:t> </a:t>
            </a:r>
            <a:r>
              <a:rPr lang="it-IT" sz="2400" dirty="0"/>
              <a:t>(1938)</a:t>
            </a:r>
            <a:r>
              <a:rPr lang="en-US" sz="2400" dirty="0"/>
              <a:t>.</a:t>
            </a:r>
            <a:endParaRPr lang="it-IT" sz="2400" dirty="0"/>
          </a:p>
          <a:p>
            <a:endParaRPr lang="it-IT" sz="1800" dirty="0"/>
          </a:p>
        </p:txBody>
      </p:sp>
      <p:sp>
        <p:nvSpPr>
          <p:cNvPr id="3" name="Titolo 2"/>
          <p:cNvSpPr>
            <a:spLocks noGrp="1"/>
          </p:cNvSpPr>
          <p:nvPr>
            <p:ph type="title"/>
          </p:nvPr>
        </p:nvSpPr>
        <p:spPr>
          <a:xfrm>
            <a:off x="93305" y="286603"/>
            <a:ext cx="11989837" cy="1450757"/>
          </a:xfrm>
        </p:spPr>
        <p:txBody>
          <a:bodyPr>
            <a:normAutofit/>
          </a:bodyPr>
          <a:lstStyle/>
          <a:p>
            <a:r>
              <a:rPr lang="it-IT" b="1" dirty="0"/>
              <a:t>THE COMING OF AGE OF ITALIAN AMERICAN LITERATURE</a:t>
            </a:r>
          </a:p>
        </p:txBody>
      </p:sp>
    </p:spTree>
    <p:extLst>
      <p:ext uri="{BB962C8B-B14F-4D97-AF65-F5344CB8AC3E}">
        <p14:creationId xmlns:p14="http://schemas.microsoft.com/office/powerpoint/2010/main" val="385531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257" y="209006"/>
            <a:ext cx="10907485" cy="1293223"/>
          </a:xfrm>
        </p:spPr>
        <p:txBody>
          <a:bodyPr>
            <a:normAutofit/>
          </a:bodyPr>
          <a:lstStyle/>
          <a:p>
            <a:r>
              <a:rPr lang="it-IT" sz="7200" b="1" dirty="0"/>
              <a:t>A SHIFTING IDENTITY</a:t>
            </a:r>
          </a:p>
        </p:txBody>
      </p:sp>
      <p:sp>
        <p:nvSpPr>
          <p:cNvPr id="3" name="Segnaposto contenuto 2"/>
          <p:cNvSpPr>
            <a:spLocks noGrp="1"/>
          </p:cNvSpPr>
          <p:nvPr>
            <p:ph sz="quarter" idx="1"/>
          </p:nvPr>
        </p:nvSpPr>
        <p:spPr>
          <a:xfrm>
            <a:off x="261257" y="1828800"/>
            <a:ext cx="11625943" cy="4413380"/>
          </a:xfrm>
        </p:spPr>
        <p:txBody>
          <a:bodyPr>
            <a:noAutofit/>
          </a:bodyPr>
          <a:lstStyle/>
          <a:p>
            <a:pPr marL="0" indent="0">
              <a:buNone/>
            </a:pPr>
            <a:r>
              <a:rPr lang="en-US" sz="2400" dirty="0"/>
              <a:t>Narrator/protagonist of John </a:t>
            </a:r>
            <a:r>
              <a:rPr lang="en-US" sz="2400" dirty="0" err="1"/>
              <a:t>Fante’s</a:t>
            </a:r>
            <a:r>
              <a:rPr lang="en-US" sz="2400" dirty="0"/>
              <a:t> </a:t>
            </a:r>
            <a:r>
              <a:rPr lang="en-US" sz="2400" i="1" dirty="0"/>
              <a:t>Ask the Dust </a:t>
            </a:r>
            <a:r>
              <a:rPr lang="en-US" sz="2400" dirty="0"/>
              <a:t>(1939), Arturo </a:t>
            </a:r>
            <a:r>
              <a:rPr lang="en-US" sz="2400" dirty="0" err="1"/>
              <a:t>Bandini</a:t>
            </a:r>
            <a:r>
              <a:rPr lang="en-US" sz="2400" dirty="0"/>
              <a:t>: a writer trying to cope with his various cultural and ideological identities as an </a:t>
            </a:r>
            <a:r>
              <a:rPr lang="en-US" sz="2400" b="1" dirty="0"/>
              <a:t>Italian American second-generation migrant</a:t>
            </a:r>
            <a:r>
              <a:rPr lang="en-US" sz="2400" dirty="0"/>
              <a:t>.</a:t>
            </a:r>
          </a:p>
          <a:p>
            <a:pPr marL="0" indent="0">
              <a:buNone/>
            </a:pPr>
            <a:r>
              <a:rPr lang="en-US" sz="2400" dirty="0" err="1"/>
              <a:t>Bandini</a:t>
            </a:r>
            <a:r>
              <a:rPr lang="en-US" sz="2400" dirty="0"/>
              <a:t> = foreign </a:t>
            </a:r>
            <a:r>
              <a:rPr lang="en-US" sz="2400" b="1" dirty="0"/>
              <a:t>Italian other</a:t>
            </a:r>
            <a:r>
              <a:rPr lang="en-US" sz="2400" dirty="0"/>
              <a:t> and </a:t>
            </a:r>
            <a:r>
              <a:rPr lang="en-US" sz="2400" b="1" dirty="0" err="1"/>
              <a:t>nativist</a:t>
            </a:r>
            <a:r>
              <a:rPr lang="en-US" sz="2400" b="1" dirty="0"/>
              <a:t> American</a:t>
            </a:r>
            <a:r>
              <a:rPr lang="en-US" sz="2400" dirty="0"/>
              <a:t>, </a:t>
            </a:r>
            <a:r>
              <a:rPr lang="en-US" sz="2400" b="1" dirty="0"/>
              <a:t>satirical Marxist </a:t>
            </a:r>
            <a:r>
              <a:rPr lang="en-US" sz="2400" dirty="0"/>
              <a:t>and </a:t>
            </a:r>
            <a:r>
              <a:rPr lang="en-US" sz="2400" b="1" dirty="0"/>
              <a:t>devout, practicing Catholic</a:t>
            </a:r>
            <a:r>
              <a:rPr lang="en-US" sz="2400" dirty="0"/>
              <a:t>, </a:t>
            </a:r>
            <a:r>
              <a:rPr lang="en-US" sz="2400" b="1" dirty="0"/>
              <a:t>would-be chauvinist “conqueror” of women</a:t>
            </a:r>
            <a:r>
              <a:rPr lang="en-US" sz="2400" dirty="0"/>
              <a:t> and someone who cannot become a real “violator” of a “</a:t>
            </a:r>
            <a:r>
              <a:rPr lang="en-US" sz="2400" dirty="0" err="1"/>
              <a:t>racialized</a:t>
            </a:r>
            <a:r>
              <a:rPr lang="en-US" sz="2400" dirty="0"/>
              <a:t>” female (who finally escapes him).</a:t>
            </a:r>
          </a:p>
          <a:p>
            <a:pPr marL="0" indent="0">
              <a:buNone/>
            </a:pPr>
            <a:r>
              <a:rPr lang="en-US" sz="2400" b="1" dirty="0"/>
              <a:t>Modernist</a:t>
            </a:r>
            <a:r>
              <a:rPr lang="en-US" sz="2400" dirty="0"/>
              <a:t> identity in its </a:t>
            </a:r>
            <a:r>
              <a:rPr lang="en-US" sz="2400" b="1" dirty="0"/>
              <a:t>“performativity” and mobility:</a:t>
            </a:r>
            <a:r>
              <a:rPr lang="en-US" sz="2400" dirty="0"/>
              <a:t> even if the various (and inauthentic) selves he embodies might seem to make him an already </a:t>
            </a:r>
            <a:r>
              <a:rPr lang="en-US" sz="2400" b="1" dirty="0"/>
              <a:t>postmodern</a:t>
            </a:r>
            <a:r>
              <a:rPr lang="en-US" sz="2400" dirty="0"/>
              <a:t> figure, he never becomes a “</a:t>
            </a:r>
            <a:r>
              <a:rPr lang="en-US" sz="2400" b="1" dirty="0"/>
              <a:t>hybrid”</a:t>
            </a:r>
            <a:r>
              <a:rPr lang="en-US" sz="2400" dirty="0"/>
              <a:t> character, someone who is the sum and total of all the identities he is made of – he instead “</a:t>
            </a:r>
            <a:r>
              <a:rPr lang="en-US" sz="2400" dirty="0" err="1"/>
              <a:t>modernistically</a:t>
            </a:r>
            <a:r>
              <a:rPr lang="en-US" sz="2400" dirty="0"/>
              <a:t>” plays one role at a time, according to the context he is inscribed in, but always feeling awkwardly out of place, and in more than one occasion this “playing” is unconscious, is simply a reaction to the environment or the situation.</a:t>
            </a:r>
          </a:p>
        </p:txBody>
      </p:sp>
    </p:spTree>
    <p:extLst>
      <p:ext uri="{BB962C8B-B14F-4D97-AF65-F5344CB8AC3E}">
        <p14:creationId xmlns:p14="http://schemas.microsoft.com/office/powerpoint/2010/main" val="168041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588" y="286603"/>
            <a:ext cx="11681926" cy="1450757"/>
          </a:xfrm>
        </p:spPr>
        <p:txBody>
          <a:bodyPr>
            <a:normAutofit/>
          </a:bodyPr>
          <a:lstStyle/>
          <a:p>
            <a:r>
              <a:rPr lang="it-IT" sz="7200" b="1" dirty="0"/>
              <a:t>BANDINI’S RACISM</a:t>
            </a:r>
          </a:p>
        </p:txBody>
      </p:sp>
      <p:sp>
        <p:nvSpPr>
          <p:cNvPr id="3" name="Segnaposto contenuto 2"/>
          <p:cNvSpPr>
            <a:spLocks noGrp="1"/>
          </p:cNvSpPr>
          <p:nvPr>
            <p:ph sz="quarter" idx="1"/>
          </p:nvPr>
        </p:nvSpPr>
        <p:spPr>
          <a:xfrm>
            <a:off x="255037" y="1816295"/>
            <a:ext cx="11681926" cy="4304587"/>
          </a:xfrm>
        </p:spPr>
        <p:txBody>
          <a:bodyPr>
            <a:normAutofit/>
          </a:bodyPr>
          <a:lstStyle/>
          <a:p>
            <a:pPr marL="0" indent="0">
              <a:buNone/>
            </a:pPr>
            <a:r>
              <a:rPr lang="en-US" sz="2400" dirty="0"/>
              <a:t>Earlier readers’ focus on how </a:t>
            </a:r>
            <a:r>
              <a:rPr lang="en-US" sz="2400" dirty="0" err="1"/>
              <a:t>Bandini</a:t>
            </a:r>
            <a:r>
              <a:rPr lang="en-US" sz="2400" dirty="0"/>
              <a:t> navigates the space between </a:t>
            </a:r>
            <a:r>
              <a:rPr lang="en-US" sz="2400" b="1" dirty="0"/>
              <a:t>assimilation</a:t>
            </a:r>
            <a:r>
              <a:rPr lang="en-US" sz="2400" dirty="0"/>
              <a:t> and </a:t>
            </a:r>
            <a:r>
              <a:rPr lang="en-US" sz="2400" b="1" dirty="0"/>
              <a:t>cultural identification</a:t>
            </a:r>
            <a:r>
              <a:rPr lang="en-US" sz="2400" dirty="0"/>
              <a:t> vs. more recent critics: emphasis on </a:t>
            </a:r>
            <a:r>
              <a:rPr lang="en-US" sz="2400" dirty="0" err="1"/>
              <a:t>Bandini’s</a:t>
            </a:r>
            <a:r>
              <a:rPr lang="en-US" sz="2400" dirty="0"/>
              <a:t> more or (most likely) less convinced complicity with racist ideology.</a:t>
            </a:r>
          </a:p>
          <a:p>
            <a:pPr marL="0" indent="0">
              <a:buNone/>
            </a:pPr>
            <a:r>
              <a:rPr lang="en-US" sz="2400" dirty="0" err="1"/>
              <a:t>Bandini</a:t>
            </a:r>
            <a:r>
              <a:rPr lang="en-US" sz="2400" dirty="0"/>
              <a:t> </a:t>
            </a:r>
            <a:r>
              <a:rPr lang="en-US" sz="2400" dirty="0" err="1"/>
              <a:t>essentializes</a:t>
            </a:r>
            <a:r>
              <a:rPr lang="en-US" sz="2400" dirty="0"/>
              <a:t> </a:t>
            </a:r>
            <a:r>
              <a:rPr lang="en-US" sz="2400" b="1" dirty="0"/>
              <a:t>whiteness</a:t>
            </a:r>
            <a:r>
              <a:rPr lang="en-US" sz="2400" dirty="0"/>
              <a:t>, and denigrates people of color and individuals from other </a:t>
            </a:r>
            <a:r>
              <a:rPr lang="en-US" sz="2400" dirty="0" err="1"/>
              <a:t>diasporic</a:t>
            </a:r>
            <a:r>
              <a:rPr lang="en-US" sz="2400" dirty="0"/>
              <a:t> communities such as the Filipina/o community and especially the Chicana/o community.</a:t>
            </a:r>
          </a:p>
          <a:p>
            <a:pPr marL="0" indent="0">
              <a:buNone/>
            </a:pPr>
            <a:r>
              <a:rPr lang="en-US" sz="2400" dirty="0"/>
              <a:t>Arturo </a:t>
            </a:r>
            <a:r>
              <a:rPr lang="en-US" sz="2400" dirty="0" err="1"/>
              <a:t>Bandini</a:t>
            </a:r>
            <a:r>
              <a:rPr lang="en-US" sz="2400" dirty="0"/>
              <a:t> proclaims to be “an </a:t>
            </a:r>
            <a:r>
              <a:rPr lang="en-US" sz="2400" b="1" dirty="0"/>
              <a:t>outcast</a:t>
            </a:r>
            <a:r>
              <a:rPr lang="en-US" sz="2400" dirty="0"/>
              <a:t> incapable of winning true acceptance in an urban society whose vision of white American culture only intermittently includes Italian Americans”; so his own “investment in joining this white society is matched by his </a:t>
            </a:r>
            <a:r>
              <a:rPr lang="en-US" sz="2400" b="1" dirty="0"/>
              <a:t>disdain for the non-white city residents </a:t>
            </a:r>
            <a:r>
              <a:rPr lang="en-US" sz="2400" dirty="0"/>
              <a:t>with whom he is so routinely associated in the eyes of others” (Suzanne </a:t>
            </a:r>
            <a:r>
              <a:rPr lang="en-US" sz="2400" dirty="0" err="1"/>
              <a:t>Roszak</a:t>
            </a:r>
            <a:r>
              <a:rPr lang="en-US" sz="2400" dirty="0"/>
              <a:t>, “Diaspora, Social Protest, and the Unreliable Narrator”).</a:t>
            </a:r>
            <a:endParaRPr lang="it-IT" sz="2400" dirty="0"/>
          </a:p>
        </p:txBody>
      </p:sp>
    </p:spTree>
    <p:extLst>
      <p:ext uri="{BB962C8B-B14F-4D97-AF65-F5344CB8AC3E}">
        <p14:creationId xmlns:p14="http://schemas.microsoft.com/office/powerpoint/2010/main" val="187340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910" y="286603"/>
            <a:ext cx="11635274" cy="1450757"/>
          </a:xfrm>
        </p:spPr>
        <p:txBody>
          <a:bodyPr>
            <a:noAutofit/>
          </a:bodyPr>
          <a:lstStyle/>
          <a:p>
            <a:r>
              <a:rPr lang="it-IT" sz="6600" b="1" dirty="0"/>
              <a:t>AN UNRELIABLE NARRATOR</a:t>
            </a:r>
          </a:p>
        </p:txBody>
      </p:sp>
      <p:sp>
        <p:nvSpPr>
          <p:cNvPr id="3" name="Segnaposto contenuto 2"/>
          <p:cNvSpPr>
            <a:spLocks noGrp="1"/>
          </p:cNvSpPr>
          <p:nvPr>
            <p:ph sz="quarter" idx="1"/>
          </p:nvPr>
        </p:nvSpPr>
        <p:spPr>
          <a:xfrm>
            <a:off x="241040" y="2071395"/>
            <a:ext cx="11709919" cy="4040156"/>
          </a:xfrm>
        </p:spPr>
        <p:txBody>
          <a:bodyPr>
            <a:noAutofit/>
          </a:bodyPr>
          <a:lstStyle/>
          <a:p>
            <a:pPr marL="0" indent="0">
              <a:buNone/>
            </a:pPr>
            <a:r>
              <a:rPr lang="en-US" sz="2400" dirty="0"/>
              <a:t>Matthew Elliott, “John </a:t>
            </a:r>
            <a:r>
              <a:rPr lang="en-US" sz="2400" dirty="0" err="1"/>
              <a:t>Fante’s</a:t>
            </a:r>
            <a:r>
              <a:rPr lang="en-US" sz="2400" dirty="0"/>
              <a:t> </a:t>
            </a:r>
            <a:r>
              <a:rPr lang="en-US" sz="2400" i="1" dirty="0"/>
              <a:t>Ask the Dust </a:t>
            </a:r>
            <a:r>
              <a:rPr lang="en-US" sz="2400" dirty="0"/>
              <a:t>and Fictions of Whiteness”: “Arturo’s apparent reconnection with the </a:t>
            </a:r>
            <a:r>
              <a:rPr lang="en-US" sz="2400" b="1" dirty="0"/>
              <a:t>margins</a:t>
            </a:r>
            <a:r>
              <a:rPr lang="en-US" sz="2400" dirty="0"/>
              <a:t> is the emotional crux of his narrative, and is perhaps all the more compelling for its contrast to the earlier moments when he echoes the discriminatory rhetoric once directed at him […]. Arturo </a:t>
            </a:r>
            <a:r>
              <a:rPr lang="en-US" sz="2400" dirty="0" err="1"/>
              <a:t>Bandini</a:t>
            </a:r>
            <a:r>
              <a:rPr lang="en-US" sz="2400" dirty="0"/>
              <a:t> remains an unreliable narrator even at the end of the novel. […] To use </a:t>
            </a:r>
            <a:r>
              <a:rPr lang="en-US" sz="2400" b="1" dirty="0"/>
              <a:t>Thomas Ferraro</a:t>
            </a:r>
            <a:r>
              <a:rPr lang="en-US" sz="2400" dirty="0"/>
              <a:t>’s phrase, Arturo comes to ‘</a:t>
            </a:r>
            <a:r>
              <a:rPr lang="en-US" sz="2400" b="1" dirty="0"/>
              <a:t>feel Italian</a:t>
            </a:r>
            <a:r>
              <a:rPr lang="en-US" sz="2400" dirty="0"/>
              <a:t>’ at the end of the novel, which in his case means identifying  with those who suffer from ethnic or racial discrimination as he once did. Yet, such sentiments do not always translate into </a:t>
            </a:r>
            <a:r>
              <a:rPr lang="en-US" sz="2400" b="1" dirty="0" err="1"/>
              <a:t>antihegemonic</a:t>
            </a:r>
            <a:r>
              <a:rPr lang="en-US" sz="2400" b="1" dirty="0"/>
              <a:t> ideology</a:t>
            </a:r>
            <a:r>
              <a:rPr lang="en-US" sz="2400" dirty="0"/>
              <a:t>, and Arturo </a:t>
            </a:r>
            <a:r>
              <a:rPr lang="en-US" sz="2400" dirty="0" err="1"/>
              <a:t>Bandini</a:t>
            </a:r>
            <a:r>
              <a:rPr lang="en-US" sz="2400" dirty="0"/>
              <a:t> provides a case in point for this distinction. Even as he articulates an increasing emotional connection to the margins, his narrative suggests that in fundamental ways he begins to define himself through racial terms that both enable his own </a:t>
            </a:r>
            <a:r>
              <a:rPr lang="en-US" sz="2400" b="1" dirty="0"/>
              <a:t>assimilation into the  mainstream </a:t>
            </a:r>
            <a:r>
              <a:rPr lang="en-US" sz="2400" dirty="0"/>
              <a:t>and separate him from the very outsiders of whom he speaks and writes so eloquently.”</a:t>
            </a:r>
            <a:endParaRPr lang="it-IT" sz="2400" dirty="0"/>
          </a:p>
        </p:txBody>
      </p:sp>
    </p:spTree>
    <p:extLst>
      <p:ext uri="{BB962C8B-B14F-4D97-AF65-F5344CB8AC3E}">
        <p14:creationId xmlns:p14="http://schemas.microsoft.com/office/powerpoint/2010/main" val="242229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249" y="286603"/>
            <a:ext cx="11653935" cy="1450757"/>
          </a:xfrm>
        </p:spPr>
        <p:txBody>
          <a:bodyPr/>
          <a:lstStyle/>
          <a:p>
            <a:r>
              <a:rPr lang="it-IT" b="1" dirty="0"/>
              <a:t>A RACIAL REFASHIONING</a:t>
            </a:r>
          </a:p>
        </p:txBody>
      </p:sp>
      <p:sp>
        <p:nvSpPr>
          <p:cNvPr id="3" name="Segnaposto contenuto 2"/>
          <p:cNvSpPr>
            <a:spLocks noGrp="1"/>
          </p:cNvSpPr>
          <p:nvPr>
            <p:ph sz="quarter" idx="1"/>
          </p:nvPr>
        </p:nvSpPr>
        <p:spPr>
          <a:xfrm>
            <a:off x="158621" y="1825624"/>
            <a:ext cx="11784564" cy="4220613"/>
          </a:xfrm>
        </p:spPr>
        <p:txBody>
          <a:bodyPr>
            <a:normAutofit/>
          </a:bodyPr>
          <a:lstStyle/>
          <a:p>
            <a:pPr marL="0" indent="0">
              <a:buNone/>
            </a:pPr>
            <a:r>
              <a:rPr lang="en-US" sz="2400" dirty="0"/>
              <a:t>Elliott: “</a:t>
            </a:r>
            <a:r>
              <a:rPr lang="en-US" sz="2400" i="1" dirty="0"/>
              <a:t>Ask the Dust</a:t>
            </a:r>
            <a:r>
              <a:rPr lang="en-US" sz="2400" dirty="0"/>
              <a:t> is less the story of Arturo </a:t>
            </a:r>
            <a:r>
              <a:rPr lang="en-US" sz="2400" dirty="0" err="1"/>
              <a:t>Bandini’s</a:t>
            </a:r>
            <a:r>
              <a:rPr lang="en-US" sz="2400" dirty="0"/>
              <a:t> ethnic rediscovery than of his </a:t>
            </a:r>
            <a:r>
              <a:rPr lang="en-US" sz="2400" b="1" dirty="0"/>
              <a:t>racial refashioning</a:t>
            </a:r>
            <a:r>
              <a:rPr lang="en-US" sz="2400" dirty="0"/>
              <a:t>. His tale, in fact, provides a compelling illustration of what </a:t>
            </a:r>
            <a:r>
              <a:rPr lang="en-US" sz="2400" b="1" dirty="0"/>
              <a:t>Matthew Frye Jacobson</a:t>
            </a:r>
            <a:r>
              <a:rPr lang="en-US" sz="2400" dirty="0"/>
              <a:t> calls the ‘</a:t>
            </a:r>
            <a:r>
              <a:rPr lang="en-US" sz="2400" b="1" dirty="0"/>
              <a:t>racial alchemy’ of the melting pot</a:t>
            </a:r>
            <a:r>
              <a:rPr lang="en-US" sz="2400" dirty="0"/>
              <a:t>, whereby certain groups assimilate into the mainstream of American culture by becoming white. As several critics have noted, Arturo reflects what whiteness studies scholars have dubbed the </a:t>
            </a:r>
            <a:r>
              <a:rPr lang="en-US" sz="2400" b="1" dirty="0"/>
              <a:t>‘in-between’ or ‘middle-ground’ racial status of Italian Americans </a:t>
            </a:r>
            <a:r>
              <a:rPr lang="en-US" sz="2400" dirty="0"/>
              <a:t>in the first half of the twentieth century. […] this middle ground marks only the starting point of Arturo’s racial journey in the novel. Beyond the initial efforts to gain acceptance that others have noted, he begins to deeply internalize the idea of his racial whiteness. Yet, in characteristically </a:t>
            </a:r>
            <a:r>
              <a:rPr lang="en-US" sz="2400" dirty="0" err="1"/>
              <a:t>Fantian</a:t>
            </a:r>
            <a:r>
              <a:rPr lang="en-US" sz="2400" dirty="0"/>
              <a:t> fashion, his narrative exposes what he does not admit to himself. It reveals his development of a white consciousness; in the end his outpouring of affection for those on the margins serves as a form of self-deception, protecting him from the knowledge that he has indeed become ‘</a:t>
            </a:r>
            <a:r>
              <a:rPr lang="en-US" sz="2400" b="1" dirty="0"/>
              <a:t>one of them</a:t>
            </a:r>
            <a:r>
              <a:rPr lang="en-US" sz="2400" dirty="0"/>
              <a:t>.’”</a:t>
            </a:r>
            <a:endParaRPr lang="it-IT" sz="2400" dirty="0"/>
          </a:p>
        </p:txBody>
      </p:sp>
    </p:spTree>
    <p:extLst>
      <p:ext uri="{BB962C8B-B14F-4D97-AF65-F5344CB8AC3E}">
        <p14:creationId xmlns:p14="http://schemas.microsoft.com/office/powerpoint/2010/main" val="228744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283" y="121299"/>
            <a:ext cx="11812554" cy="1380930"/>
          </a:xfrm>
        </p:spPr>
        <p:txBody>
          <a:bodyPr>
            <a:normAutofit/>
          </a:bodyPr>
          <a:lstStyle/>
          <a:p>
            <a:r>
              <a:rPr lang="en-US" sz="6000" b="1" dirty="0"/>
              <a:t>BANDINI’S “NEGATIVE EXAMPLE”</a:t>
            </a:r>
          </a:p>
        </p:txBody>
      </p:sp>
      <p:sp>
        <p:nvSpPr>
          <p:cNvPr id="3" name="Segnaposto contenuto 2"/>
          <p:cNvSpPr>
            <a:spLocks noGrp="1"/>
          </p:cNvSpPr>
          <p:nvPr>
            <p:ph sz="quarter" idx="1"/>
          </p:nvPr>
        </p:nvSpPr>
        <p:spPr>
          <a:xfrm>
            <a:off x="177283" y="2043404"/>
            <a:ext cx="11812553" cy="4105469"/>
          </a:xfrm>
        </p:spPr>
        <p:txBody>
          <a:bodyPr>
            <a:normAutofit/>
          </a:bodyPr>
          <a:lstStyle/>
          <a:p>
            <a:pPr marL="0" indent="0">
              <a:buNone/>
            </a:pPr>
            <a:r>
              <a:rPr lang="en-US" sz="2400" dirty="0" err="1"/>
              <a:t>Roszak</a:t>
            </a:r>
            <a:r>
              <a:rPr lang="en-US" sz="2400" dirty="0"/>
              <a:t>: “I argue that </a:t>
            </a:r>
            <a:r>
              <a:rPr lang="en-US" sz="2400" dirty="0" err="1"/>
              <a:t>Fante’s</a:t>
            </a:r>
            <a:r>
              <a:rPr lang="en-US" sz="2400" dirty="0"/>
              <a:t> novel encourages readers to </a:t>
            </a:r>
            <a:r>
              <a:rPr lang="en-US" sz="2400" b="1" dirty="0"/>
              <a:t>protest white supremacist logic </a:t>
            </a:r>
            <a:r>
              <a:rPr lang="en-US" sz="2400" dirty="0"/>
              <a:t>– and, in particular, racist depictions of Chicana/o culture – in the same way that it encourages us to challenge class hierarchy: via negative example. I also argue that to understand how this occurs, we must consider </a:t>
            </a:r>
            <a:r>
              <a:rPr lang="en-US" sz="2400" dirty="0" err="1"/>
              <a:t>Bandini</a:t>
            </a:r>
            <a:r>
              <a:rPr lang="en-US" sz="2400" dirty="0"/>
              <a:t> as a </a:t>
            </a:r>
            <a:r>
              <a:rPr lang="en-US" sz="2400" b="1" dirty="0" err="1"/>
              <a:t>diasporic</a:t>
            </a:r>
            <a:r>
              <a:rPr lang="en-US" sz="2400" b="1" dirty="0"/>
              <a:t> characte</a:t>
            </a:r>
            <a:r>
              <a:rPr lang="en-US" sz="2400" dirty="0"/>
              <a:t>r struggling and failing to cope with the intersection of his own </a:t>
            </a:r>
            <a:r>
              <a:rPr lang="en-US" sz="2400" dirty="0" err="1"/>
              <a:t>diasporic</a:t>
            </a:r>
            <a:r>
              <a:rPr lang="en-US" sz="2400" dirty="0"/>
              <a:t> trajectory with those of other displaced individuals – most importantly, the Chicana waitress whose ethnic identity </a:t>
            </a:r>
            <a:r>
              <a:rPr lang="en-US" sz="2400" dirty="0" err="1"/>
              <a:t>Bandini</a:t>
            </a:r>
            <a:r>
              <a:rPr lang="en-US" sz="2400" dirty="0"/>
              <a:t> repeatedly insults and </a:t>
            </a:r>
            <a:r>
              <a:rPr lang="en-US" sz="2400" dirty="0" err="1"/>
              <a:t>essentializes</a:t>
            </a:r>
            <a:r>
              <a:rPr lang="en-US" sz="2400" dirty="0"/>
              <a:t>.” Writing </a:t>
            </a:r>
            <a:r>
              <a:rPr lang="en-US" sz="2400" i="1" dirty="0"/>
              <a:t>in</a:t>
            </a:r>
            <a:r>
              <a:rPr lang="en-US" sz="2400" dirty="0"/>
              <a:t> </a:t>
            </a:r>
            <a:r>
              <a:rPr lang="en-US" sz="2400" i="1" dirty="0"/>
              <a:t>2016</a:t>
            </a:r>
            <a:r>
              <a:rPr lang="en-US" sz="2400" dirty="0"/>
              <a:t>, </a:t>
            </a:r>
            <a:r>
              <a:rPr lang="en-US" sz="2400" dirty="0" err="1"/>
              <a:t>Roszak</a:t>
            </a:r>
            <a:r>
              <a:rPr lang="en-US" sz="2400" dirty="0"/>
              <a:t> adds: “This is a </a:t>
            </a:r>
            <a:r>
              <a:rPr lang="en-US" sz="2400" b="1" dirty="0"/>
              <a:t>new approach</a:t>
            </a:r>
            <a:r>
              <a:rPr lang="en-US" sz="2400" dirty="0"/>
              <a:t> that previous criticism has not considered in depth.” As a matter of fact, “previous criticism” may have “not considered” this aspect “in depth,” but the author’s ironic representation of </a:t>
            </a:r>
            <a:r>
              <a:rPr lang="en-US" sz="2400" dirty="0" err="1"/>
              <a:t>Bandini’s</a:t>
            </a:r>
            <a:r>
              <a:rPr lang="en-US" sz="2400" dirty="0"/>
              <a:t> racist statements is something which is easily detectable at the very first surface reading of the novel: </a:t>
            </a:r>
            <a:r>
              <a:rPr lang="en-US" sz="2400" b="1" dirty="0" err="1"/>
              <a:t>Bandini</a:t>
            </a:r>
            <a:r>
              <a:rPr lang="en-US" sz="2400" b="1" dirty="0"/>
              <a:t> is </a:t>
            </a:r>
            <a:r>
              <a:rPr lang="en-US" sz="2400" b="1" i="1" dirty="0"/>
              <a:t>portrayed </a:t>
            </a:r>
            <a:r>
              <a:rPr lang="en-US" sz="2400" b="1" dirty="0"/>
              <a:t>as a racist </a:t>
            </a:r>
            <a:r>
              <a:rPr lang="en-US" sz="2400" dirty="0"/>
              <a:t>(and as an unreliable, narcissistic, judgmental, delusionary character).</a:t>
            </a:r>
            <a:endParaRPr lang="it-IT" sz="2400" dirty="0"/>
          </a:p>
        </p:txBody>
      </p:sp>
    </p:spTree>
    <p:extLst>
      <p:ext uri="{BB962C8B-B14F-4D97-AF65-F5344CB8AC3E}">
        <p14:creationId xmlns:p14="http://schemas.microsoft.com/office/powerpoint/2010/main" val="2517775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910" y="286603"/>
            <a:ext cx="11523306" cy="1450757"/>
          </a:xfrm>
        </p:spPr>
        <p:txBody>
          <a:bodyPr/>
          <a:lstStyle/>
          <a:p>
            <a:r>
              <a:rPr lang="it-IT" b="1" dirty="0"/>
              <a:t>A COMPETITION OF DIASPORAS</a:t>
            </a:r>
            <a:br>
              <a:rPr lang="it-IT" b="1" dirty="0"/>
            </a:br>
            <a:r>
              <a:rPr lang="it-IT" b="1" dirty="0"/>
              <a:t>(AND GENDERS)</a:t>
            </a:r>
          </a:p>
        </p:txBody>
      </p:sp>
      <p:sp>
        <p:nvSpPr>
          <p:cNvPr id="3" name="Segnaposto contenuto 2"/>
          <p:cNvSpPr>
            <a:spLocks noGrp="1"/>
          </p:cNvSpPr>
          <p:nvPr>
            <p:ph sz="quarter" idx="1"/>
          </p:nvPr>
        </p:nvSpPr>
        <p:spPr>
          <a:xfrm>
            <a:off x="214604" y="1825624"/>
            <a:ext cx="11616612" cy="4229943"/>
          </a:xfrm>
        </p:spPr>
        <p:txBody>
          <a:bodyPr>
            <a:normAutofit/>
          </a:bodyPr>
          <a:lstStyle/>
          <a:p>
            <a:pPr marL="0" indent="0">
              <a:buNone/>
            </a:pPr>
            <a:r>
              <a:rPr lang="en-US" dirty="0" err="1"/>
              <a:t>Roszak</a:t>
            </a:r>
            <a:r>
              <a:rPr lang="en-US" dirty="0"/>
              <a:t>: “In colliding Arturo </a:t>
            </a:r>
            <a:r>
              <a:rPr lang="en-US" dirty="0" err="1"/>
              <a:t>Bandini</a:t>
            </a:r>
            <a:r>
              <a:rPr lang="en-US" dirty="0"/>
              <a:t> with Camilla Lopez, </a:t>
            </a:r>
            <a:r>
              <a:rPr lang="en-US" i="1" dirty="0"/>
              <a:t>Ask the Dust</a:t>
            </a:r>
            <a:r>
              <a:rPr lang="en-US" dirty="0"/>
              <a:t> creates a </a:t>
            </a:r>
            <a:r>
              <a:rPr lang="en-US" dirty="0" err="1"/>
              <a:t>diasporic</a:t>
            </a:r>
            <a:r>
              <a:rPr lang="en-US" dirty="0"/>
              <a:t> triangle that connects Italy and Mexico with </a:t>
            </a:r>
            <a:r>
              <a:rPr lang="en-US" dirty="0" err="1"/>
              <a:t>Bandini</a:t>
            </a:r>
            <a:r>
              <a:rPr lang="en-US" dirty="0"/>
              <a:t> and Camilla’s shared adopted homeland of the United States. Interestingly, rather than modeling the type of solidarity that we might imagine stemming from such a collision, </a:t>
            </a:r>
            <a:r>
              <a:rPr lang="en-US" i="1" dirty="0"/>
              <a:t>Ask the Dust</a:t>
            </a:r>
            <a:r>
              <a:rPr lang="en-US" dirty="0"/>
              <a:t> instead presents us with a </a:t>
            </a:r>
            <a:r>
              <a:rPr lang="en-US" b="1" dirty="0"/>
              <a:t>cautionary tale of intersecting diasporas</a:t>
            </a:r>
            <a:r>
              <a:rPr lang="en-US" dirty="0"/>
              <a:t>: </a:t>
            </a:r>
            <a:r>
              <a:rPr lang="en-US" dirty="0" err="1"/>
              <a:t>Fante</a:t>
            </a:r>
            <a:r>
              <a:rPr lang="en-US" dirty="0"/>
              <a:t> illustrates what occurs when one </a:t>
            </a:r>
            <a:r>
              <a:rPr lang="en-US" dirty="0" err="1"/>
              <a:t>diasporic</a:t>
            </a:r>
            <a:r>
              <a:rPr lang="en-US" dirty="0"/>
              <a:t> community competes for class standing and acceptance into white ‘majority culture’ rather than resisting claims of both white superiority and socioeconomic elitism. </a:t>
            </a:r>
            <a:r>
              <a:rPr lang="en-US" dirty="0" err="1"/>
              <a:t>Fante’s</a:t>
            </a:r>
            <a:r>
              <a:rPr lang="en-US" dirty="0"/>
              <a:t> text is narrated by an often misguided </a:t>
            </a:r>
            <a:r>
              <a:rPr lang="en-US" dirty="0" err="1"/>
              <a:t>diasporic</a:t>
            </a:r>
            <a:r>
              <a:rPr lang="en-US" dirty="0"/>
              <a:t> voice: the voice of a very young man who as often succumbs to classist aspirations and judgments as he resists or battles them, and who as often resorts to stereotyping or bigoted views of other </a:t>
            </a:r>
            <a:r>
              <a:rPr lang="en-US" dirty="0" err="1"/>
              <a:t>diasporic</a:t>
            </a:r>
            <a:r>
              <a:rPr lang="en-US" dirty="0"/>
              <a:t> communities as he denounces such views.” What the text ultimately gives the reader is the depiction of the process through which white dominant culture “absorbs” and defuses potentially subversive stances by </a:t>
            </a:r>
            <a:r>
              <a:rPr lang="en-US" dirty="0" err="1"/>
              <a:t>diasporic</a:t>
            </a:r>
            <a:r>
              <a:rPr lang="en-US" dirty="0"/>
              <a:t> subjects through the competition it creates among them. Italian Americans have just begun to be accepted as “legitimate” members of white society, and therefore they turn back towards members of other diasporas which are still marginalized, in order to prove their own “</a:t>
            </a:r>
            <a:r>
              <a:rPr lang="en-US" b="1" dirty="0"/>
              <a:t>belonging to the center</a:t>
            </a:r>
            <a:r>
              <a:rPr lang="en-US" dirty="0"/>
              <a:t>.” Besides, Bandini systematically stresses not only his whiteness, but also his </a:t>
            </a:r>
            <a:r>
              <a:rPr lang="en-US" b="1" dirty="0"/>
              <a:t>masculinity</a:t>
            </a:r>
            <a:r>
              <a:rPr lang="en-US" dirty="0"/>
              <a:t>, opposite to Camilla’s </a:t>
            </a:r>
            <a:r>
              <a:rPr lang="en-US" b="1" dirty="0"/>
              <a:t>femininity</a:t>
            </a:r>
            <a:r>
              <a:rPr lang="en-US" dirty="0"/>
              <a:t> (that on the other hand often dismantles the stereotypes associated to </a:t>
            </a:r>
            <a:r>
              <a:rPr lang="en-US" dirty="0" err="1"/>
              <a:t>chicana</a:t>
            </a:r>
            <a:r>
              <a:rPr lang="en-US" dirty="0"/>
              <a:t> women).</a:t>
            </a:r>
            <a:endParaRPr lang="it-IT" dirty="0"/>
          </a:p>
        </p:txBody>
      </p:sp>
    </p:spTree>
    <p:extLst>
      <p:ext uri="{BB962C8B-B14F-4D97-AF65-F5344CB8AC3E}">
        <p14:creationId xmlns:p14="http://schemas.microsoft.com/office/powerpoint/2010/main" val="4213793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943" y="1"/>
            <a:ext cx="11831215" cy="1737360"/>
          </a:xfrm>
        </p:spPr>
        <p:txBody>
          <a:bodyPr>
            <a:noAutofit/>
          </a:bodyPr>
          <a:lstStyle/>
          <a:p>
            <a:r>
              <a:rPr lang="it-IT" sz="6000" b="1" dirty="0"/>
              <a:t>AN AMERICAN MAN,</a:t>
            </a:r>
            <a:br>
              <a:rPr lang="it-IT" sz="6000" b="1" dirty="0"/>
            </a:br>
            <a:r>
              <a:rPr lang="it-IT" sz="6000" b="1" dirty="0"/>
              <a:t>BORN IN AMERICA</a:t>
            </a:r>
          </a:p>
        </p:txBody>
      </p:sp>
      <p:sp>
        <p:nvSpPr>
          <p:cNvPr id="3" name="Segnaposto contenuto 2"/>
          <p:cNvSpPr>
            <a:spLocks noGrp="1"/>
          </p:cNvSpPr>
          <p:nvPr>
            <p:ph sz="quarter" idx="1"/>
          </p:nvPr>
        </p:nvSpPr>
        <p:spPr>
          <a:xfrm>
            <a:off x="261257" y="1825625"/>
            <a:ext cx="11672595" cy="4313918"/>
          </a:xfrm>
        </p:spPr>
        <p:txBody>
          <a:bodyPr>
            <a:noAutofit/>
          </a:bodyPr>
          <a:lstStyle/>
          <a:p>
            <a:pPr marL="0" indent="0">
              <a:buNone/>
            </a:pPr>
            <a:r>
              <a:rPr lang="en-US" sz="2200" dirty="0" err="1"/>
              <a:t>Roszak</a:t>
            </a:r>
            <a:r>
              <a:rPr lang="en-US" sz="2200" dirty="0"/>
              <a:t>: “Of course, if we were to take </a:t>
            </a:r>
            <a:r>
              <a:rPr lang="en-US" sz="2200" dirty="0" err="1"/>
              <a:t>Fante’s</a:t>
            </a:r>
            <a:r>
              <a:rPr lang="en-US" sz="2200" dirty="0"/>
              <a:t> protagonist at his word in some moments, we might not think of his own particular experience as </a:t>
            </a:r>
            <a:r>
              <a:rPr lang="en-US" sz="2200" dirty="0" err="1"/>
              <a:t>diasporic</a:t>
            </a:r>
            <a:r>
              <a:rPr lang="en-US" sz="2200" dirty="0"/>
              <a:t>, as </a:t>
            </a:r>
            <a:r>
              <a:rPr lang="en-US" sz="2200" dirty="0" err="1"/>
              <a:t>Bandini</a:t>
            </a:r>
            <a:r>
              <a:rPr lang="en-US" sz="2200" dirty="0"/>
              <a:t> is a self-professed </a:t>
            </a:r>
            <a:r>
              <a:rPr lang="en-US" sz="2200" b="1" dirty="0"/>
              <a:t>assimilationist</a:t>
            </a:r>
            <a:r>
              <a:rPr lang="en-US" sz="2200" dirty="0"/>
              <a:t>. He repeatedly speaks in ways that suggest that his connections to the </a:t>
            </a:r>
            <a:r>
              <a:rPr lang="en-US" sz="2200" dirty="0" err="1"/>
              <a:t>diasporic</a:t>
            </a:r>
            <a:r>
              <a:rPr lang="en-US" sz="2200" dirty="0"/>
              <a:t> community of Italians living abroad are weaker than his sense of affiliation with US culture and society or with the particular landscape and community of Los Angeles. For instance, </a:t>
            </a:r>
            <a:r>
              <a:rPr lang="en-US" sz="2200" dirty="0" err="1"/>
              <a:t>Bandini</a:t>
            </a:r>
            <a:r>
              <a:rPr lang="en-US" sz="2200" dirty="0"/>
              <a:t> refers to the US as ‘[his] country’ and, in one moment, exclaims, ‘</a:t>
            </a:r>
            <a:r>
              <a:rPr lang="en-US" sz="2200" b="1" dirty="0"/>
              <a:t>I was an American and goddamn proud of it</a:t>
            </a:r>
            <a:r>
              <a:rPr lang="en-US" sz="2200" dirty="0"/>
              <a:t>.’ What’s more, this sense of connection sometimes seems almost </a:t>
            </a:r>
            <a:r>
              <a:rPr lang="en-US" sz="2200" b="1" dirty="0"/>
              <a:t>physical, geographic </a:t>
            </a:r>
            <a:r>
              <a:rPr lang="en-US" sz="2200" dirty="0"/>
              <a:t>– which gives it a profound sense of realness. When he speaks of the ‘dust and sand that blew in from the Mojave and Santa Ana deserts,’ </a:t>
            </a:r>
            <a:r>
              <a:rPr lang="en-US" sz="2200" dirty="0" err="1"/>
              <a:t>Bandini</a:t>
            </a:r>
            <a:r>
              <a:rPr lang="en-US" sz="2200" dirty="0"/>
              <a:t> displays a knowledge of local geography that subtly bespeaks his </a:t>
            </a:r>
            <a:r>
              <a:rPr lang="en-US" sz="2200" b="1" dirty="0"/>
              <a:t>connection to the land </a:t>
            </a:r>
            <a:r>
              <a:rPr lang="en-US" sz="2200" dirty="0"/>
              <a:t>he now inhabits.” Fact is, this is the land he has </a:t>
            </a:r>
            <a:r>
              <a:rPr lang="en-US" sz="2200" i="1" dirty="0"/>
              <a:t>always</a:t>
            </a:r>
            <a:r>
              <a:rPr lang="en-US" sz="2200" dirty="0"/>
              <a:t> inhabited – he is a </a:t>
            </a:r>
            <a:r>
              <a:rPr lang="en-US" sz="2200" b="1" i="1" dirty="0"/>
              <a:t>local</a:t>
            </a:r>
            <a:r>
              <a:rPr lang="en-US" sz="2200" dirty="0"/>
              <a:t>, an American-born citizen. As a second-generation migrant, he is actually not an immigrant at all – he has never been </a:t>
            </a:r>
            <a:r>
              <a:rPr lang="en-US" sz="2200" i="1" dirty="0"/>
              <a:t>physically </a:t>
            </a:r>
            <a:r>
              <a:rPr lang="en-US" sz="2200" dirty="0"/>
              <a:t>involved in the </a:t>
            </a:r>
            <a:r>
              <a:rPr lang="en-US" sz="2200" dirty="0" err="1"/>
              <a:t>diasporic</a:t>
            </a:r>
            <a:r>
              <a:rPr lang="en-US" sz="2200" dirty="0"/>
              <a:t> movement for a (certain) space of origin to a space of  (uncertain) destination, which is the predicament of every immigrant. And the </a:t>
            </a:r>
            <a:r>
              <a:rPr lang="en-US" sz="2200" dirty="0" err="1"/>
              <a:t>diaspora</a:t>
            </a:r>
            <a:r>
              <a:rPr lang="en-US" sz="2200" dirty="0"/>
              <a:t> he is a (non-</a:t>
            </a:r>
            <a:r>
              <a:rPr lang="en-US" sz="2200" dirty="0" err="1"/>
              <a:t>diasporic</a:t>
            </a:r>
            <a:r>
              <a:rPr lang="en-US" sz="2200" dirty="0"/>
              <a:t>) member of is by now almost not ethnically marked anymore…</a:t>
            </a:r>
            <a:endParaRPr lang="it-IT" sz="2200" dirty="0"/>
          </a:p>
        </p:txBody>
      </p:sp>
    </p:spTree>
    <p:extLst>
      <p:ext uri="{BB962C8B-B14F-4D97-AF65-F5344CB8AC3E}">
        <p14:creationId xmlns:p14="http://schemas.microsoft.com/office/powerpoint/2010/main" val="3734780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612" y="130629"/>
            <a:ext cx="11728579" cy="1194934"/>
          </a:xfrm>
        </p:spPr>
        <p:txBody>
          <a:bodyPr>
            <a:normAutofit/>
          </a:bodyPr>
          <a:lstStyle/>
          <a:p>
            <a:r>
              <a:rPr lang="it-IT" sz="7200" b="1" dirty="0"/>
              <a:t>A MAN IN-BETWEEN</a:t>
            </a:r>
          </a:p>
        </p:txBody>
      </p:sp>
      <p:sp>
        <p:nvSpPr>
          <p:cNvPr id="3" name="Segnaposto contenuto 2"/>
          <p:cNvSpPr>
            <a:spLocks noGrp="1"/>
          </p:cNvSpPr>
          <p:nvPr>
            <p:ph sz="quarter" idx="1"/>
          </p:nvPr>
        </p:nvSpPr>
        <p:spPr>
          <a:xfrm>
            <a:off x="186612" y="1856792"/>
            <a:ext cx="11728579" cy="4376057"/>
          </a:xfrm>
        </p:spPr>
        <p:txBody>
          <a:bodyPr>
            <a:noAutofit/>
          </a:bodyPr>
          <a:lstStyle/>
          <a:p>
            <a:pPr marL="0" indent="0">
              <a:buNone/>
            </a:pPr>
            <a:r>
              <a:rPr lang="en-US" sz="2100" dirty="0"/>
              <a:t>But the Italian American diaspora in only </a:t>
            </a:r>
            <a:r>
              <a:rPr lang="en-US" sz="2100" i="1" dirty="0"/>
              <a:t>almost </a:t>
            </a:r>
            <a:r>
              <a:rPr lang="en-US" sz="2100" dirty="0"/>
              <a:t>not ethnically marked anymore. </a:t>
            </a:r>
            <a:r>
              <a:rPr lang="en-US" sz="2100" dirty="0" err="1"/>
              <a:t>Roszak</a:t>
            </a:r>
            <a:r>
              <a:rPr lang="en-US" sz="2100" dirty="0"/>
              <a:t>: “Although he is a US-born American citizen, </a:t>
            </a:r>
            <a:r>
              <a:rPr lang="en-US" sz="2100" dirty="0" err="1"/>
              <a:t>Bandini</a:t>
            </a:r>
            <a:r>
              <a:rPr lang="en-US" sz="2100" dirty="0"/>
              <a:t> must cede to the claims of an American who interrogates him about his ethnic background (</a:t>
            </a:r>
            <a:r>
              <a:rPr lang="en-US" sz="2100" b="1" dirty="0"/>
              <a:t>‘Young man… are you a Mexican?’ </a:t>
            </a:r>
            <a:r>
              <a:rPr lang="en-US" sz="2100" dirty="0"/>
              <a:t>the hotel owner asks) and then presumes to know more about his own country than he does, simply because he appears more foreign. The only way that </a:t>
            </a:r>
            <a:r>
              <a:rPr lang="en-US" sz="2100" dirty="0" err="1"/>
              <a:t>Bandini</a:t>
            </a:r>
            <a:r>
              <a:rPr lang="en-US" sz="2100" dirty="0"/>
              <a:t> is able to gain acceptance into the hotel community and avoid being expelled onto the street is to humbly deny what he knows is true about his own hometown [Boulder, which the hotel owner insists is in Nebraska, instead of Colorado…]. Likewise, Bandini recalls painful memories of racial slurs directed at him during his childhood, memories of being called ‘</a:t>
            </a:r>
            <a:r>
              <a:rPr lang="en-US" sz="2100" b="1" dirty="0"/>
              <a:t>Wop and Dago and Greaser</a:t>
            </a:r>
            <a:r>
              <a:rPr lang="en-US" sz="2100" dirty="0"/>
              <a:t>,’ which lead him to proclaim, ‘they hate me and my father, and my father’s father, and they would have my blood and put me down.’ Such moments clearly contribute to Bandini’s impression that he ‘</a:t>
            </a:r>
            <a:r>
              <a:rPr lang="en-US" sz="2100" b="1" dirty="0"/>
              <a:t>cannot be… fully accepted</a:t>
            </a:r>
            <a:r>
              <a:rPr lang="en-US" sz="2100" dirty="0"/>
              <a:t>’ by US society, illustrating an essential element of Bandini’s diasporic identity.” Bandini is still a man in-between, no more an Italian, and not yet completely an American, and all the more hostile towards the members of other diasporas because they could endanger his legitimation (a thing they </a:t>
            </a:r>
            <a:r>
              <a:rPr lang="en-US" sz="2100" i="1" dirty="0"/>
              <a:t>cannot </a:t>
            </a:r>
            <a:r>
              <a:rPr lang="en-US" sz="2100" dirty="0"/>
              <a:t>do, but that dominant ideology persistently insinuates as a possibility, by comparing Italians to Mexicans).</a:t>
            </a:r>
            <a:endParaRPr lang="it-IT" sz="2100" dirty="0"/>
          </a:p>
        </p:txBody>
      </p:sp>
    </p:spTree>
    <p:extLst>
      <p:ext uri="{BB962C8B-B14F-4D97-AF65-F5344CB8AC3E}">
        <p14:creationId xmlns:p14="http://schemas.microsoft.com/office/powerpoint/2010/main" val="192897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273" y="167951"/>
            <a:ext cx="11756571" cy="1418253"/>
          </a:xfrm>
        </p:spPr>
        <p:txBody>
          <a:bodyPr>
            <a:noAutofit/>
          </a:bodyPr>
          <a:lstStyle/>
          <a:p>
            <a:r>
              <a:rPr lang="it-IT" b="1" dirty="0"/>
              <a:t>ARTURO’S APPROPRIATION</a:t>
            </a:r>
            <a:br>
              <a:rPr lang="it-IT" b="1" dirty="0"/>
            </a:br>
            <a:r>
              <a:rPr lang="it-IT" b="1" dirty="0"/>
              <a:t>OF THE (FEMALE) “OTHER</a:t>
            </a:r>
            <a:r>
              <a:rPr lang="en-US" b="1" dirty="0"/>
              <a:t>”</a:t>
            </a:r>
          </a:p>
        </p:txBody>
      </p:sp>
      <p:sp>
        <p:nvSpPr>
          <p:cNvPr id="3" name="Segnaposto contenuto 2"/>
          <p:cNvSpPr>
            <a:spLocks noGrp="1"/>
          </p:cNvSpPr>
          <p:nvPr>
            <p:ph sz="quarter" idx="1"/>
          </p:nvPr>
        </p:nvSpPr>
        <p:spPr>
          <a:xfrm>
            <a:off x="205273" y="2043405"/>
            <a:ext cx="11756571" cy="4142792"/>
          </a:xfrm>
        </p:spPr>
        <p:txBody>
          <a:bodyPr>
            <a:normAutofit/>
          </a:bodyPr>
          <a:lstStyle/>
          <a:p>
            <a:pPr marL="0" indent="0">
              <a:buNone/>
            </a:pPr>
            <a:r>
              <a:rPr lang="en-US" sz="2400" dirty="0"/>
              <a:t>Elliott: “Often read as a </a:t>
            </a:r>
            <a:r>
              <a:rPr lang="en-US" sz="2400" b="1" i="1" dirty="0" err="1"/>
              <a:t>Künstlerroman</a:t>
            </a:r>
            <a:r>
              <a:rPr lang="en-US" sz="2400" dirty="0"/>
              <a:t>, the tale of Arturo’s development as a writer certainly begins with a false start at the Alta Loma, where the first words he writes are erased and revised, and the truth of his past is ultimately misrepresented in the register. Thus, when he writes and publishes what he insists are authentic  ‘slice out of life’ stories about the marginalized and excluded, based on his experiences with these two women [Camilla and Vera </a:t>
            </a:r>
            <a:r>
              <a:rPr lang="en-US" sz="2400" dirty="0" err="1"/>
              <a:t>Rivken</a:t>
            </a:r>
            <a:r>
              <a:rPr lang="en-US" sz="2400" dirty="0"/>
              <a:t>], he is seen as having matured as both a man and an artist and as having completed an arc of development beginning at the Alta Loma. As Charles Scruggs maintains, though Arturo begins as a ‘</a:t>
            </a:r>
            <a:r>
              <a:rPr lang="en-US" sz="2400" b="1" dirty="0"/>
              <a:t>wise guy</a:t>
            </a:r>
            <a:r>
              <a:rPr lang="en-US" sz="2400" dirty="0"/>
              <a:t>,’ arrogantly pursuing selfish ends at the expense of others, he ends up an ‘</a:t>
            </a:r>
            <a:r>
              <a:rPr lang="en-US" sz="2400" b="1" dirty="0"/>
              <a:t>honest man</a:t>
            </a:r>
            <a:r>
              <a:rPr lang="en-US" sz="2400" dirty="0"/>
              <a:t>’ whose art reflects authentic connections to those on the margins, links that also reconnect him with his own ethnicity and past.” But what he actually manages to do is to become famous as an </a:t>
            </a:r>
            <a:r>
              <a:rPr lang="en-US" sz="2400" i="1" dirty="0"/>
              <a:t>American </a:t>
            </a:r>
            <a:r>
              <a:rPr lang="en-US" sz="2400" dirty="0"/>
              <a:t>(</a:t>
            </a:r>
            <a:r>
              <a:rPr lang="en-US" sz="2400" i="1" dirty="0"/>
              <a:t>not</a:t>
            </a:r>
            <a:r>
              <a:rPr lang="en-US" sz="2400" dirty="0"/>
              <a:t> Italian American writer) thanks to the appropriation of the lives of the two women he claims to have loved…</a:t>
            </a:r>
            <a:endParaRPr lang="it-IT" sz="2400" dirty="0"/>
          </a:p>
        </p:txBody>
      </p:sp>
    </p:spTree>
    <p:extLst>
      <p:ext uri="{BB962C8B-B14F-4D97-AF65-F5344CB8AC3E}">
        <p14:creationId xmlns:p14="http://schemas.microsoft.com/office/powerpoint/2010/main" val="102569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6611" y="1845734"/>
            <a:ext cx="11392679" cy="4023360"/>
          </a:xfrm>
        </p:spPr>
        <p:txBody>
          <a:bodyPr>
            <a:normAutofit fontScale="85000" lnSpcReduction="20000"/>
          </a:bodyPr>
          <a:lstStyle/>
          <a:p>
            <a:r>
              <a:rPr lang="en-US" sz="3200" b="1" dirty="0">
                <a:solidFill>
                  <a:srgbClr val="C00000"/>
                </a:solidFill>
              </a:rPr>
              <a:t>Christopher Columbus</a:t>
            </a:r>
            <a:r>
              <a:rPr lang="en-US" sz="3200" dirty="0">
                <a:solidFill>
                  <a:srgbClr val="C00000"/>
                </a:solidFill>
              </a:rPr>
              <a:t> </a:t>
            </a:r>
            <a:r>
              <a:rPr lang="en-US" sz="3200" dirty="0"/>
              <a:t>(probably Genoese), </a:t>
            </a:r>
            <a:r>
              <a:rPr lang="en-US" sz="3200" b="1" dirty="0">
                <a:solidFill>
                  <a:srgbClr val="C00000"/>
                </a:solidFill>
              </a:rPr>
              <a:t>Giovanni </a:t>
            </a:r>
            <a:r>
              <a:rPr lang="en-US" sz="3200" b="1" dirty="0" err="1">
                <a:solidFill>
                  <a:srgbClr val="C00000"/>
                </a:solidFill>
              </a:rPr>
              <a:t>Caboto</a:t>
            </a:r>
            <a:r>
              <a:rPr lang="en-US" sz="3200" dirty="0">
                <a:solidFill>
                  <a:srgbClr val="C00000"/>
                </a:solidFill>
              </a:rPr>
              <a:t>, </a:t>
            </a:r>
            <a:r>
              <a:rPr lang="en-US" sz="3200" b="1" dirty="0">
                <a:solidFill>
                  <a:srgbClr val="C00000"/>
                </a:solidFill>
              </a:rPr>
              <a:t>Giovanni da </a:t>
            </a:r>
            <a:r>
              <a:rPr lang="en-US" sz="3200" b="1" dirty="0" err="1">
                <a:solidFill>
                  <a:srgbClr val="C00000"/>
                </a:solidFill>
              </a:rPr>
              <a:t>Verrazzano</a:t>
            </a:r>
            <a:r>
              <a:rPr lang="en-US" sz="3200" dirty="0">
                <a:solidFill>
                  <a:srgbClr val="C00000"/>
                </a:solidFill>
              </a:rPr>
              <a:t>, </a:t>
            </a:r>
            <a:r>
              <a:rPr lang="en-US" sz="3200" b="1" dirty="0" err="1">
                <a:solidFill>
                  <a:srgbClr val="C00000"/>
                </a:solidFill>
              </a:rPr>
              <a:t>Amerigo</a:t>
            </a:r>
            <a:r>
              <a:rPr lang="en-US" sz="3200" b="1" dirty="0">
                <a:solidFill>
                  <a:srgbClr val="C00000"/>
                </a:solidFill>
              </a:rPr>
              <a:t> Vespucci</a:t>
            </a:r>
            <a:r>
              <a:rPr lang="en-US" sz="3200" dirty="0"/>
              <a:t>.</a:t>
            </a:r>
          </a:p>
          <a:p>
            <a:r>
              <a:rPr lang="en-US" sz="3200" dirty="0"/>
              <a:t>After the American Revolution, skilled artisans, painters, sculptors, musicians, mainly from Northern Italy.</a:t>
            </a:r>
          </a:p>
          <a:p>
            <a:r>
              <a:rPr lang="en-US" sz="3200" dirty="0"/>
              <a:t>Failure of Italian revolutions until 1860 → small flow of political refugees (</a:t>
            </a:r>
            <a:r>
              <a:rPr lang="en-US" sz="3200" b="1" dirty="0">
                <a:solidFill>
                  <a:srgbClr val="C00000"/>
                </a:solidFill>
              </a:rPr>
              <a:t>Giuseppe Garibaldi</a:t>
            </a:r>
            <a:r>
              <a:rPr lang="en-US" sz="3200" dirty="0"/>
              <a:t>).</a:t>
            </a:r>
          </a:p>
          <a:p>
            <a:r>
              <a:rPr lang="en-US" sz="3200" dirty="0"/>
              <a:t>Second third of the century: entertainers, tradesmen, shopkeepers, artisans, and peasants.</a:t>
            </a:r>
          </a:p>
          <a:p>
            <a:r>
              <a:rPr lang="en-US" sz="3200" dirty="0"/>
              <a:t>Up to the last quarter of the century: majority of Italian migrants from </a:t>
            </a:r>
            <a:r>
              <a:rPr lang="en-US" sz="3200" b="1" dirty="0">
                <a:solidFill>
                  <a:srgbClr val="C00000"/>
                </a:solidFill>
              </a:rPr>
              <a:t>Northern Italy</a:t>
            </a:r>
            <a:r>
              <a:rPr lang="en-US" sz="3200" dirty="0">
                <a:solidFill>
                  <a:srgbClr val="C00000"/>
                </a:solidFill>
              </a:rPr>
              <a:t> </a:t>
            </a:r>
            <a:r>
              <a:rPr lang="en-US" sz="3200" dirty="0"/>
              <a:t>(Venetia, Friuli, Lombardy and Piedmont).</a:t>
            </a:r>
            <a:endParaRPr lang="it-IT" sz="3200" dirty="0"/>
          </a:p>
          <a:p>
            <a:endParaRPr lang="it-IT" dirty="0"/>
          </a:p>
        </p:txBody>
      </p:sp>
      <p:sp>
        <p:nvSpPr>
          <p:cNvPr id="3" name="Titolo 2"/>
          <p:cNvSpPr>
            <a:spLocks noGrp="1"/>
          </p:cNvSpPr>
          <p:nvPr>
            <p:ph type="title"/>
          </p:nvPr>
        </p:nvSpPr>
        <p:spPr>
          <a:xfrm>
            <a:off x="186611" y="286604"/>
            <a:ext cx="11831217" cy="1010352"/>
          </a:xfrm>
        </p:spPr>
        <p:txBody>
          <a:bodyPr>
            <a:normAutofit/>
          </a:bodyPr>
          <a:lstStyle/>
          <a:p>
            <a:r>
              <a:rPr lang="it-IT" sz="6000" b="1" dirty="0"/>
              <a:t>THE FIRST MIGRATIONS</a:t>
            </a:r>
          </a:p>
        </p:txBody>
      </p:sp>
    </p:spTree>
    <p:extLst>
      <p:ext uri="{BB962C8B-B14F-4D97-AF65-F5344CB8AC3E}">
        <p14:creationId xmlns:p14="http://schemas.microsoft.com/office/powerpoint/2010/main" val="387972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927" y="286603"/>
            <a:ext cx="11663265" cy="1262279"/>
          </a:xfrm>
        </p:spPr>
        <p:txBody>
          <a:bodyPr>
            <a:normAutofit/>
          </a:bodyPr>
          <a:lstStyle/>
          <a:p>
            <a:r>
              <a:rPr lang="it-IT" sz="6600" b="1" dirty="0"/>
              <a:t>BECOMING WHITE…</a:t>
            </a:r>
          </a:p>
        </p:txBody>
      </p:sp>
      <p:sp>
        <p:nvSpPr>
          <p:cNvPr id="3" name="Segnaposto contenuto 2"/>
          <p:cNvSpPr>
            <a:spLocks noGrp="1"/>
          </p:cNvSpPr>
          <p:nvPr>
            <p:ph sz="quarter" idx="1"/>
          </p:nvPr>
        </p:nvSpPr>
        <p:spPr>
          <a:xfrm>
            <a:off x="251927" y="1845734"/>
            <a:ext cx="11663265" cy="4256486"/>
          </a:xfrm>
        </p:spPr>
        <p:txBody>
          <a:bodyPr>
            <a:noAutofit/>
          </a:bodyPr>
          <a:lstStyle/>
          <a:p>
            <a:pPr marL="0" indent="0">
              <a:buNone/>
            </a:pPr>
            <a:r>
              <a:rPr lang="en-US" sz="2800" dirty="0"/>
              <a:t>Elliott: “</a:t>
            </a:r>
            <a:r>
              <a:rPr lang="en-US" sz="2800" b="1" dirty="0"/>
              <a:t>Jennifer </a:t>
            </a:r>
            <a:r>
              <a:rPr lang="en-US" sz="2800" b="1" dirty="0" err="1"/>
              <a:t>Guglielmo</a:t>
            </a:r>
            <a:r>
              <a:rPr lang="en-US" sz="2800" dirty="0"/>
              <a:t> has argued that, although upon arriving in the US, Italian immigrants were ‘</a:t>
            </a:r>
            <a:r>
              <a:rPr lang="en-US" sz="2800" b="1" dirty="0"/>
              <a:t>positioned as white</a:t>
            </a:r>
            <a:r>
              <a:rPr lang="en-US" sz="2800" dirty="0"/>
              <a:t>’ and thus allowed to access to a variety of rights and privileges, their ‘sense of identity as white took much longer to form.’ In </a:t>
            </a:r>
            <a:r>
              <a:rPr lang="en-US" sz="2800" i="1" dirty="0"/>
              <a:t>Ask the Dust </a:t>
            </a:r>
            <a:r>
              <a:rPr lang="en-US" sz="2800" dirty="0"/>
              <a:t>, the development of Arturo’s white consciousness takes shape in a gradual way, and is marked by moments of doubt and contradiction, often brought to the surface  through his exposure to Camilla’s struggles. But despite these flashes of resistance to the hegemony of whiteness, Arturo never fully rejects that racial worldview. Though at the end of the novel he no longer expresses his dedication to this logic of race in the bombastic way he does earlier, in his internal monologues he remains committed to the </a:t>
            </a:r>
            <a:r>
              <a:rPr lang="en-US" sz="2800" b="1" dirty="0"/>
              <a:t>fiction of his racial whiteness</a:t>
            </a:r>
            <a:r>
              <a:rPr lang="en-US" sz="2800" dirty="0"/>
              <a:t>.”</a:t>
            </a:r>
            <a:endParaRPr lang="it-IT" sz="2800" dirty="0"/>
          </a:p>
        </p:txBody>
      </p:sp>
    </p:spTree>
    <p:extLst>
      <p:ext uri="{BB962C8B-B14F-4D97-AF65-F5344CB8AC3E}">
        <p14:creationId xmlns:p14="http://schemas.microsoft.com/office/powerpoint/2010/main" val="1716949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597" y="286604"/>
            <a:ext cx="11840546" cy="1290270"/>
          </a:xfrm>
        </p:spPr>
        <p:txBody>
          <a:bodyPr>
            <a:normAutofit/>
          </a:bodyPr>
          <a:lstStyle/>
          <a:p>
            <a:r>
              <a:rPr lang="it-IT" sz="6000" b="1" dirty="0"/>
              <a:t>…OR NOT BECOMING WHITE</a:t>
            </a:r>
          </a:p>
        </p:txBody>
      </p:sp>
      <p:sp>
        <p:nvSpPr>
          <p:cNvPr id="3" name="Segnaposto contenuto 2"/>
          <p:cNvSpPr>
            <a:spLocks noGrp="1"/>
          </p:cNvSpPr>
          <p:nvPr>
            <p:ph sz="quarter" idx="1"/>
          </p:nvPr>
        </p:nvSpPr>
        <p:spPr>
          <a:xfrm>
            <a:off x="242597" y="1845733"/>
            <a:ext cx="11681925" cy="4293809"/>
          </a:xfrm>
        </p:spPr>
        <p:txBody>
          <a:bodyPr>
            <a:noAutofit/>
          </a:bodyPr>
          <a:lstStyle/>
          <a:p>
            <a:pPr marL="0" indent="0">
              <a:buNone/>
            </a:pPr>
            <a:r>
              <a:rPr lang="en-US" sz="2600" dirty="0"/>
              <a:t>Elliott: “In response to the failed promises of whiteness, Arturo turns specifically to his sense of ethnic belonging. But the whiteness of his face has become to him a signifier of </a:t>
            </a:r>
            <a:r>
              <a:rPr lang="en-US" sz="2600" b="1" dirty="0"/>
              <a:t>ethnicity lost</a:t>
            </a:r>
            <a:r>
              <a:rPr lang="en-US" sz="2600" dirty="0"/>
              <a:t>. He sees himself at the end of the novel as one of the ‘</a:t>
            </a:r>
            <a:r>
              <a:rPr lang="en-US" sz="2600" b="1" dirty="0"/>
              <a:t>uprooted</a:t>
            </a:r>
            <a:r>
              <a:rPr lang="en-US" sz="2600" dirty="0"/>
              <a:t>’ – the term he earlier applies to ‘Smith and Parker and Jones,’ who, like </a:t>
            </a:r>
            <a:r>
              <a:rPr lang="en-US" sz="2600" b="1" dirty="0"/>
              <a:t>Nathanael West</a:t>
            </a:r>
            <a:r>
              <a:rPr lang="en-US" sz="2600" dirty="0"/>
              <a:t>’s Angelinos in </a:t>
            </a:r>
            <a:r>
              <a:rPr lang="en-US" sz="2600" b="1" i="1" dirty="0"/>
              <a:t>The Day of the Locust</a:t>
            </a:r>
            <a:r>
              <a:rPr lang="en-US" sz="2600" dirty="0"/>
              <a:t>, came to Los Angeles ‘to die in the sun’ – but he perceives his </a:t>
            </a:r>
            <a:r>
              <a:rPr lang="en-US" sz="2600" dirty="0" err="1"/>
              <a:t>uprootedness</a:t>
            </a:r>
            <a:r>
              <a:rPr lang="en-US" sz="2600" dirty="0"/>
              <a:t> in specifically ethnic terms. Indeed, he comes to see his whiteness as a kind of death, as implied by the ‘colors’ that are ‘draining fast’ from his face. […] he yearns for </a:t>
            </a:r>
            <a:r>
              <a:rPr lang="en-US" sz="2600" b="1" dirty="0"/>
              <a:t>ethnic belonging </a:t>
            </a:r>
            <a:r>
              <a:rPr lang="en-US" sz="2600" dirty="0"/>
              <a:t>because he imagines he has lost it, and implies that, though he would rid himself of his whiteness, he is fated to a life ‘</a:t>
            </a:r>
            <a:r>
              <a:rPr lang="en-US" sz="2600" b="1" dirty="0"/>
              <a:t>white and ghostlike</a:t>
            </a:r>
            <a:r>
              <a:rPr lang="en-US" sz="2600" dirty="0"/>
              <a:t>.’ Moreover, his implication contradicts the conscious acts of racial self-fashioning and overt expressions of consent to the racial order described by his narrative.”</a:t>
            </a:r>
            <a:endParaRPr lang="it-IT" sz="2600" dirty="0"/>
          </a:p>
        </p:txBody>
      </p:sp>
    </p:spTree>
    <p:extLst>
      <p:ext uri="{BB962C8B-B14F-4D97-AF65-F5344CB8AC3E}">
        <p14:creationId xmlns:p14="http://schemas.microsoft.com/office/powerpoint/2010/main" val="15867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6571" y="286603"/>
            <a:ext cx="11504645" cy="1450757"/>
          </a:xfrm>
        </p:spPr>
        <p:txBody>
          <a:bodyPr>
            <a:normAutofit/>
          </a:bodyPr>
          <a:lstStyle/>
          <a:p>
            <a:r>
              <a:rPr lang="it-IT" sz="6600" b="1" dirty="0"/>
              <a:t>WHITE OR NON-WHITE?</a:t>
            </a:r>
          </a:p>
        </p:txBody>
      </p:sp>
      <p:sp>
        <p:nvSpPr>
          <p:cNvPr id="3" name="Segnaposto contenuto 2"/>
          <p:cNvSpPr>
            <a:spLocks noGrp="1"/>
          </p:cNvSpPr>
          <p:nvPr>
            <p:ph sz="quarter" idx="1"/>
          </p:nvPr>
        </p:nvSpPr>
        <p:spPr>
          <a:xfrm>
            <a:off x="326571" y="1845734"/>
            <a:ext cx="11504645" cy="4163180"/>
          </a:xfrm>
        </p:spPr>
        <p:txBody>
          <a:bodyPr>
            <a:normAutofit/>
          </a:bodyPr>
          <a:lstStyle/>
          <a:p>
            <a:pPr marL="0" indent="0">
              <a:buNone/>
            </a:pPr>
            <a:r>
              <a:rPr lang="en-US" dirty="0"/>
              <a:t>Elliott: “Just as he alters his representation of whiteness without disrupting its logic, [Arturo] refigures the meaning of Camilla’s racial otherness while still defining himself against the racial difference he insists she represents. Although she no longer represents difference as alienating, as when he insisted her ‘</a:t>
            </a:r>
            <a:r>
              <a:rPr lang="en-US" b="1" dirty="0"/>
              <a:t>Mayan</a:t>
            </a:r>
            <a:r>
              <a:rPr lang="en-US" dirty="0"/>
              <a:t>’ features appeared ‘too strange’ for him, she becomes in the end an image of racial difference as a romanticized ideal. Thus he continues to see her primarily as the embodiment of an ethnic category; she is still ‘Mayan’ in his eyes, though, as George </a:t>
            </a:r>
            <a:r>
              <a:rPr lang="en-US" dirty="0" err="1"/>
              <a:t>Guida</a:t>
            </a:r>
            <a:r>
              <a:rPr lang="en-US" dirty="0"/>
              <a:t> has noted, her perceived ‘</a:t>
            </a:r>
            <a:r>
              <a:rPr lang="en-US" b="1" dirty="0" err="1"/>
              <a:t>Indianness</a:t>
            </a:r>
            <a:r>
              <a:rPr lang="en-US" dirty="0"/>
              <a:t>’ is refigured in his imagination as a preferable </a:t>
            </a:r>
            <a:r>
              <a:rPr lang="en-US" b="1" dirty="0"/>
              <a:t>‘alternative’ or escape from assimilation</a:t>
            </a:r>
            <a:r>
              <a:rPr lang="en-US" dirty="0"/>
              <a:t>. Such an alternative is not available to him, Arturo insists, but only to Camilla, whom he perceives to be ‘deeper rooted than I.’ While he becomes one of the pale anxious faces of the modern American city, he imagines, she cannot be contained in this way, for she would ‘lay havoc upon any such little  as this.’ Instead, she ‘belonged to the rolling hills, the wide deserts, the high mountains.’”</a:t>
            </a:r>
          </a:p>
          <a:p>
            <a:pPr marL="0" indent="0">
              <a:buNone/>
            </a:pPr>
            <a:r>
              <a:rPr lang="en-US" dirty="0"/>
              <a:t>So at the end Camilla goes into the desert, where she probably dies (or not? after all, she belongs there…), finally escaping Arturo’s attempt to “contain” her and her ethnicity, which will remain more “American” that his will ever be...</a:t>
            </a:r>
            <a:endParaRPr lang="it-IT" dirty="0"/>
          </a:p>
        </p:txBody>
      </p:sp>
    </p:spTree>
    <p:extLst>
      <p:ext uri="{BB962C8B-B14F-4D97-AF65-F5344CB8AC3E}">
        <p14:creationId xmlns:p14="http://schemas.microsoft.com/office/powerpoint/2010/main" val="159552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927" y="286603"/>
            <a:ext cx="11709917" cy="1262279"/>
          </a:xfrm>
        </p:spPr>
        <p:txBody>
          <a:bodyPr>
            <a:normAutofit/>
          </a:bodyPr>
          <a:lstStyle/>
          <a:p>
            <a:r>
              <a:rPr lang="it-IT" sz="6600" b="1" dirty="0"/>
              <a:t>CAMILLA’S MODERNITY</a:t>
            </a:r>
          </a:p>
        </p:txBody>
      </p:sp>
      <p:sp>
        <p:nvSpPr>
          <p:cNvPr id="3" name="Segnaposto contenuto 2"/>
          <p:cNvSpPr>
            <a:spLocks noGrp="1"/>
          </p:cNvSpPr>
          <p:nvPr>
            <p:ph sz="quarter" idx="1"/>
          </p:nvPr>
        </p:nvSpPr>
        <p:spPr>
          <a:xfrm>
            <a:off x="326571" y="1825625"/>
            <a:ext cx="11560629" cy="4388564"/>
          </a:xfrm>
        </p:spPr>
        <p:txBody>
          <a:bodyPr>
            <a:noAutofit/>
          </a:bodyPr>
          <a:lstStyle/>
          <a:p>
            <a:pPr marL="0" indent="0">
              <a:buNone/>
            </a:pPr>
            <a:r>
              <a:rPr lang="en-US" sz="2500" dirty="0" err="1"/>
              <a:t>Roszak</a:t>
            </a:r>
            <a:r>
              <a:rPr lang="en-US" sz="2500" dirty="0"/>
              <a:t>: “readers who are paying attention will note that Camilla is neither a fiery sexpot nor a docile girl-child, and that her life and personality are much more </a:t>
            </a:r>
            <a:r>
              <a:rPr lang="en-US" sz="2500" b="1" dirty="0"/>
              <a:t>contemporary</a:t>
            </a:r>
            <a:r>
              <a:rPr lang="en-US" sz="2500" dirty="0"/>
              <a:t> than they are stereotypically </a:t>
            </a:r>
            <a:r>
              <a:rPr lang="en-US" sz="2500" b="1" dirty="0"/>
              <a:t>pre-Columbian</a:t>
            </a:r>
            <a:r>
              <a:rPr lang="en-US" sz="2500" dirty="0"/>
              <a:t>. Camilla chooses decidedly modern insults when she first expresses her hatred for </a:t>
            </a:r>
            <a:r>
              <a:rPr lang="en-US" sz="2500" dirty="0" err="1"/>
              <a:t>Bandini</a:t>
            </a:r>
            <a:r>
              <a:rPr lang="en-US" sz="2500" dirty="0"/>
              <a:t>: ‘I hope you die of heart failure,’ she says with near-medical precision. Likewise, in happier moments, Camilla drives </a:t>
            </a:r>
            <a:r>
              <a:rPr lang="en-US" sz="2500" dirty="0" err="1"/>
              <a:t>Bandini</a:t>
            </a:r>
            <a:r>
              <a:rPr lang="en-US" sz="2500" dirty="0"/>
              <a:t> around town with her foot dangling out the window and her leg exposed, shouting that the men who catcall her ‘ought to mind their own business.’ While Camilla is passionate, she uses that passion to defend a strikingly </a:t>
            </a:r>
            <a:r>
              <a:rPr lang="en-US" sz="2500" b="1" dirty="0"/>
              <a:t>contemporary view of gender relations</a:t>
            </a:r>
            <a:r>
              <a:rPr lang="en-US" sz="2500" dirty="0"/>
              <a:t>; she rejects the conventional wisdom that (especially non-white) women’s bodies are objects for men to visually consume, scoffing at </a:t>
            </a:r>
            <a:r>
              <a:rPr lang="en-US" sz="2500" dirty="0" err="1"/>
              <a:t>Bandini’s</a:t>
            </a:r>
            <a:r>
              <a:rPr lang="en-US" sz="2500" dirty="0"/>
              <a:t> suggestion that she should cover herself up to avoid unwanted attention. Finally, while Bandini imagines Camilla as a ‘princess’ in a ‘castle,’ the reality is that Camilla lives in an unrelentingly modern apartment.”</a:t>
            </a:r>
            <a:endParaRPr lang="it-IT" sz="2500" dirty="0"/>
          </a:p>
        </p:txBody>
      </p:sp>
    </p:spTree>
    <p:extLst>
      <p:ext uri="{BB962C8B-B14F-4D97-AF65-F5344CB8AC3E}">
        <p14:creationId xmlns:p14="http://schemas.microsoft.com/office/powerpoint/2010/main" val="386367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2637" y="2132857"/>
            <a:ext cx="11896529" cy="3792082"/>
          </a:xfrm>
        </p:spPr>
        <p:txBody>
          <a:bodyPr>
            <a:normAutofit/>
          </a:bodyPr>
          <a:lstStyle/>
          <a:p>
            <a:r>
              <a:rPr lang="en-US" sz="2800" dirty="0"/>
              <a:t>1880-1915: about four/five million Italians migrated to the United States (almost 70% from the </a:t>
            </a:r>
            <a:r>
              <a:rPr lang="en-US" sz="2800" b="1" dirty="0">
                <a:solidFill>
                  <a:srgbClr val="C00000"/>
                </a:solidFill>
              </a:rPr>
              <a:t>South</a:t>
            </a:r>
            <a:r>
              <a:rPr lang="en-US" sz="2800" dirty="0"/>
              <a:t>) – 10% of the total of foreign migrants to the USA. </a:t>
            </a:r>
          </a:p>
          <a:p>
            <a:r>
              <a:rPr lang="en-US" sz="2800" dirty="0"/>
              <a:t>Often temporary migrants (“</a:t>
            </a:r>
            <a:r>
              <a:rPr lang="en-US" sz="2800" b="1" dirty="0">
                <a:solidFill>
                  <a:srgbClr val="C00000"/>
                </a:solidFill>
              </a:rPr>
              <a:t>sojourners</a:t>
            </a:r>
            <a:r>
              <a:rPr lang="en-US" sz="2800" dirty="0"/>
              <a:t>”) in search of immediate employment, maximum savings, and quick repatriation.</a:t>
            </a:r>
          </a:p>
          <a:p>
            <a:r>
              <a:rPr lang="en-US" sz="2800" dirty="0"/>
              <a:t>Mostly young, single men who settled in the urban centers. </a:t>
            </a:r>
          </a:p>
          <a:p>
            <a:r>
              <a:rPr lang="en-US" sz="2800" dirty="0"/>
              <a:t>Within five years, about half of them returned to Italy (“</a:t>
            </a:r>
            <a:r>
              <a:rPr lang="en-US" sz="2800" dirty="0" err="1"/>
              <a:t>ritornati</a:t>
            </a:r>
            <a:r>
              <a:rPr lang="en-US" sz="2800" dirty="0"/>
              <a:t>,” or </a:t>
            </a:r>
            <a:r>
              <a:rPr lang="en-US" sz="2800" b="1" dirty="0"/>
              <a:t>“</a:t>
            </a:r>
            <a:r>
              <a:rPr lang="en-US" sz="2800" b="1" dirty="0">
                <a:solidFill>
                  <a:srgbClr val="C00000"/>
                </a:solidFill>
              </a:rPr>
              <a:t>birds of passage</a:t>
            </a:r>
            <a:r>
              <a:rPr lang="en-US" sz="2800" b="1" dirty="0"/>
              <a:t>”</a:t>
            </a:r>
            <a:r>
              <a:rPr lang="en-US" sz="2800" dirty="0"/>
              <a:t>).</a:t>
            </a:r>
            <a:endParaRPr lang="it-IT" sz="2800" dirty="0"/>
          </a:p>
          <a:p>
            <a:endParaRPr lang="it-IT" dirty="0"/>
          </a:p>
        </p:txBody>
      </p:sp>
      <p:sp>
        <p:nvSpPr>
          <p:cNvPr id="3" name="Titolo 2"/>
          <p:cNvSpPr>
            <a:spLocks noGrp="1"/>
          </p:cNvSpPr>
          <p:nvPr>
            <p:ph type="title"/>
          </p:nvPr>
        </p:nvSpPr>
        <p:spPr>
          <a:xfrm>
            <a:off x="102637" y="286603"/>
            <a:ext cx="11831216" cy="1450757"/>
          </a:xfrm>
        </p:spPr>
        <p:txBody>
          <a:bodyPr>
            <a:normAutofit/>
          </a:bodyPr>
          <a:lstStyle/>
          <a:p>
            <a:r>
              <a:rPr lang="it-IT" sz="6000" b="1" dirty="0"/>
              <a:t>THE MASS MIGRATION</a:t>
            </a:r>
          </a:p>
        </p:txBody>
      </p:sp>
    </p:spTree>
    <p:extLst>
      <p:ext uri="{BB962C8B-B14F-4D97-AF65-F5344CB8AC3E}">
        <p14:creationId xmlns:p14="http://schemas.microsoft.com/office/powerpoint/2010/main" val="388377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7242" y="1838131"/>
            <a:ext cx="11607280" cy="4096137"/>
          </a:xfrm>
        </p:spPr>
        <p:txBody>
          <a:bodyPr>
            <a:noAutofit/>
          </a:bodyPr>
          <a:lstStyle/>
          <a:p>
            <a:r>
              <a:rPr lang="en-US" sz="3600" dirty="0"/>
              <a:t>Up to well into the 20</a:t>
            </a:r>
            <a:r>
              <a:rPr lang="en-US" sz="3600" baseline="30000" dirty="0"/>
              <a:t>th</a:t>
            </a:r>
            <a:r>
              <a:rPr lang="en-US" sz="3600" dirty="0"/>
              <a:t> century, most Italian migrants identified much more with their </a:t>
            </a:r>
            <a:r>
              <a:rPr lang="en-US" sz="3600" b="1" dirty="0">
                <a:solidFill>
                  <a:srgbClr val="C00000"/>
                </a:solidFill>
              </a:rPr>
              <a:t>local origins </a:t>
            </a:r>
            <a:r>
              <a:rPr lang="en-US" sz="3600" dirty="0"/>
              <a:t>than with their nationality, spoke </a:t>
            </a:r>
            <a:r>
              <a:rPr lang="en-US" sz="3600" b="1" dirty="0">
                <a:solidFill>
                  <a:srgbClr val="C00000"/>
                </a:solidFill>
              </a:rPr>
              <a:t>dialects</a:t>
            </a:r>
            <a:r>
              <a:rPr lang="en-US" sz="3600" dirty="0"/>
              <a:t> instead of the standard Italian language, and often organized their communities on the basis of the villages or regions they came from.</a:t>
            </a:r>
          </a:p>
          <a:p>
            <a:r>
              <a:rPr lang="en-US" sz="3600" dirty="0"/>
              <a:t>The </a:t>
            </a:r>
            <a:r>
              <a:rPr lang="en-US" sz="3600" b="1" dirty="0">
                <a:solidFill>
                  <a:srgbClr val="C00000"/>
                </a:solidFill>
              </a:rPr>
              <a:t>national identity</a:t>
            </a:r>
            <a:r>
              <a:rPr lang="en-US" sz="3600" dirty="0">
                <a:solidFill>
                  <a:srgbClr val="C00000"/>
                </a:solidFill>
              </a:rPr>
              <a:t> </a:t>
            </a:r>
            <a:r>
              <a:rPr lang="en-US" sz="3600" dirty="0"/>
              <a:t>of Italian migrants finally came to the fore because they were identified</a:t>
            </a:r>
            <a:r>
              <a:rPr lang="en-US" sz="3600" i="1" dirty="0"/>
              <a:t> by the Americans</a:t>
            </a:r>
            <a:r>
              <a:rPr lang="en-US" sz="3600" dirty="0"/>
              <a:t> as “</a:t>
            </a:r>
            <a:r>
              <a:rPr lang="en-US" sz="3600" b="1" dirty="0" err="1">
                <a:solidFill>
                  <a:srgbClr val="C00000"/>
                </a:solidFill>
              </a:rPr>
              <a:t>Eyetalians</a:t>
            </a:r>
            <a:r>
              <a:rPr lang="en-US" sz="3600" dirty="0"/>
              <a:t>.”</a:t>
            </a:r>
            <a:endParaRPr lang="it-IT" sz="3600" dirty="0"/>
          </a:p>
        </p:txBody>
      </p:sp>
      <p:sp>
        <p:nvSpPr>
          <p:cNvPr id="3" name="Titolo 2"/>
          <p:cNvSpPr>
            <a:spLocks noGrp="1"/>
          </p:cNvSpPr>
          <p:nvPr>
            <p:ph type="title"/>
          </p:nvPr>
        </p:nvSpPr>
        <p:spPr>
          <a:xfrm>
            <a:off x="317241" y="286603"/>
            <a:ext cx="11728579" cy="1450757"/>
          </a:xfrm>
        </p:spPr>
        <p:txBody>
          <a:bodyPr>
            <a:normAutofit/>
          </a:bodyPr>
          <a:lstStyle/>
          <a:p>
            <a:r>
              <a:rPr lang="it-IT" sz="5400" b="1" dirty="0"/>
              <a:t>LOCAL VS NATIONAL IDENTITY</a:t>
            </a:r>
          </a:p>
        </p:txBody>
      </p:sp>
    </p:spTree>
    <p:extLst>
      <p:ext uri="{BB962C8B-B14F-4D97-AF65-F5344CB8AC3E}">
        <p14:creationId xmlns:p14="http://schemas.microsoft.com/office/powerpoint/2010/main" val="67498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33266" y="2024744"/>
            <a:ext cx="5804120" cy="4101420"/>
          </a:xfrm>
        </p:spPr>
        <p:txBody>
          <a:bodyPr>
            <a:normAutofit fontScale="92500"/>
          </a:bodyPr>
          <a:lstStyle/>
          <a:p>
            <a:r>
              <a:rPr lang="en-US" sz="3600" dirty="0"/>
              <a:t>Italian migrants were required to immediately integrate into the American “Melting Pot.”</a:t>
            </a:r>
          </a:p>
          <a:p>
            <a:r>
              <a:rPr lang="en-US" sz="3600" dirty="0"/>
              <a:t>Italian migrants’ </a:t>
            </a:r>
            <a:r>
              <a:rPr lang="en-US" sz="3600" b="1" dirty="0">
                <a:solidFill>
                  <a:srgbClr val="C00000"/>
                </a:solidFill>
              </a:rPr>
              <a:t>“resistance” to assimilation </a:t>
            </a:r>
            <a:r>
              <a:rPr lang="en-US" sz="3600" dirty="0"/>
              <a:t>(religion, centrality of the family, musical tradition, food,) vs. xenophobic reaction of the </a:t>
            </a:r>
            <a:r>
              <a:rPr lang="en-US" sz="3600" b="1" dirty="0">
                <a:solidFill>
                  <a:srgbClr val="C00000"/>
                </a:solidFill>
              </a:rPr>
              <a:t>“Nativist” movement</a:t>
            </a:r>
            <a:r>
              <a:rPr lang="en-US" dirty="0"/>
              <a:t>.</a:t>
            </a:r>
            <a:endParaRPr lang="en-US" b="1" dirty="0">
              <a:solidFill>
                <a:srgbClr val="C00000"/>
              </a:solidFill>
            </a:endParaRPr>
          </a:p>
        </p:txBody>
      </p:sp>
      <p:sp>
        <p:nvSpPr>
          <p:cNvPr id="3" name="Titolo 2"/>
          <p:cNvSpPr>
            <a:spLocks noGrp="1"/>
          </p:cNvSpPr>
          <p:nvPr>
            <p:ph type="title"/>
          </p:nvPr>
        </p:nvSpPr>
        <p:spPr>
          <a:xfrm>
            <a:off x="233265" y="158620"/>
            <a:ext cx="11532637" cy="1465786"/>
          </a:xfrm>
        </p:spPr>
        <p:txBody>
          <a:bodyPr>
            <a:normAutofit/>
          </a:bodyPr>
          <a:lstStyle/>
          <a:p>
            <a:r>
              <a:rPr lang="en-US" sz="6000" b="1" dirty="0"/>
              <a:t>INTO THE MELTING POT</a:t>
            </a:r>
          </a:p>
        </p:txBody>
      </p:sp>
      <p:pic>
        <p:nvPicPr>
          <p:cNvPr id="1028" name="Picture 4" descr="C:\Users\Utente\Downloads\800px-ItalianPopulationMascott1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760" y="1969477"/>
            <a:ext cx="5748440" cy="4117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0629" y="286603"/>
            <a:ext cx="11653934" cy="1057005"/>
          </a:xfrm>
        </p:spPr>
        <p:txBody>
          <a:bodyPr>
            <a:normAutofit/>
          </a:bodyPr>
          <a:lstStyle/>
          <a:p>
            <a:pPr eaLnBrk="1" hangingPunct="1">
              <a:defRPr/>
            </a:pPr>
            <a:r>
              <a:rPr lang="en-US" sz="5400" b="1" dirty="0">
                <a:solidFill>
                  <a:schemeClr val="tx1"/>
                </a:solidFill>
              </a:rPr>
              <a:t>LIVING IN THE “LITTLE ITALYS”</a:t>
            </a:r>
          </a:p>
        </p:txBody>
      </p:sp>
      <p:sp>
        <p:nvSpPr>
          <p:cNvPr id="56323" name="Rectangle 3"/>
          <p:cNvSpPr>
            <a:spLocks noGrp="1" noChangeArrowheads="1"/>
          </p:cNvSpPr>
          <p:nvPr>
            <p:ph idx="1"/>
          </p:nvPr>
        </p:nvSpPr>
        <p:spPr>
          <a:xfrm>
            <a:off x="-177282" y="2071678"/>
            <a:ext cx="5916092" cy="3993220"/>
          </a:xfrm>
        </p:spPr>
        <p:txBody>
          <a:bodyPr>
            <a:normAutofit fontScale="92500"/>
          </a:bodyPr>
          <a:lstStyle/>
          <a:p>
            <a:pPr marL="274320" indent="-274320">
              <a:spcAft>
                <a:spcPts val="0"/>
              </a:spcAft>
              <a:buClr>
                <a:schemeClr val="accent3"/>
              </a:buClr>
              <a:buFont typeface="Wingdings 2"/>
              <a:buChar char=""/>
              <a:defRPr/>
            </a:pPr>
            <a:r>
              <a:rPr lang="en-US" sz="2800" dirty="0"/>
              <a:t>Many Italian migrants settled in the centers of the major cities, where they tried to recreate  the “Italian” space </a:t>
            </a:r>
            <a:r>
              <a:rPr lang="en-US" sz="2800" dirty="0">
                <a:cs typeface="Calibri"/>
              </a:rPr>
              <a:t>→ “Little </a:t>
            </a:r>
            <a:r>
              <a:rPr lang="en-US" sz="2800" dirty="0" err="1">
                <a:cs typeface="Calibri"/>
              </a:rPr>
              <a:t>Italys</a:t>
            </a:r>
            <a:r>
              <a:rPr lang="en-US" sz="2800" dirty="0">
                <a:cs typeface="Calibri"/>
              </a:rPr>
              <a:t>.”</a:t>
            </a:r>
          </a:p>
          <a:p>
            <a:pPr marL="274320" indent="-274320">
              <a:spcAft>
                <a:spcPts val="0"/>
              </a:spcAft>
              <a:buClr>
                <a:schemeClr val="accent3"/>
              </a:buClr>
              <a:buFont typeface="Wingdings 2"/>
              <a:buChar char=""/>
              <a:defRPr/>
            </a:pPr>
            <a:r>
              <a:rPr lang="en-US" sz="2800" dirty="0"/>
              <a:t>They often lived in buildings abandoned by middle-class residents which became “</a:t>
            </a:r>
            <a:r>
              <a:rPr lang="en-US" sz="2800" b="1" dirty="0">
                <a:solidFill>
                  <a:srgbClr val="C00000"/>
                </a:solidFill>
              </a:rPr>
              <a:t>tenements</a:t>
            </a:r>
            <a:r>
              <a:rPr lang="en-US" sz="2800" dirty="0"/>
              <a:t>,” soon called “</a:t>
            </a:r>
            <a:r>
              <a:rPr lang="en-US" sz="2800" b="1" dirty="0">
                <a:solidFill>
                  <a:srgbClr val="C00000"/>
                </a:solidFill>
              </a:rPr>
              <a:t>slums</a:t>
            </a:r>
            <a:r>
              <a:rPr lang="en-US" sz="2800" dirty="0"/>
              <a:t>.”</a:t>
            </a:r>
          </a:p>
          <a:p>
            <a:pPr marL="274320" indent="-274320">
              <a:spcAft>
                <a:spcPts val="0"/>
              </a:spcAft>
              <a:buClr>
                <a:schemeClr val="accent3"/>
              </a:buClr>
              <a:buFont typeface="Wingdings 2"/>
              <a:buChar char=""/>
              <a:defRPr/>
            </a:pPr>
            <a:r>
              <a:rPr lang="en-US" sz="2800" dirty="0"/>
              <a:t>The heart of the New York Little Italy was </a:t>
            </a:r>
            <a:r>
              <a:rPr lang="en-US" sz="2800" b="1" dirty="0">
                <a:solidFill>
                  <a:srgbClr val="C00000"/>
                </a:solidFill>
              </a:rPr>
              <a:t>Mulberry Street</a:t>
            </a:r>
            <a:r>
              <a:rPr lang="en-US" sz="2800" dirty="0"/>
              <a:t>, in downtown Manhattan.</a:t>
            </a:r>
          </a:p>
        </p:txBody>
      </p:sp>
      <p:pic>
        <p:nvPicPr>
          <p:cNvPr id="9218" name="Picture 2" descr="C:\Users\Utente\Downloads\Immagine4.jpg"/>
          <p:cNvPicPr>
            <a:picLocks noChangeAspect="1" noChangeArrowheads="1"/>
          </p:cNvPicPr>
          <p:nvPr/>
        </p:nvPicPr>
        <p:blipFill>
          <a:blip r:embed="rId2"/>
          <a:srcRect/>
          <a:stretch>
            <a:fillRect/>
          </a:stretch>
        </p:blipFill>
        <p:spPr bwMode="auto">
          <a:xfrm>
            <a:off x="9241326" y="1519061"/>
            <a:ext cx="2613336" cy="3622659"/>
          </a:xfrm>
          <a:prstGeom prst="rect">
            <a:avLst/>
          </a:prstGeom>
          <a:noFill/>
        </p:spPr>
      </p:pic>
      <p:pic>
        <p:nvPicPr>
          <p:cNvPr id="9219" name="Picture 3" descr="C:\Users\Utente\Downloads\index.jpg"/>
          <p:cNvPicPr>
            <a:picLocks noChangeAspect="1" noChangeArrowheads="1"/>
          </p:cNvPicPr>
          <p:nvPr/>
        </p:nvPicPr>
        <p:blipFill>
          <a:blip r:embed="rId3"/>
          <a:srcRect/>
          <a:stretch>
            <a:fillRect/>
          </a:stretch>
        </p:blipFill>
        <p:spPr bwMode="auto">
          <a:xfrm>
            <a:off x="5830971" y="3330391"/>
            <a:ext cx="3304848" cy="24000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7909" y="2248348"/>
            <a:ext cx="11653935" cy="3844541"/>
          </a:xfrm>
        </p:spPr>
        <p:txBody>
          <a:bodyPr>
            <a:noAutofit/>
          </a:bodyPr>
          <a:lstStyle/>
          <a:p>
            <a:r>
              <a:rPr lang="en-US" sz="2800" dirty="0"/>
              <a:t>Many Italian American did not go to the cities, but tried to use their skills as farmers and peasants in the fields.</a:t>
            </a:r>
          </a:p>
          <a:p>
            <a:r>
              <a:rPr lang="en-US" sz="2800" dirty="0"/>
              <a:t>In some occasions they were led to believe that they would have owned the land they worked, but they actually became </a:t>
            </a:r>
            <a:r>
              <a:rPr lang="en-US" sz="2800" b="1" dirty="0">
                <a:solidFill>
                  <a:srgbClr val="C00000"/>
                </a:solidFill>
              </a:rPr>
              <a:t>indentured servants</a:t>
            </a:r>
            <a:r>
              <a:rPr lang="en-US" sz="2800" dirty="0">
                <a:solidFill>
                  <a:srgbClr val="C00000"/>
                </a:solidFill>
              </a:rPr>
              <a:t> </a:t>
            </a:r>
            <a:r>
              <a:rPr lang="en-US" sz="2800" dirty="0"/>
              <a:t>(they thought they worked without salary to pay their ownership of the land, but they became rapidly indebted).</a:t>
            </a:r>
          </a:p>
          <a:p>
            <a:r>
              <a:rPr lang="en-US" sz="2800" dirty="0"/>
              <a:t>In the </a:t>
            </a:r>
            <a:r>
              <a:rPr lang="en-US" sz="2800" b="1" dirty="0">
                <a:solidFill>
                  <a:srgbClr val="C00000"/>
                </a:solidFill>
              </a:rPr>
              <a:t>Southern plantations</a:t>
            </a:r>
            <a:r>
              <a:rPr lang="en-US" sz="2800" dirty="0"/>
              <a:t>, they substituted former African American slaves, who after the Emancipation went to the North in search of work in the cities (</a:t>
            </a:r>
            <a:r>
              <a:rPr lang="en-US" sz="2800" b="1" dirty="0">
                <a:solidFill>
                  <a:srgbClr val="C00000"/>
                </a:solidFill>
              </a:rPr>
              <a:t>Great Migration</a:t>
            </a:r>
            <a:r>
              <a:rPr lang="en-US" sz="2800" dirty="0"/>
              <a:t>).</a:t>
            </a:r>
          </a:p>
        </p:txBody>
      </p:sp>
      <p:sp>
        <p:nvSpPr>
          <p:cNvPr id="3" name="Titolo 2"/>
          <p:cNvSpPr>
            <a:spLocks noGrp="1"/>
          </p:cNvSpPr>
          <p:nvPr>
            <p:ph type="title"/>
          </p:nvPr>
        </p:nvSpPr>
        <p:spPr>
          <a:xfrm>
            <a:off x="307909" y="286603"/>
            <a:ext cx="11812555" cy="1450757"/>
          </a:xfrm>
        </p:spPr>
        <p:txBody>
          <a:bodyPr>
            <a:noAutofit/>
          </a:bodyPr>
          <a:lstStyle/>
          <a:p>
            <a:r>
              <a:rPr lang="en-US" sz="5400" b="1" dirty="0"/>
              <a:t>SUBSTITUTING AFRICAN AMERICANS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11968" y="2143117"/>
            <a:ext cx="6428791" cy="3987095"/>
          </a:xfrm>
        </p:spPr>
        <p:txBody>
          <a:bodyPr>
            <a:normAutofit/>
          </a:bodyPr>
          <a:lstStyle/>
          <a:p>
            <a:r>
              <a:rPr lang="en-US" dirty="0"/>
              <a:t>Sunnyside Plantation: cotton plantation in </a:t>
            </a:r>
            <a:r>
              <a:rPr lang="en-US" b="1" dirty="0">
                <a:solidFill>
                  <a:srgbClr val="C00000"/>
                </a:solidFill>
              </a:rPr>
              <a:t>Arkansas</a:t>
            </a:r>
            <a:r>
              <a:rPr lang="en-US" dirty="0"/>
              <a:t>, farmed using the forced labor of African American slaves until the Civil War.</a:t>
            </a:r>
          </a:p>
          <a:p>
            <a:r>
              <a:rPr lang="en-US" dirty="0"/>
              <a:t>1890s-1910s: immigrants from Northern and especially Eastern Italy came and were subject to </a:t>
            </a:r>
            <a:r>
              <a:rPr lang="en-US" b="1" dirty="0">
                <a:solidFill>
                  <a:srgbClr val="C00000"/>
                </a:solidFill>
              </a:rPr>
              <a:t>peonage</a:t>
            </a:r>
            <a:r>
              <a:rPr lang="en-US" dirty="0"/>
              <a:t>,</a:t>
            </a:r>
            <a:r>
              <a:rPr lang="en-US" b="1" dirty="0"/>
              <a:t> </a:t>
            </a:r>
            <a:r>
              <a:rPr lang="en-US" dirty="0"/>
              <a:t>to be later replaced by black sharecroppers.</a:t>
            </a:r>
          </a:p>
          <a:p>
            <a:r>
              <a:rPr lang="en-US" dirty="0"/>
              <a:t>Prince </a:t>
            </a:r>
            <a:r>
              <a:rPr lang="en-US" b="1" dirty="0">
                <a:solidFill>
                  <a:srgbClr val="C00000"/>
                </a:solidFill>
              </a:rPr>
              <a:t>Emanuele </a:t>
            </a:r>
            <a:r>
              <a:rPr lang="en-US" b="1" dirty="0" err="1">
                <a:solidFill>
                  <a:srgbClr val="C00000"/>
                </a:solidFill>
              </a:rPr>
              <a:t>Ruspoli</a:t>
            </a:r>
            <a:r>
              <a:rPr lang="en-US" b="1" dirty="0">
                <a:solidFill>
                  <a:srgbClr val="C00000"/>
                </a:solidFill>
              </a:rPr>
              <a:t> </a:t>
            </a:r>
            <a:r>
              <a:rPr lang="en-US" b="1" dirty="0"/>
              <a:t>(</a:t>
            </a:r>
            <a:r>
              <a:rPr lang="en-US" dirty="0"/>
              <a:t>Mayor of Rome, 1892-1899) sent many peasants from his own plantations in the Marche to Sunnyside, promising them they would soon own the land, but they had to pay back for twenty years.</a:t>
            </a:r>
          </a:p>
          <a:p>
            <a:r>
              <a:rPr lang="en-US" dirty="0"/>
              <a:t>At the end of the century, a federal prosecution for peonage in Sunnyside was stopped in its tracks.</a:t>
            </a:r>
          </a:p>
        </p:txBody>
      </p:sp>
      <p:sp>
        <p:nvSpPr>
          <p:cNvPr id="3" name="Titolo 2"/>
          <p:cNvSpPr>
            <a:spLocks noGrp="1"/>
          </p:cNvSpPr>
          <p:nvPr>
            <p:ph type="title"/>
          </p:nvPr>
        </p:nvSpPr>
        <p:spPr>
          <a:xfrm>
            <a:off x="186611" y="286603"/>
            <a:ext cx="12157789" cy="1450757"/>
          </a:xfrm>
        </p:spPr>
        <p:txBody>
          <a:bodyPr>
            <a:normAutofit/>
          </a:bodyPr>
          <a:lstStyle/>
          <a:p>
            <a:r>
              <a:rPr lang="en-US" sz="6000" b="1" dirty="0"/>
              <a:t>SUNNYSIDE PLANTATION</a:t>
            </a:r>
          </a:p>
        </p:txBody>
      </p:sp>
      <p:pic>
        <p:nvPicPr>
          <p:cNvPr id="11266" name="Picture 2" descr="C:\Users\Utente\Downloads\5e5e0b5d6f9e8400891834.jpg"/>
          <p:cNvPicPr>
            <a:picLocks noChangeAspect="1" noChangeArrowheads="1"/>
          </p:cNvPicPr>
          <p:nvPr/>
        </p:nvPicPr>
        <p:blipFill>
          <a:blip r:embed="rId2" cstate="print"/>
          <a:srcRect/>
          <a:stretch>
            <a:fillRect/>
          </a:stretch>
        </p:blipFill>
        <p:spPr bwMode="auto">
          <a:xfrm>
            <a:off x="6710264" y="2643182"/>
            <a:ext cx="3957737" cy="285752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ttivo">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193</TotalTime>
  <Words>4589</Words>
  <Application>Microsoft Office PowerPoint</Application>
  <PresentationFormat>Widescreen</PresentationFormat>
  <Paragraphs>103</Paragraphs>
  <Slides>33</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33</vt:i4>
      </vt:variant>
    </vt:vector>
  </HeadingPairs>
  <TitlesOfParts>
    <vt:vector size="42" baseType="lpstr">
      <vt:lpstr>Arial</vt:lpstr>
      <vt:lpstr>Book Antiqua</vt:lpstr>
      <vt:lpstr>Calibri</vt:lpstr>
      <vt:lpstr>Calibri Light</vt:lpstr>
      <vt:lpstr>Cambria</vt:lpstr>
      <vt:lpstr>Wingdings</vt:lpstr>
      <vt:lpstr>Wingdings 2</vt:lpstr>
      <vt:lpstr>Tema di Office</vt:lpstr>
      <vt:lpstr>Retrospettivo</vt:lpstr>
      <vt:lpstr>JOHN FANTE, ASK THE DUST</vt:lpstr>
      <vt:lpstr>ITALIAN AMERICAN MIGRATIONS</vt:lpstr>
      <vt:lpstr>THE FIRST MIGRATIONS</vt:lpstr>
      <vt:lpstr>THE MASS MIGRATION</vt:lpstr>
      <vt:lpstr>LOCAL VS NATIONAL IDENTITY</vt:lpstr>
      <vt:lpstr>INTO THE MELTING POT</vt:lpstr>
      <vt:lpstr>LIVING IN THE “LITTLE ITALYS”</vt:lpstr>
      <vt:lpstr>SUBSTITUTING AFRICAN AMERICANS</vt:lpstr>
      <vt:lpstr>SUNNYSIDE PLANTATION</vt:lpstr>
      <vt:lpstr>SWEET HOPE</vt:lpstr>
      <vt:lpstr>PREJUDICES</vt:lpstr>
      <vt:lpstr>THE ITALIAN AS MAFIOSO</vt:lpstr>
      <vt:lpstr>ETHNIC SLURS</vt:lpstr>
      <vt:lpstr>SACCO AND VANZETTI</vt:lpstr>
      <vt:lpstr>AT THE MOVIES</vt:lpstr>
      <vt:lpstr>THE GREAT DEPRESSION AND THE NEW DEAL</vt:lpstr>
      <vt:lpstr>REBUILDING AMERICA</vt:lpstr>
      <vt:lpstr>THE BIRTH OF ITALIAN AMERICAN LITERATURE</vt:lpstr>
      <vt:lpstr>LITERARY AUTOBIOGRAPHIES</vt:lpstr>
      <vt:lpstr>THE COMING OF AGE OF ITALIAN AMERICAN LITERATURE</vt:lpstr>
      <vt:lpstr>A SHIFTING IDENTITY</vt:lpstr>
      <vt:lpstr>BANDINI’S RACISM</vt:lpstr>
      <vt:lpstr>AN UNRELIABLE NARRATOR</vt:lpstr>
      <vt:lpstr>A RACIAL REFASHIONING</vt:lpstr>
      <vt:lpstr>BANDINI’S “NEGATIVE EXAMPLE”</vt:lpstr>
      <vt:lpstr>A COMPETITION OF DIASPORAS (AND GENDERS)</vt:lpstr>
      <vt:lpstr>AN AMERICAN MAN, BORN IN AMERICA</vt:lpstr>
      <vt:lpstr>A MAN IN-BETWEEN</vt:lpstr>
      <vt:lpstr>ARTURO’S APPROPRIATION OF THE (FEMALE) “OTHER”</vt:lpstr>
      <vt:lpstr>BECOMING WHITE…</vt:lpstr>
      <vt:lpstr>…OR NOT BECOMING WHITE</vt:lpstr>
      <vt:lpstr>WHITE OR NON-WHITE?</vt:lpstr>
      <vt:lpstr>CAMILLA’S MODERNITY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16</cp:revision>
  <dcterms:created xsi:type="dcterms:W3CDTF">2023-02-26T22:06:23Z</dcterms:created>
  <dcterms:modified xsi:type="dcterms:W3CDTF">2024-11-12T22:32:45Z</dcterms:modified>
</cp:coreProperties>
</file>