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sldIdLst>
    <p:sldId id="256" r:id="rId2"/>
    <p:sldId id="257" r:id="rId3"/>
    <p:sldId id="258" r:id="rId4"/>
    <p:sldId id="259" r:id="rId5"/>
    <p:sldId id="260" r:id="rId6"/>
    <p:sldId id="352" r:id="rId7"/>
    <p:sldId id="316" r:id="rId8"/>
    <p:sldId id="280" r:id="rId9"/>
    <p:sldId id="315" r:id="rId10"/>
    <p:sldId id="300" r:id="rId11"/>
    <p:sldId id="308" r:id="rId12"/>
    <p:sldId id="283" r:id="rId13"/>
    <p:sldId id="317" r:id="rId14"/>
    <p:sldId id="295" r:id="rId15"/>
    <p:sldId id="305" r:id="rId16"/>
    <p:sldId id="282" r:id="rId17"/>
    <p:sldId id="307" r:id="rId18"/>
    <p:sldId id="337" r:id="rId19"/>
    <p:sldId id="328" r:id="rId20"/>
    <p:sldId id="330" r:id="rId21"/>
    <p:sldId id="342" r:id="rId22"/>
    <p:sldId id="343" r:id="rId23"/>
    <p:sldId id="344" r:id="rId24"/>
    <p:sldId id="353" r:id="rId25"/>
    <p:sldId id="35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1998A"/>
    <a:srgbClr val="5D05C7"/>
    <a:srgbClr val="000000"/>
    <a:srgbClr val="6A10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FAB6D5-8F1B-4576-81BD-8E9E8A7B097E}" type="datetimeFigureOut">
              <a:rPr lang="it-IT" smtClean="0"/>
              <a:t>16/10/2024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576D0-13E6-401A-9E56-6BC007368439}" type="slidenum">
              <a:rPr lang="it-IT" smtClean="0"/>
              <a:t>‹N›</a:t>
            </a:fld>
            <a:endParaRPr lang="it-IT"/>
          </a:p>
        </p:txBody>
      </p:sp>
    </p:spTree>
    <p:extLst>
      <p:ext uri="{BB962C8B-B14F-4D97-AF65-F5344CB8AC3E}">
        <p14:creationId xmlns:p14="http://schemas.microsoft.com/office/powerpoint/2010/main" val="139130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4BF9BC43-83E1-F671-EAF0-D962371FDA3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490970-296B-46DB-B4FF-8C3ED2C1DD97}"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21507" name="Rectangle 2">
            <a:extLst>
              <a:ext uri="{FF2B5EF4-FFF2-40B4-BE49-F238E27FC236}">
                <a16:creationId xmlns:a16="http://schemas.microsoft.com/office/drawing/2014/main" id="{B4F3912A-F0C3-EF2D-4B33-7022952F7156}"/>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3B964041-F8D1-36FF-4F3B-8D63FCEFF3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A5C28D96-2C3E-F23C-90A4-BE9C397969B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04AD64-9CF5-4F5C-8ABB-0641A6603EAC}"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22531" name="Rectangle 2">
            <a:extLst>
              <a:ext uri="{FF2B5EF4-FFF2-40B4-BE49-F238E27FC236}">
                <a16:creationId xmlns:a16="http://schemas.microsoft.com/office/drawing/2014/main" id="{DF42FF53-1863-048A-4890-55AE98039AAF}"/>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589DA3A3-A970-4179-4BB7-ED05AA74305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9EF8824D-2455-A225-B36D-55EE9EF67C3C}"/>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B3E576F5-7BCD-A660-67CF-C126DBF2BAD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3556" name="Slide Number Placeholder 3">
            <a:extLst>
              <a:ext uri="{FF2B5EF4-FFF2-40B4-BE49-F238E27FC236}">
                <a16:creationId xmlns:a16="http://schemas.microsoft.com/office/drawing/2014/main" id="{F674FEC5-F17A-4BB5-8747-E73C867CE17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AE564E-DE54-453B-809B-8E89D67E4471}"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075DB551-7744-7309-84D6-4C247D52731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579704-5787-45D5-B98B-1824BA5BEAAA}"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24579" name="Rectangle 2">
            <a:extLst>
              <a:ext uri="{FF2B5EF4-FFF2-40B4-BE49-F238E27FC236}">
                <a16:creationId xmlns:a16="http://schemas.microsoft.com/office/drawing/2014/main" id="{B4B46178-C600-C560-BB29-B55F70065656}"/>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D784D709-C3BB-253B-6E87-9B1C5AD79F6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2DDE6431-8EF8-BCFE-3929-8E0EBCFCEA7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27A256-6BAD-4BF4-9BEC-10AC4BEDA51D}"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25603" name="Rectangle 2">
            <a:extLst>
              <a:ext uri="{FF2B5EF4-FFF2-40B4-BE49-F238E27FC236}">
                <a16:creationId xmlns:a16="http://schemas.microsoft.com/office/drawing/2014/main" id="{378E30BF-966D-519C-83B6-4EA589D919B6}"/>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FAAC1E78-6024-64E7-50EC-B9B70647B2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4E7AE8F8-C9B2-7FCC-802B-CB22D7D7D72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9170F8-DFFE-49E8-9960-8ACE922D800B}"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26627" name="Rectangle 2">
            <a:extLst>
              <a:ext uri="{FF2B5EF4-FFF2-40B4-BE49-F238E27FC236}">
                <a16:creationId xmlns:a16="http://schemas.microsoft.com/office/drawing/2014/main" id="{872604E4-35CD-9AF6-2B92-518CAA0AD9A1}"/>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CE9A2FAD-986A-8FB7-CDDC-8207E10721F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82B69007-D9E1-323A-E810-17C4BE9F133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23A10C-7021-47AE-BE23-3A6F0F87863B}"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27651" name="Rectangle 2">
            <a:extLst>
              <a:ext uri="{FF2B5EF4-FFF2-40B4-BE49-F238E27FC236}">
                <a16:creationId xmlns:a16="http://schemas.microsoft.com/office/drawing/2014/main" id="{FF46947E-9ED2-4211-9ABA-9E8D5AE5FA20}"/>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D44EEF85-EB66-193F-1EF3-DB2C36FBCC4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584CEE86-BDAD-5A93-8E24-918FF0E0D08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097F4C-29E2-4F9C-AFDC-D5CB9D684EC1}"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28675" name="Rectangle 2">
            <a:extLst>
              <a:ext uri="{FF2B5EF4-FFF2-40B4-BE49-F238E27FC236}">
                <a16:creationId xmlns:a16="http://schemas.microsoft.com/office/drawing/2014/main" id="{0740DD63-E2E5-8604-D0F3-E7AD5238A7CE}"/>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FEA0A055-8A08-F936-4860-258B1BB2DA1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DFF86-05EE-BE44-B0CF-EE49428F68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10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C1C062B-80B8-43BE-944B-F732BF9ECA17}" type="datetimeFigureOut">
              <a:rPr lang="it-IT" smtClean="0"/>
              <a:t>16/10/2024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2778298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C1C062B-80B8-43BE-944B-F732BF9ECA17}" type="datetimeFigureOut">
              <a:rPr lang="it-IT" smtClean="0"/>
              <a:t>16/10/2024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3394377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C1C062B-80B8-43BE-944B-F732BF9ECA17}" type="datetimeFigureOut">
              <a:rPr lang="it-IT" smtClean="0"/>
              <a:t>16/10/2024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450732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C1C062B-80B8-43BE-944B-F732BF9ECA17}" type="datetimeFigureOut">
              <a:rPr lang="it-IT" smtClean="0"/>
              <a:t>16/10/2024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C97E47-C788-4EC7-9763-671965B0DDAD}" type="slidenum">
              <a:rPr lang="it-IT" smtClean="0"/>
              <a:t>‹N›</a:t>
            </a:fld>
            <a:endParaRPr lang="it-I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24547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C1C062B-80B8-43BE-944B-F732BF9ECA17}" type="datetimeFigureOut">
              <a:rPr lang="it-IT" smtClean="0"/>
              <a:t>16/10/2024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1357820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C1C062B-80B8-43BE-944B-F732BF9ECA17}" type="datetimeFigureOut">
              <a:rPr lang="it-IT" smtClean="0"/>
              <a:t>16/10/2024</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2931768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C1C062B-80B8-43BE-944B-F732BF9ECA17}" type="datetimeFigureOut">
              <a:rPr lang="it-IT" smtClean="0"/>
              <a:t>16/10/2024</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1427572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C1C062B-80B8-43BE-944B-F732BF9ECA17}" type="datetimeFigureOut">
              <a:rPr lang="it-IT" smtClean="0"/>
              <a:t>16/10/2024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329836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C1C062B-80B8-43BE-944B-F732BF9ECA17}" type="datetimeFigureOut">
              <a:rPr lang="it-IT" smtClean="0"/>
              <a:t>16/10/2024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402746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0C1C062B-80B8-43BE-944B-F732BF9ECA17}" type="datetimeFigureOut">
              <a:rPr lang="it-IT" smtClean="0"/>
              <a:t>16/10/2024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209460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C1C062B-80B8-43BE-944B-F732BF9ECA17}" type="datetimeFigureOut">
              <a:rPr lang="it-IT" smtClean="0"/>
              <a:t>16/10/2024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261056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C1C062B-80B8-43BE-944B-F732BF9ECA17}" type="datetimeFigureOut">
              <a:rPr lang="it-IT" smtClean="0"/>
              <a:t>16/10/2024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3665439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C1C062B-80B8-43BE-944B-F732BF9ECA17}" type="datetimeFigureOut">
              <a:rPr lang="it-IT" smtClean="0"/>
              <a:t>16/10/2024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4290809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0C1C062B-80B8-43BE-944B-F732BF9ECA17}" type="datetimeFigureOut">
              <a:rPr lang="it-IT" smtClean="0"/>
              <a:t>16/10/2024</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380134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C1C062B-80B8-43BE-944B-F732BF9ECA17}" type="datetimeFigureOut">
              <a:rPr lang="it-IT" smtClean="0"/>
              <a:t>16/10/2024</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342206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0C1C062B-80B8-43BE-944B-F732BF9ECA17}" type="datetimeFigureOut">
              <a:rPr lang="it-IT" smtClean="0"/>
              <a:t>16/10/2024</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226470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C1C062B-80B8-43BE-944B-F732BF9ECA17}" type="datetimeFigureOut">
              <a:rPr lang="it-IT" smtClean="0"/>
              <a:t>16/10/2024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397052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C1C062B-80B8-43BE-944B-F732BF9ECA17}" type="datetimeFigureOut">
              <a:rPr lang="it-IT" smtClean="0"/>
              <a:t>16/10/2024</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C97E47-C788-4EC7-9763-671965B0DDAD}" type="slidenum">
              <a:rPr lang="it-IT" smtClean="0"/>
              <a:t>‹N›</a:t>
            </a:fld>
            <a:endParaRPr lang="it-IT"/>
          </a:p>
        </p:txBody>
      </p:sp>
    </p:spTree>
    <p:extLst>
      <p:ext uri="{BB962C8B-B14F-4D97-AF65-F5344CB8AC3E}">
        <p14:creationId xmlns:p14="http://schemas.microsoft.com/office/powerpoint/2010/main" val="1560077147"/>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lavevoyages.org/tast/index.fac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0E8954-3B59-3777-0C19-F9A35AD1B65C}"/>
              </a:ext>
            </a:extLst>
          </p:cNvPr>
          <p:cNvSpPr>
            <a:spLocks noGrp="1"/>
          </p:cNvSpPr>
          <p:nvPr>
            <p:ph type="ctrTitle"/>
          </p:nvPr>
        </p:nvSpPr>
        <p:spPr>
          <a:xfrm>
            <a:off x="363894" y="111968"/>
            <a:ext cx="9946434" cy="1520890"/>
          </a:xfrm>
        </p:spPr>
        <p:txBody>
          <a:bodyPr>
            <a:normAutofit fontScale="90000"/>
          </a:bodyPr>
          <a:lstStyle/>
          <a:p>
            <a:pPr algn="ctr"/>
            <a:r>
              <a:rPr lang="it-IT" sz="4800" b="1" i="1">
                <a:solidFill>
                  <a:srgbClr val="00B0F0"/>
                </a:solidFill>
              </a:rPr>
              <a:t>MIGRATIONS</a:t>
            </a:r>
            <a:r>
              <a:rPr lang="it-IT" sz="4800" b="1" i="1" dirty="0">
                <a:solidFill>
                  <a:srgbClr val="00B0F0"/>
                </a:solidFill>
              </a:rPr>
              <a:t>:</a:t>
            </a:r>
            <a:br>
              <a:rPr lang="it-IT" sz="4800" b="1" dirty="0">
                <a:solidFill>
                  <a:srgbClr val="00B0F0"/>
                </a:solidFill>
              </a:rPr>
            </a:br>
            <a:r>
              <a:rPr lang="it-IT" sz="4800" b="1" i="1" dirty="0">
                <a:solidFill>
                  <a:srgbClr val="00B0F0"/>
                </a:solidFill>
              </a:rPr>
              <a:t>CROSSINGS AND INTERSECTIONS</a:t>
            </a:r>
            <a:endParaRPr lang="it-IT" sz="4800" b="1" dirty="0">
              <a:solidFill>
                <a:srgbClr val="00B0F0"/>
              </a:solidFill>
            </a:endParaRPr>
          </a:p>
        </p:txBody>
      </p:sp>
      <p:pic>
        <p:nvPicPr>
          <p:cNvPr id="4" name="Immagine 3" descr="Immagine che contiene schermata, arte, web">
            <a:extLst>
              <a:ext uri="{FF2B5EF4-FFF2-40B4-BE49-F238E27FC236}">
                <a16:creationId xmlns:a16="http://schemas.microsoft.com/office/drawing/2014/main" id="{4A40A137-EE66-8CF0-7725-F78030D74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462" y="1857959"/>
            <a:ext cx="9946434" cy="4692676"/>
          </a:xfrm>
          <a:prstGeom prst="rect">
            <a:avLst/>
          </a:prstGeom>
        </p:spPr>
      </p:pic>
    </p:spTree>
    <p:extLst>
      <p:ext uri="{BB962C8B-B14F-4D97-AF65-F5344CB8AC3E}">
        <p14:creationId xmlns:p14="http://schemas.microsoft.com/office/powerpoint/2010/main" val="3347628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a:extLst>
              <a:ext uri="{FF2B5EF4-FFF2-40B4-BE49-F238E27FC236}">
                <a16:creationId xmlns:a16="http://schemas.microsoft.com/office/drawing/2014/main" id="{57AAEC06-E5D9-4E80-F14C-CA960CD21402}"/>
              </a:ext>
            </a:extLst>
          </p:cNvPr>
          <p:cNvSpPr>
            <a:spLocks noGrp="1" noChangeArrowheads="1"/>
          </p:cNvSpPr>
          <p:nvPr>
            <p:ph idx="1"/>
          </p:nvPr>
        </p:nvSpPr>
        <p:spPr>
          <a:xfrm>
            <a:off x="533400" y="1371600"/>
            <a:ext cx="5943600" cy="4952999"/>
          </a:xfrm>
        </p:spPr>
        <p:txBody>
          <a:bodyPr>
            <a:normAutofit lnSpcReduction="10000"/>
          </a:bodyPr>
          <a:lstStyle/>
          <a:p>
            <a:pPr marL="365760" indent="-256032">
              <a:lnSpc>
                <a:spcPct val="110000"/>
              </a:lnSpc>
              <a:spcBef>
                <a:spcPts val="0"/>
              </a:spcBef>
              <a:buFont typeface="Wingdings 3"/>
              <a:buChar char=""/>
              <a:defRPr/>
            </a:pPr>
            <a:r>
              <a:rPr lang="en-US" altLang="en-US" sz="1800" dirty="0">
                <a:latin typeface="Yu Gothic" panose="020B0400000000000000" pitchFamily="34" charset="-128"/>
                <a:ea typeface="Yu Gothic" panose="020B0400000000000000" pitchFamily="34" charset="-128"/>
              </a:rPr>
              <a:t>Pilgrim Fathers: Puritan Separatists led by </a:t>
            </a:r>
            <a:r>
              <a:rPr lang="en-US" altLang="en-US" sz="1800" b="1" dirty="0">
                <a:solidFill>
                  <a:schemeClr val="accent6">
                    <a:lumMod val="60000"/>
                    <a:lumOff val="40000"/>
                  </a:schemeClr>
                </a:solidFill>
                <a:latin typeface="Yu Gothic" panose="020B0400000000000000" pitchFamily="34" charset="-128"/>
                <a:ea typeface="Yu Gothic" panose="020B0400000000000000" pitchFamily="34" charset="-128"/>
              </a:rPr>
              <a:t>William Bradford</a:t>
            </a:r>
            <a:r>
              <a:rPr lang="en-US" altLang="en-US" sz="1800" dirty="0">
                <a:latin typeface="Yu Gothic" panose="020B0400000000000000" pitchFamily="34" charset="-128"/>
                <a:ea typeface="Yu Gothic" panose="020B0400000000000000" pitchFamily="34" charset="-128"/>
              </a:rPr>
              <a:t>, who  leave Leyden (in the Netherlands) and arrive to Plymouth at the end of 1620</a:t>
            </a:r>
          </a:p>
          <a:p>
            <a:pPr marL="365760" indent="-256032">
              <a:lnSpc>
                <a:spcPct val="110000"/>
              </a:lnSpc>
              <a:spcBef>
                <a:spcPts val="0"/>
              </a:spcBef>
              <a:buFont typeface="Wingdings 3"/>
              <a:buChar char=""/>
              <a:defRPr/>
            </a:pPr>
            <a:r>
              <a:rPr lang="en-US" altLang="en-US" sz="1800" dirty="0">
                <a:latin typeface="Yu Gothic" panose="020B0400000000000000" pitchFamily="34" charset="-128"/>
                <a:ea typeface="Yu Gothic" panose="020B0400000000000000" pitchFamily="34" charset="-128"/>
              </a:rPr>
              <a:t>Scarcity of food and diseases → half of the about 120 colonists die in first winter → the Pilgrims survive thanks to the Natives’ help (</a:t>
            </a:r>
            <a:r>
              <a:rPr lang="en-US" altLang="en-US" sz="1800" dirty="0" err="1">
                <a:latin typeface="Yu Gothic" panose="020B0400000000000000" pitchFamily="34" charset="-128"/>
                <a:ea typeface="Yu Gothic" panose="020B0400000000000000" pitchFamily="34" charset="-128"/>
              </a:rPr>
              <a:t>Tisquantum</a:t>
            </a:r>
            <a:r>
              <a:rPr lang="en-US" altLang="en-US" sz="1800" dirty="0">
                <a:latin typeface="Yu Gothic" panose="020B0400000000000000" pitchFamily="34" charset="-128"/>
                <a:ea typeface="Yu Gothic" panose="020B0400000000000000" pitchFamily="34" charset="-128"/>
              </a:rPr>
              <a:t>, or </a:t>
            </a:r>
            <a:r>
              <a:rPr lang="en-US" altLang="en-US" sz="1800" b="1" dirty="0">
                <a:solidFill>
                  <a:schemeClr val="accent6">
                    <a:lumMod val="60000"/>
                    <a:lumOff val="40000"/>
                  </a:schemeClr>
                </a:solidFill>
                <a:latin typeface="Yu Gothic" panose="020B0400000000000000" pitchFamily="34" charset="-128"/>
                <a:ea typeface="Yu Gothic" panose="020B0400000000000000" pitchFamily="34" charset="-128"/>
              </a:rPr>
              <a:t>Squanto</a:t>
            </a:r>
            <a:r>
              <a:rPr lang="en-US" altLang="en-US" sz="1800" dirty="0">
                <a:latin typeface="Yu Gothic" panose="020B0400000000000000" pitchFamily="34" charset="-128"/>
                <a:ea typeface="Yu Gothic" panose="020B0400000000000000" pitchFamily="34" charset="-128"/>
              </a:rPr>
              <a:t>) and Samoset – the first American Thanksgiving celebrates the Pilgrims’ survival</a:t>
            </a:r>
          </a:p>
          <a:p>
            <a:pPr marL="365760" indent="-256032">
              <a:lnSpc>
                <a:spcPct val="110000"/>
              </a:lnSpc>
              <a:spcBef>
                <a:spcPts val="0"/>
              </a:spcBef>
              <a:buFont typeface="Wingdings 3"/>
              <a:buChar char=""/>
              <a:defRPr/>
            </a:pPr>
            <a:r>
              <a:rPr lang="en-US" sz="1800" dirty="0">
                <a:latin typeface="Yu Gothic" panose="020B0400000000000000" pitchFamily="34" charset="-128"/>
                <a:ea typeface="Yu Gothic" panose="020B0400000000000000" pitchFamily="34" charset="-128"/>
              </a:rPr>
              <a:t>1675-78: </a:t>
            </a:r>
            <a:r>
              <a:rPr lang="en-US" sz="1800" b="1" dirty="0">
                <a:solidFill>
                  <a:schemeClr val="accent6">
                    <a:lumMod val="60000"/>
                    <a:lumOff val="40000"/>
                  </a:schemeClr>
                </a:solidFill>
                <a:latin typeface="Yu Gothic" panose="020B0400000000000000" pitchFamily="34" charset="-128"/>
                <a:ea typeface="Yu Gothic" panose="020B0400000000000000" pitchFamily="34" charset="-128"/>
              </a:rPr>
              <a:t>King Philip’s War </a:t>
            </a:r>
            <a:r>
              <a:rPr lang="en-US" sz="1800" dirty="0">
                <a:latin typeface="Yu Gothic" panose="020B0400000000000000" pitchFamily="34" charset="-128"/>
                <a:ea typeface="Yu Gothic" panose="020B0400000000000000" pitchFamily="34" charset="-128"/>
              </a:rPr>
              <a:t>between the Wampanoags led by Metacom/et (whose father, Massasoit, had been a friend of the Pilgrim Fathers) and the Massachusetts colonists → </a:t>
            </a:r>
            <a:r>
              <a:rPr lang="en-US" sz="1800" b="1" dirty="0">
                <a:solidFill>
                  <a:schemeClr val="accent6">
                    <a:lumMod val="60000"/>
                    <a:lumOff val="40000"/>
                  </a:schemeClr>
                </a:solidFill>
                <a:latin typeface="Yu Gothic" panose="020B0400000000000000" pitchFamily="34" charset="-128"/>
                <a:ea typeface="Yu Gothic" panose="020B0400000000000000" pitchFamily="34" charset="-128"/>
              </a:rPr>
              <a:t>end of the possibility of Native resistance against white colonization</a:t>
            </a:r>
            <a:endParaRPr lang="en-US" sz="1800" dirty="0">
              <a:solidFill>
                <a:schemeClr val="accent6">
                  <a:lumMod val="60000"/>
                  <a:lumOff val="40000"/>
                </a:schemeClr>
              </a:solidFill>
              <a:latin typeface="Yu Gothic" panose="020B0400000000000000" pitchFamily="34" charset="-128"/>
              <a:ea typeface="Yu Gothic" panose="020B0400000000000000" pitchFamily="34" charset="-128"/>
            </a:endParaRPr>
          </a:p>
          <a:p>
            <a:pPr marL="365760" indent="-256032">
              <a:lnSpc>
                <a:spcPct val="110000"/>
              </a:lnSpc>
              <a:spcBef>
                <a:spcPts val="0"/>
              </a:spcBef>
              <a:buFont typeface="Wingdings 3"/>
              <a:buChar char=""/>
              <a:defRPr/>
            </a:pPr>
            <a:r>
              <a:rPr lang="en-US" sz="1800" dirty="0">
                <a:latin typeface="Yu Gothic" panose="020B0400000000000000" pitchFamily="34" charset="-128"/>
                <a:ea typeface="Yu Gothic" panose="020B0400000000000000" pitchFamily="34" charset="-128"/>
              </a:rPr>
              <a:t>Birth of Anglo-American culture = migration from Europe + contact/conflict with the Native Americans</a:t>
            </a:r>
          </a:p>
          <a:p>
            <a:pPr marL="365760" indent="-256032">
              <a:lnSpc>
                <a:spcPct val="110000"/>
              </a:lnSpc>
              <a:spcBef>
                <a:spcPts val="0"/>
              </a:spcBef>
              <a:buFont typeface="Wingdings 3"/>
              <a:buChar char=""/>
              <a:defRPr/>
            </a:pPr>
            <a:endParaRPr lang="en-US" altLang="en-US" sz="1800" dirty="0"/>
          </a:p>
        </p:txBody>
      </p:sp>
      <p:sp>
        <p:nvSpPr>
          <p:cNvPr id="9218" name="Rectangle 2">
            <a:extLst>
              <a:ext uri="{FF2B5EF4-FFF2-40B4-BE49-F238E27FC236}">
                <a16:creationId xmlns:a16="http://schemas.microsoft.com/office/drawing/2014/main" id="{AE4AD158-4606-06F8-765E-F5E3BECE3887}"/>
              </a:ext>
            </a:extLst>
          </p:cNvPr>
          <p:cNvSpPr>
            <a:spLocks noGrp="1" noChangeArrowheads="1"/>
          </p:cNvSpPr>
          <p:nvPr>
            <p:ph type="title"/>
          </p:nvPr>
        </p:nvSpPr>
        <p:spPr>
          <a:xfrm>
            <a:off x="666750" y="277814"/>
            <a:ext cx="9544050" cy="1017587"/>
          </a:xfrm>
        </p:spPr>
        <p:txBody>
          <a:bodyPr/>
          <a:lstStyle/>
          <a:p>
            <a:pPr>
              <a:defRPr/>
            </a:pPr>
            <a:r>
              <a:rPr kumimoji="0" lang="it-IT" sz="4400" b="1" i="0" u="none" strike="noStrike" kern="1200" cap="none" spc="0" normalizeH="0" baseline="0" noProof="0" dirty="0">
                <a:ln>
                  <a:noFill/>
                </a:ln>
                <a:solidFill>
                  <a:srgbClr val="00B0F0"/>
                </a:solidFill>
                <a:effectLst/>
                <a:uLnTx/>
                <a:uFillTx/>
                <a:latin typeface="Century Gothic" panose="020B0502020202020204"/>
                <a:ea typeface="+mj-ea"/>
                <a:cs typeface="+mj-cs"/>
              </a:rPr>
              <a:t>THE PILGRIM FATHERS</a:t>
            </a:r>
            <a:endParaRPr lang="en-US" altLang="en-US" sz="3800" dirty="0"/>
          </a:p>
        </p:txBody>
      </p:sp>
      <p:pic>
        <p:nvPicPr>
          <p:cNvPr id="98308" name="Picture 4" descr="pilgrims landing">
            <a:extLst>
              <a:ext uri="{FF2B5EF4-FFF2-40B4-BE49-F238E27FC236}">
                <a16:creationId xmlns:a16="http://schemas.microsoft.com/office/drawing/2014/main" id="{39FCF21E-1FD3-C257-6D7F-F733524FC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26" y="1487488"/>
            <a:ext cx="393065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8" descr="C:\Users\Utente\Downloads\index.jpg">
            <a:extLst>
              <a:ext uri="{FF2B5EF4-FFF2-40B4-BE49-F238E27FC236}">
                <a16:creationId xmlns:a16="http://schemas.microsoft.com/office/drawing/2014/main" id="{91E57B65-10E1-B51C-3210-E0C6A9FD90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8913" y="4114799"/>
            <a:ext cx="27590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blinds(horizontal)">
                                      <p:cBhvr>
                                        <p:cTn id="7" dur="500"/>
                                        <p:tgtEl>
                                          <p:spTgt spid="98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8308"/>
                                        </p:tgtEl>
                                        <p:attrNameLst>
                                          <p:attrName>style.visibility</p:attrName>
                                        </p:attrNameLst>
                                      </p:cBhvr>
                                      <p:to>
                                        <p:strVal val="visible"/>
                                      </p:to>
                                    </p:set>
                                    <p:animEffect transition="in" filter="blinds(horizontal)">
                                      <p:cBhvr>
                                        <p:cTn id="12" dur="500"/>
                                        <p:tgtEl>
                                          <p:spTgt spid="983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8307">
                                            <p:txEl>
                                              <p:pRg st="1" end="1"/>
                                            </p:txEl>
                                          </p:spTgt>
                                        </p:tgtEl>
                                        <p:attrNameLst>
                                          <p:attrName>style.visibility</p:attrName>
                                        </p:attrNameLst>
                                      </p:cBhvr>
                                      <p:to>
                                        <p:strVal val="visible"/>
                                      </p:to>
                                    </p:set>
                                    <p:animEffect transition="in" filter="blinds(horizontal)">
                                      <p:cBhvr>
                                        <p:cTn id="17" dur="500"/>
                                        <p:tgtEl>
                                          <p:spTgt spid="983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8307">
                                            <p:txEl>
                                              <p:pRg st="2" end="2"/>
                                            </p:txEl>
                                          </p:spTgt>
                                        </p:tgtEl>
                                        <p:attrNameLst>
                                          <p:attrName>style.visibility</p:attrName>
                                        </p:attrNameLst>
                                      </p:cBhvr>
                                      <p:to>
                                        <p:strVal val="visible"/>
                                      </p:to>
                                    </p:set>
                                    <p:animEffect transition="in" filter="blinds(horizontal)">
                                      <p:cBhvr>
                                        <p:cTn id="22" dur="500"/>
                                        <p:tgtEl>
                                          <p:spTgt spid="9830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8307">
                                            <p:txEl>
                                              <p:pRg st="3" end="3"/>
                                            </p:txEl>
                                          </p:spTgt>
                                        </p:tgtEl>
                                        <p:attrNameLst>
                                          <p:attrName>style.visibility</p:attrName>
                                        </p:attrNameLst>
                                      </p:cBhvr>
                                      <p:to>
                                        <p:strVal val="visible"/>
                                      </p:to>
                                    </p:set>
                                    <p:animEffect transition="in" filter="blinds(horizontal)">
                                      <p:cBhvr>
                                        <p:cTn id="27" dur="500"/>
                                        <p:tgtEl>
                                          <p:spTgt spid="98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00D40B8-A470-8A07-4DF1-014D6E29BC26}"/>
              </a:ext>
            </a:extLst>
          </p:cNvPr>
          <p:cNvSpPr>
            <a:spLocks noGrp="1"/>
          </p:cNvSpPr>
          <p:nvPr>
            <p:ph type="title"/>
          </p:nvPr>
        </p:nvSpPr>
        <p:spPr/>
        <p:txBody>
          <a:bodyPr/>
          <a:lstStyle/>
          <a:p>
            <a:pPr>
              <a:defRPr/>
            </a:pPr>
            <a:r>
              <a:rPr kumimoji="0" lang="it-IT" sz="4800" b="1" i="0" u="none" strike="noStrike" kern="1200" cap="none" spc="0" normalizeH="0" baseline="0" noProof="0" dirty="0">
                <a:ln>
                  <a:noFill/>
                </a:ln>
                <a:solidFill>
                  <a:srgbClr val="00B0F0"/>
                </a:solidFill>
                <a:effectLst/>
                <a:uLnTx/>
                <a:uFillTx/>
                <a:latin typeface="Century Gothic" panose="020B0502020202020204"/>
                <a:ea typeface="+mj-ea"/>
                <a:cs typeface="+mj-cs"/>
              </a:rPr>
              <a:t>THE FIRST AMERICAN THANKSGIVING</a:t>
            </a:r>
            <a:endParaRPr lang="en-US" altLang="en-US" sz="4800" dirty="0"/>
          </a:p>
        </p:txBody>
      </p:sp>
      <p:pic>
        <p:nvPicPr>
          <p:cNvPr id="12291" name="Picture 3" descr="C:\Users\Utente\Downloads\d700xvar.jpg">
            <a:extLst>
              <a:ext uri="{FF2B5EF4-FFF2-40B4-BE49-F238E27FC236}">
                <a16:creationId xmlns:a16="http://schemas.microsoft.com/office/drawing/2014/main" id="{CF5EDE10-7B66-55FD-3C7F-E7210256E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8" y="2247900"/>
            <a:ext cx="8374062"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8BEF97DB-4EDB-CDE2-6C00-10DE35F07E80}"/>
              </a:ext>
            </a:extLst>
          </p:cNvPr>
          <p:cNvSpPr>
            <a:spLocks noGrp="1" noChangeArrowheads="1"/>
          </p:cNvSpPr>
          <p:nvPr>
            <p:ph idx="1"/>
          </p:nvPr>
        </p:nvSpPr>
        <p:spPr>
          <a:xfrm>
            <a:off x="609600" y="1295400"/>
            <a:ext cx="6296025" cy="5076824"/>
          </a:xfrm>
        </p:spPr>
        <p:txBody>
          <a:bodyPr>
            <a:normAutofit/>
          </a:bodyPr>
          <a:lstStyle/>
          <a:p>
            <a:pPr>
              <a:spcBef>
                <a:spcPct val="0"/>
              </a:spcBef>
              <a:spcAft>
                <a:spcPts val="600"/>
              </a:spcAft>
            </a:pPr>
            <a:r>
              <a:rPr lang="en-US" altLang="en-US" sz="2200" b="1" dirty="0">
                <a:solidFill>
                  <a:schemeClr val="accent6">
                    <a:lumMod val="60000"/>
                    <a:lumOff val="40000"/>
                  </a:schemeClr>
                </a:solidFill>
                <a:latin typeface="Yu Gothic" panose="020B0400000000000000" pitchFamily="34" charset="-128"/>
                <a:ea typeface="Yu Gothic" panose="020B0400000000000000" pitchFamily="34" charset="-128"/>
              </a:rPr>
              <a:t>Atlantic slave trade </a:t>
            </a:r>
            <a:r>
              <a:rPr lang="en-US" altLang="en-US" sz="2200" dirty="0">
                <a:latin typeface="Yu Gothic" panose="020B0400000000000000" pitchFamily="34" charset="-128"/>
                <a:ea typeface="Yu Gothic" panose="020B0400000000000000" pitchFamily="34" charset="-128"/>
              </a:rPr>
              <a:t>starts in early to mid 1500s, and provides “free” labor to the European colonies in the Americas</a:t>
            </a:r>
          </a:p>
          <a:p>
            <a:pPr>
              <a:spcBef>
                <a:spcPct val="0"/>
              </a:spcBef>
              <a:spcAft>
                <a:spcPts val="600"/>
              </a:spcAft>
            </a:pPr>
            <a:r>
              <a:rPr lang="en-US" altLang="en-US" sz="2200" dirty="0">
                <a:latin typeface="Yu Gothic" panose="020B0400000000000000" pitchFamily="34" charset="-128"/>
                <a:ea typeface="Yu Gothic" panose="020B0400000000000000" pitchFamily="34" charset="-128"/>
              </a:rPr>
              <a:t>1670s: slavery becomes, in the Americas, a </a:t>
            </a:r>
            <a:r>
              <a:rPr lang="en-US" altLang="en-US" sz="2200" b="1" dirty="0">
                <a:solidFill>
                  <a:schemeClr val="accent6">
                    <a:lumMod val="60000"/>
                    <a:lumOff val="40000"/>
                  </a:schemeClr>
                </a:solidFill>
                <a:latin typeface="Yu Gothic" panose="020B0400000000000000" pitchFamily="34" charset="-128"/>
                <a:ea typeface="Yu Gothic" panose="020B0400000000000000" pitchFamily="34" charset="-128"/>
              </a:rPr>
              <a:t>legal institution based on race</a:t>
            </a:r>
            <a:r>
              <a:rPr lang="en-US" altLang="en-US" sz="2200" dirty="0">
                <a:latin typeface="Yu Gothic" panose="020B0400000000000000" pitchFamily="34" charset="-128"/>
                <a:ea typeface="Yu Gothic" panose="020B0400000000000000" pitchFamily="34" charset="-128"/>
              </a:rPr>
              <a:t>: all slaves are people of color (Natives – but in North America the enslavement of Natives fails – and especially Blacks)</a:t>
            </a:r>
          </a:p>
          <a:p>
            <a:pPr>
              <a:spcBef>
                <a:spcPct val="0"/>
              </a:spcBef>
              <a:spcAft>
                <a:spcPts val="600"/>
              </a:spcAft>
            </a:pPr>
            <a:r>
              <a:rPr lang="en-US" altLang="en-US" sz="2200" dirty="0">
                <a:latin typeface="Yu Gothic" panose="020B0400000000000000" pitchFamily="34" charset="-128"/>
                <a:ea typeface="Yu Gothic" panose="020B0400000000000000" pitchFamily="34" charset="-128"/>
              </a:rPr>
              <a:t>About 12/15 million Africans are shipped to the New World, and about 15% of them die in the </a:t>
            </a:r>
            <a:r>
              <a:rPr lang="en-US" altLang="en-US" sz="2200" b="1" dirty="0">
                <a:solidFill>
                  <a:schemeClr val="accent6">
                    <a:lumMod val="60000"/>
                    <a:lumOff val="40000"/>
                  </a:schemeClr>
                </a:solidFill>
                <a:latin typeface="Yu Gothic" panose="020B0400000000000000" pitchFamily="34" charset="-128"/>
                <a:ea typeface="Yu Gothic" panose="020B0400000000000000" pitchFamily="34" charset="-128"/>
              </a:rPr>
              <a:t>Middle Passage</a:t>
            </a:r>
          </a:p>
          <a:p>
            <a:pPr>
              <a:spcBef>
                <a:spcPct val="0"/>
              </a:spcBef>
              <a:spcAft>
                <a:spcPts val="600"/>
              </a:spcAft>
            </a:pPr>
            <a:r>
              <a:rPr lang="en-US" altLang="en-US" sz="2200" dirty="0">
                <a:latin typeface="Yu Gothic" panose="020B0400000000000000" pitchFamily="34" charset="-128"/>
                <a:ea typeface="Yu Gothic" panose="020B0400000000000000" pitchFamily="34" charset="-128"/>
              </a:rPr>
              <a:t>About 400,000 are shipped directly to North America, and another 60-70,000 from the Caribbean</a:t>
            </a:r>
          </a:p>
        </p:txBody>
      </p:sp>
      <p:sp>
        <p:nvSpPr>
          <p:cNvPr id="23554" name="Rectangle 2">
            <a:extLst>
              <a:ext uri="{FF2B5EF4-FFF2-40B4-BE49-F238E27FC236}">
                <a16:creationId xmlns:a16="http://schemas.microsoft.com/office/drawing/2014/main" id="{D10E4CF6-D4F6-4435-491C-76173104F3D0}"/>
              </a:ext>
            </a:extLst>
          </p:cNvPr>
          <p:cNvSpPr>
            <a:spLocks noGrp="1" noChangeArrowheads="1"/>
          </p:cNvSpPr>
          <p:nvPr>
            <p:ph type="title"/>
          </p:nvPr>
        </p:nvSpPr>
        <p:spPr>
          <a:xfrm>
            <a:off x="523875" y="277814"/>
            <a:ext cx="9686925" cy="865187"/>
          </a:xfrm>
        </p:spPr>
        <p:txBody>
          <a:bodyPr/>
          <a:lstStyle/>
          <a:p>
            <a:pPr>
              <a:defRPr/>
            </a:pPr>
            <a:r>
              <a:rPr kumimoji="0" lang="it-IT" sz="4400" b="1" i="0" u="none" strike="noStrike" kern="1200" cap="none" spc="0" normalizeH="0" baseline="0" noProof="0" dirty="0">
                <a:ln>
                  <a:noFill/>
                </a:ln>
                <a:solidFill>
                  <a:srgbClr val="00B0F0"/>
                </a:solidFill>
                <a:effectLst/>
                <a:uLnTx/>
                <a:uFillTx/>
                <a:latin typeface="Century Gothic" panose="020B0502020202020204"/>
                <a:ea typeface="+mj-ea"/>
                <a:cs typeface="+mj-cs"/>
              </a:rPr>
              <a:t>MODERN/AMERICAN SLAVERY</a:t>
            </a:r>
            <a:endParaRPr lang="en-US" altLang="en-US" dirty="0"/>
          </a:p>
        </p:txBody>
      </p:sp>
      <p:sp>
        <p:nvSpPr>
          <p:cNvPr id="13316" name="Rectangle 1">
            <a:extLst>
              <a:ext uri="{FF2B5EF4-FFF2-40B4-BE49-F238E27FC236}">
                <a16:creationId xmlns:a16="http://schemas.microsoft.com/office/drawing/2014/main" id="{3A8F6FB2-4ECC-C251-F055-EE568DF16362}"/>
              </a:ext>
            </a:extLst>
          </p:cNvPr>
          <p:cNvSpPr>
            <a:spLocks noChangeArrowheads="1"/>
          </p:cNvSpPr>
          <p:nvPr/>
        </p:nvSpPr>
        <p:spPr bwMode="auto">
          <a:xfrm>
            <a:off x="2819401" y="6564314"/>
            <a:ext cx="441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Note: Data taken from the </a:t>
            </a:r>
            <a:r>
              <a:rPr lang="en-US" altLang="en-US" sz="1200">
                <a:hlinkClick r:id="rId3"/>
              </a:rPr>
              <a:t>Trans-Atlantic Slave Database</a:t>
            </a:r>
            <a:endParaRPr lang="en-US" altLang="en-US" sz="1200"/>
          </a:p>
        </p:txBody>
      </p:sp>
      <p:pic>
        <p:nvPicPr>
          <p:cNvPr id="13317" name="Picture 7">
            <a:extLst>
              <a:ext uri="{FF2B5EF4-FFF2-40B4-BE49-F238E27FC236}">
                <a16:creationId xmlns:a16="http://schemas.microsoft.com/office/drawing/2014/main" id="{31CBD5A1-9D6C-C621-936C-6FEC5B61C9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7761" y="1981200"/>
            <a:ext cx="4010852"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contenuto 1">
            <a:extLst>
              <a:ext uri="{FF2B5EF4-FFF2-40B4-BE49-F238E27FC236}">
                <a16:creationId xmlns:a16="http://schemas.microsoft.com/office/drawing/2014/main" id="{1502F907-CCBE-BD73-8786-7BF6A8BE8F00}"/>
              </a:ext>
            </a:extLst>
          </p:cNvPr>
          <p:cNvSpPr>
            <a:spLocks noGrp="1"/>
          </p:cNvSpPr>
          <p:nvPr>
            <p:ph idx="1"/>
          </p:nvPr>
        </p:nvSpPr>
        <p:spPr>
          <a:xfrm>
            <a:off x="645132" y="1940767"/>
            <a:ext cx="9404722" cy="4307632"/>
          </a:xfrm>
        </p:spPr>
        <p:txBody>
          <a:bodyPr>
            <a:normAutofit/>
          </a:bodyPr>
          <a:lstStyle/>
          <a:p>
            <a:pPr indent="-228600">
              <a:spcAft>
                <a:spcPct val="35000"/>
              </a:spcAft>
              <a:buFontTx/>
              <a:buChar char="•"/>
            </a:pPr>
            <a:r>
              <a:rPr lang="en-US" altLang="it-IT" sz="2400" b="1" dirty="0">
                <a:solidFill>
                  <a:schemeClr val="accent6">
                    <a:lumMod val="60000"/>
                    <a:lumOff val="40000"/>
                  </a:schemeClr>
                </a:solidFill>
                <a:latin typeface="Yu Gothic" panose="020B0400000000000000" pitchFamily="34" charset="-128"/>
                <a:ea typeface="Yu Gothic" panose="020B0400000000000000" pitchFamily="34" charset="-128"/>
              </a:rPr>
              <a:t>Original US Constitution</a:t>
            </a:r>
            <a:r>
              <a:rPr lang="en-US" altLang="it-IT" sz="2400" dirty="0">
                <a:latin typeface="Yu Gothic" panose="020B0400000000000000" pitchFamily="34" charset="-128"/>
                <a:ea typeface="Yu Gothic" panose="020B0400000000000000" pitchFamily="34" charset="-128"/>
              </a:rPr>
              <a:t>: Indians, blacks and other nonwhites are counted as less than full persons (women of any race are not counted at all, even if the words “man/men” are never mentioned in the Constitution, that refers only to “person/people”).</a:t>
            </a:r>
          </a:p>
          <a:p>
            <a:pPr indent="-228600">
              <a:spcAft>
                <a:spcPct val="35000"/>
              </a:spcAft>
              <a:buFontTx/>
              <a:buChar char="•"/>
            </a:pPr>
            <a:r>
              <a:rPr lang="en-US" altLang="it-IT" sz="2400" b="1" dirty="0">
                <a:solidFill>
                  <a:schemeClr val="accent6">
                    <a:lumMod val="60000"/>
                    <a:lumOff val="40000"/>
                  </a:schemeClr>
                </a:solidFill>
                <a:latin typeface="Yu Gothic" panose="020B0400000000000000" pitchFamily="34" charset="-128"/>
                <a:ea typeface="Yu Gothic" panose="020B0400000000000000" pitchFamily="34" charset="-128"/>
              </a:rPr>
              <a:t>Slaves are denied any legal protection</a:t>
            </a:r>
            <a:r>
              <a:rPr lang="en-US" altLang="it-IT" sz="2400" dirty="0">
                <a:latin typeface="Yu Gothic" panose="020B0400000000000000" pitchFamily="34" charset="-128"/>
                <a:ea typeface="Yu Gothic" panose="020B0400000000000000" pitchFamily="34" charset="-128"/>
              </a:rPr>
              <a:t>. </a:t>
            </a:r>
          </a:p>
          <a:p>
            <a:pPr indent="-228600">
              <a:spcAft>
                <a:spcPct val="35000"/>
              </a:spcAft>
              <a:buFontTx/>
              <a:buChar char="•"/>
            </a:pPr>
            <a:r>
              <a:rPr lang="en-US" altLang="it-IT" sz="2400" b="1" dirty="0">
                <a:solidFill>
                  <a:schemeClr val="accent6">
                    <a:lumMod val="60000"/>
                    <a:lumOff val="40000"/>
                  </a:schemeClr>
                </a:solidFill>
                <a:latin typeface="Yu Gothic" panose="020B0400000000000000" pitchFamily="34" charset="-128"/>
                <a:ea typeface="Yu Gothic" panose="020B0400000000000000" pitchFamily="34" charset="-128"/>
              </a:rPr>
              <a:t>Native Americans</a:t>
            </a:r>
            <a:r>
              <a:rPr lang="en-US" altLang="it-IT" sz="2400" dirty="0">
                <a:solidFill>
                  <a:srgbClr val="FF0000"/>
                </a:solidFill>
                <a:latin typeface="Yu Gothic" panose="020B0400000000000000" pitchFamily="34" charset="-128"/>
                <a:ea typeface="Yu Gothic" panose="020B0400000000000000" pitchFamily="34" charset="-128"/>
              </a:rPr>
              <a:t> </a:t>
            </a:r>
            <a:r>
              <a:rPr lang="en-US" altLang="it-IT" sz="2400" dirty="0">
                <a:latin typeface="Yu Gothic" panose="020B0400000000000000" pitchFamily="34" charset="-128"/>
                <a:ea typeface="Yu Gothic" panose="020B0400000000000000" pitchFamily="34" charset="-128"/>
              </a:rPr>
              <a:t>are considered as having </a:t>
            </a:r>
            <a:r>
              <a:rPr lang="en-US" altLang="it-IT" sz="2400" b="1" dirty="0">
                <a:solidFill>
                  <a:schemeClr val="accent6">
                    <a:lumMod val="60000"/>
                    <a:lumOff val="40000"/>
                  </a:schemeClr>
                </a:solidFill>
                <a:latin typeface="Yu Gothic" panose="020B0400000000000000" pitchFamily="34" charset="-128"/>
                <a:ea typeface="Yu Gothic" panose="020B0400000000000000" pitchFamily="34" charset="-128"/>
              </a:rPr>
              <a:t>no rights over their lands</a:t>
            </a:r>
            <a:r>
              <a:rPr lang="en-US" altLang="it-IT" sz="2400" dirty="0">
                <a:latin typeface="Yu Gothic" panose="020B0400000000000000" pitchFamily="34" charset="-128"/>
                <a:ea typeface="Yu Gothic" panose="020B0400000000000000" pitchFamily="34" charset="-128"/>
              </a:rPr>
              <a:t>, and so are forcibly </a:t>
            </a:r>
            <a:r>
              <a:rPr lang="en-US" altLang="it-IT" sz="2400" b="1" dirty="0">
                <a:solidFill>
                  <a:schemeClr val="accent6">
                    <a:lumMod val="60000"/>
                    <a:lumOff val="40000"/>
                  </a:schemeClr>
                </a:solidFill>
                <a:latin typeface="Yu Gothic" panose="020B0400000000000000" pitchFamily="34" charset="-128"/>
                <a:ea typeface="Yu Gothic" panose="020B0400000000000000" pitchFamily="34" charset="-128"/>
              </a:rPr>
              <a:t>displaced</a:t>
            </a:r>
            <a:r>
              <a:rPr lang="en-US" altLang="it-IT" sz="2400" dirty="0">
                <a:latin typeface="Yu Gothic" panose="020B0400000000000000" pitchFamily="34" charset="-128"/>
                <a:ea typeface="Yu Gothic" panose="020B0400000000000000" pitchFamily="34" charset="-128"/>
              </a:rPr>
              <a:t> (</a:t>
            </a:r>
            <a:r>
              <a:rPr lang="en-US" altLang="it-IT" sz="2400" b="1" dirty="0">
                <a:solidFill>
                  <a:schemeClr val="accent6">
                    <a:lumMod val="60000"/>
                    <a:lumOff val="40000"/>
                  </a:schemeClr>
                </a:solidFill>
                <a:latin typeface="Yu Gothic" panose="020B0400000000000000" pitchFamily="34" charset="-128"/>
                <a:ea typeface="Yu Gothic" panose="020B0400000000000000" pitchFamily="34" charset="-128"/>
              </a:rPr>
              <a:t>Removal Acts</a:t>
            </a:r>
            <a:r>
              <a:rPr lang="en-US" altLang="it-IT" sz="2400" dirty="0">
                <a:latin typeface="Yu Gothic" panose="020B0400000000000000" pitchFamily="34" charset="-128"/>
                <a:ea typeface="Yu Gothic" panose="020B0400000000000000" pitchFamily="34" charset="-128"/>
              </a:rPr>
              <a:t>, 1830) secluded in the </a:t>
            </a:r>
            <a:r>
              <a:rPr lang="en-US" altLang="it-IT" sz="2400" b="1" dirty="0">
                <a:solidFill>
                  <a:schemeClr val="accent6">
                    <a:lumMod val="60000"/>
                    <a:lumOff val="40000"/>
                  </a:schemeClr>
                </a:solidFill>
                <a:latin typeface="Yu Gothic" panose="020B0400000000000000" pitchFamily="34" charset="-128"/>
                <a:ea typeface="Yu Gothic" panose="020B0400000000000000" pitchFamily="34" charset="-128"/>
              </a:rPr>
              <a:t>reservations</a:t>
            </a:r>
            <a:r>
              <a:rPr lang="en-US" altLang="it-IT" sz="2400" dirty="0">
                <a:latin typeface="Yu Gothic" panose="020B0400000000000000" pitchFamily="34" charset="-128"/>
                <a:ea typeface="Yu Gothic" panose="020B0400000000000000" pitchFamily="34" charset="-128"/>
              </a:rPr>
              <a:t>, and made victims of systematic repression and marginalization.</a:t>
            </a:r>
          </a:p>
        </p:txBody>
      </p:sp>
      <p:sp>
        <p:nvSpPr>
          <p:cNvPr id="3" name="Titolo 2">
            <a:extLst>
              <a:ext uri="{FF2B5EF4-FFF2-40B4-BE49-F238E27FC236}">
                <a16:creationId xmlns:a16="http://schemas.microsoft.com/office/drawing/2014/main" id="{A7BAAE95-BE7E-1AE6-B258-C15C983F0A07}"/>
              </a:ext>
            </a:extLst>
          </p:cNvPr>
          <p:cNvSpPr>
            <a:spLocks noGrp="1"/>
          </p:cNvSpPr>
          <p:nvPr>
            <p:ph type="title"/>
          </p:nvPr>
        </p:nvSpPr>
        <p:spPr/>
        <p:txBody>
          <a:bodyPr/>
          <a:lstStyle/>
          <a:p>
            <a:pPr>
              <a:defRPr/>
            </a:pPr>
            <a:r>
              <a:rPr kumimoji="0" lang="it-IT" sz="6000" b="1" i="0" u="none" strike="noStrike" kern="1200" cap="none" spc="0" normalizeH="0" baseline="0" noProof="0" dirty="0">
                <a:ln>
                  <a:noFill/>
                </a:ln>
                <a:solidFill>
                  <a:srgbClr val="00B0F0"/>
                </a:solidFill>
                <a:effectLst/>
                <a:uLnTx/>
                <a:uFillTx/>
                <a:latin typeface="Century Gothic" panose="020B0502020202020204"/>
                <a:ea typeface="+mj-ea"/>
                <a:cs typeface="+mj-cs"/>
              </a:rPr>
              <a:t>INSTITU</a:t>
            </a:r>
            <a:r>
              <a:rPr lang="it-IT" sz="6000" b="1" dirty="0">
                <a:solidFill>
                  <a:srgbClr val="00B0F0"/>
                </a:solidFill>
                <a:latin typeface="Century Gothic" panose="020B0502020202020204"/>
              </a:rPr>
              <a:t>TI</a:t>
            </a:r>
            <a:r>
              <a:rPr kumimoji="0" lang="it-IT" sz="6000" b="1" i="0" u="none" strike="noStrike" kern="1200" cap="none" spc="0" normalizeH="0" baseline="0" noProof="0" dirty="0">
                <a:ln>
                  <a:noFill/>
                </a:ln>
                <a:solidFill>
                  <a:srgbClr val="00B0F0"/>
                </a:solidFill>
                <a:effectLst/>
                <a:uLnTx/>
                <a:uFillTx/>
                <a:latin typeface="Century Gothic" panose="020B0502020202020204"/>
                <a:ea typeface="+mj-ea"/>
                <a:cs typeface="+mj-cs"/>
              </a:rPr>
              <a:t>ONAL RACISM</a:t>
            </a:r>
            <a:endParaRPr lang="en-US" sz="6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BBE5F50C-115E-5085-8E9A-E2A641252E08}"/>
              </a:ext>
            </a:extLst>
          </p:cNvPr>
          <p:cNvSpPr>
            <a:spLocks noGrp="1" noChangeArrowheads="1"/>
          </p:cNvSpPr>
          <p:nvPr>
            <p:ph idx="1"/>
          </p:nvPr>
        </p:nvSpPr>
        <p:spPr>
          <a:xfrm>
            <a:off x="380999" y="1743074"/>
            <a:ext cx="7286625" cy="4657725"/>
          </a:xfrm>
        </p:spPr>
        <p:txBody>
          <a:bodyPr>
            <a:normAutofit fontScale="92500"/>
          </a:bodyPr>
          <a:lstStyle/>
          <a:p>
            <a:pPr marL="365760" indent="-256032">
              <a:spcBef>
                <a:spcPct val="0"/>
              </a:spcBef>
              <a:spcAft>
                <a:spcPts val="600"/>
              </a:spcAft>
              <a:buFont typeface="Wingdings 3"/>
              <a:buChar char=""/>
              <a:defRPr/>
            </a:pPr>
            <a:r>
              <a:rPr lang="en-US" altLang="en-US" dirty="0">
                <a:latin typeface="Yu Gothic" panose="020B0400000000000000" pitchFamily="34" charset="-128"/>
                <a:ea typeface="Yu Gothic" panose="020B0400000000000000" pitchFamily="34" charset="-128"/>
              </a:rPr>
              <a:t>Slavery remains legal in all colonies until the Revolution – after that, some northern States eliminate slavery</a:t>
            </a:r>
          </a:p>
          <a:p>
            <a:pPr marL="365760" indent="-256032">
              <a:spcBef>
                <a:spcPct val="0"/>
              </a:spcBef>
              <a:spcAft>
                <a:spcPts val="600"/>
              </a:spcAft>
              <a:buFont typeface="Wingdings 3"/>
              <a:buChar char=""/>
              <a:defRPr/>
            </a:pPr>
            <a:r>
              <a:rPr lang="en-US" altLang="en-US" dirty="0">
                <a:latin typeface="Yu Gothic" panose="020B0400000000000000" pitchFamily="34" charset="-128"/>
                <a:ea typeface="Yu Gothic" panose="020B0400000000000000" pitchFamily="34" charset="-128"/>
              </a:rPr>
              <a:t>US Constitution limits the power of Federal government to interfere with slavery or slave trade</a:t>
            </a:r>
          </a:p>
          <a:p>
            <a:pPr marL="365760" indent="-256032">
              <a:spcBef>
                <a:spcPct val="0"/>
              </a:spcBef>
              <a:spcAft>
                <a:spcPts val="600"/>
              </a:spcAft>
              <a:buFont typeface="Wingdings 3"/>
              <a:buChar char=""/>
              <a:defRPr/>
            </a:pPr>
            <a:r>
              <a:rPr lang="en-US" altLang="en-US" dirty="0">
                <a:latin typeface="Yu Gothic" panose="020B0400000000000000" pitchFamily="34" charset="-128"/>
                <a:ea typeface="Yu Gothic" panose="020B0400000000000000" pitchFamily="34" charset="-128"/>
              </a:rPr>
              <a:t>1808: slave trade (</a:t>
            </a:r>
            <a:r>
              <a:rPr lang="en-US" altLang="en-US" i="1" dirty="0">
                <a:latin typeface="Yu Gothic" panose="020B0400000000000000" pitchFamily="34" charset="-128"/>
                <a:ea typeface="Yu Gothic" panose="020B0400000000000000" pitchFamily="34" charset="-128"/>
              </a:rPr>
              <a:t>not </a:t>
            </a:r>
            <a:r>
              <a:rPr lang="en-US" altLang="en-US" dirty="0">
                <a:latin typeface="Yu Gothic" panose="020B0400000000000000" pitchFamily="34" charset="-128"/>
                <a:ea typeface="Yu Gothic" panose="020B0400000000000000" pitchFamily="34" charset="-128"/>
              </a:rPr>
              <a:t>slavery) prohibited in the USA</a:t>
            </a:r>
          </a:p>
          <a:p>
            <a:pPr marL="365760" indent="-256032">
              <a:spcBef>
                <a:spcPct val="0"/>
              </a:spcBef>
              <a:spcAft>
                <a:spcPts val="600"/>
              </a:spcAft>
              <a:buFont typeface="Wingdings 3"/>
              <a:buChar char=""/>
              <a:defRPr/>
            </a:pPr>
            <a:r>
              <a:rPr lang="en-US" altLang="en-US" dirty="0">
                <a:latin typeface="Yu Gothic" panose="020B0400000000000000" pitchFamily="34" charset="-128"/>
                <a:ea typeface="Yu Gothic" panose="020B0400000000000000" pitchFamily="34" charset="-128"/>
              </a:rPr>
              <a:t>First half of the 19</a:t>
            </a:r>
            <a:r>
              <a:rPr lang="en-US" altLang="en-US" baseline="30000" dirty="0">
                <a:latin typeface="Yu Gothic" panose="020B0400000000000000" pitchFamily="34" charset="-128"/>
                <a:ea typeface="Yu Gothic" panose="020B0400000000000000" pitchFamily="34" charset="-128"/>
              </a:rPr>
              <a:t>th</a:t>
            </a:r>
            <a:r>
              <a:rPr lang="en-US" altLang="en-US" dirty="0">
                <a:latin typeface="Yu Gothic" panose="020B0400000000000000" pitchFamily="34" charset="-128"/>
                <a:ea typeface="Yu Gothic" panose="020B0400000000000000" pitchFamily="34" charset="-128"/>
              </a:rPr>
              <a:t> century: rise of the abolitionist movement (</a:t>
            </a:r>
            <a:r>
              <a:rPr lang="en-US" altLang="en-US" b="1" dirty="0">
                <a:solidFill>
                  <a:schemeClr val="accent6">
                    <a:lumMod val="60000"/>
                    <a:lumOff val="40000"/>
                  </a:schemeClr>
                </a:solidFill>
                <a:latin typeface="Yu Gothic" panose="020B0400000000000000" pitchFamily="34" charset="-128"/>
                <a:ea typeface="Yu Gothic" panose="020B0400000000000000" pitchFamily="34" charset="-128"/>
              </a:rPr>
              <a:t>William Lloyd Garrison, Frederick Douglass, Harriet Tubman</a:t>
            </a:r>
            <a:r>
              <a:rPr lang="en-US" altLang="en-US" dirty="0">
                <a:latin typeface="Yu Gothic" panose="020B0400000000000000" pitchFamily="34" charset="-128"/>
                <a:ea typeface="Yu Gothic" panose="020B0400000000000000" pitchFamily="34" charset="-128"/>
              </a:rPr>
              <a:t>), with many women involved in it (intersection of race and gender, which will lead to the birth of the first </a:t>
            </a:r>
            <a:r>
              <a:rPr lang="en-US" altLang="en-US" dirty="0" err="1">
                <a:latin typeface="Yu Gothic" panose="020B0400000000000000" pitchFamily="34" charset="-128"/>
                <a:ea typeface="Yu Gothic" panose="020B0400000000000000" pitchFamily="34" charset="-128"/>
              </a:rPr>
              <a:t>protofeminist</a:t>
            </a:r>
            <a:r>
              <a:rPr lang="en-US" altLang="en-US" dirty="0">
                <a:latin typeface="Yu Gothic" panose="020B0400000000000000" pitchFamily="34" charset="-128"/>
                <a:ea typeface="Yu Gothic" panose="020B0400000000000000" pitchFamily="34" charset="-128"/>
              </a:rPr>
              <a:t> movements)</a:t>
            </a:r>
          </a:p>
          <a:p>
            <a:pPr marL="365760" indent="-256032">
              <a:spcBef>
                <a:spcPct val="0"/>
              </a:spcBef>
              <a:spcAft>
                <a:spcPts val="600"/>
              </a:spcAft>
              <a:buFont typeface="Wingdings 3"/>
              <a:buChar char=""/>
              <a:defRPr/>
            </a:pPr>
            <a:r>
              <a:rPr lang="en-US" altLang="en-US" dirty="0">
                <a:latin typeface="Yu Gothic" panose="020B0400000000000000" pitchFamily="34" charset="-128"/>
                <a:ea typeface="Yu Gothic" panose="020B0400000000000000" pitchFamily="34" charset="-128"/>
              </a:rPr>
              <a:t>Growing tension between northern and southern States → Secession of the Confederate States → </a:t>
            </a:r>
            <a:r>
              <a:rPr lang="en-US" altLang="en-US" b="1" dirty="0">
                <a:solidFill>
                  <a:schemeClr val="accent6">
                    <a:lumMod val="60000"/>
                    <a:lumOff val="40000"/>
                  </a:schemeClr>
                </a:solidFill>
                <a:latin typeface="Yu Gothic" panose="020B0400000000000000" pitchFamily="34" charset="-128"/>
                <a:ea typeface="Yu Gothic" panose="020B0400000000000000" pitchFamily="34" charset="-128"/>
              </a:rPr>
              <a:t>Civil War </a:t>
            </a:r>
            <a:r>
              <a:rPr lang="en-US" altLang="en-US" dirty="0">
                <a:latin typeface="Yu Gothic" panose="020B0400000000000000" pitchFamily="34" charset="-128"/>
                <a:ea typeface="Yu Gothic" panose="020B0400000000000000" pitchFamily="34" charset="-128"/>
              </a:rPr>
              <a:t>(1861-65)</a:t>
            </a:r>
          </a:p>
          <a:p>
            <a:pPr marL="365760" indent="-256032">
              <a:spcBef>
                <a:spcPct val="0"/>
              </a:spcBef>
              <a:spcAft>
                <a:spcPts val="600"/>
              </a:spcAft>
              <a:buFont typeface="Wingdings 3"/>
              <a:buChar char=""/>
              <a:defRPr/>
            </a:pPr>
            <a:r>
              <a:rPr lang="en-US" altLang="en-US" dirty="0">
                <a:latin typeface="Yu Gothic" panose="020B0400000000000000" pitchFamily="34" charset="-128"/>
                <a:ea typeface="Yu Gothic" panose="020B0400000000000000" pitchFamily="34" charset="-128"/>
              </a:rPr>
              <a:t>1863: </a:t>
            </a:r>
            <a:r>
              <a:rPr lang="en-US" altLang="en-US" b="1" dirty="0">
                <a:solidFill>
                  <a:schemeClr val="accent6">
                    <a:lumMod val="60000"/>
                    <a:lumOff val="40000"/>
                  </a:schemeClr>
                </a:solidFill>
                <a:latin typeface="Yu Gothic" panose="020B0400000000000000" pitchFamily="34" charset="-128"/>
                <a:ea typeface="Yu Gothic" panose="020B0400000000000000" pitchFamily="34" charset="-128"/>
              </a:rPr>
              <a:t>Emancipation Proclamation</a:t>
            </a:r>
          </a:p>
          <a:p>
            <a:pPr marL="365760" indent="-256032">
              <a:spcBef>
                <a:spcPct val="0"/>
              </a:spcBef>
              <a:spcAft>
                <a:spcPts val="600"/>
              </a:spcAft>
              <a:buFont typeface="Wingdings 3"/>
              <a:buChar char=""/>
              <a:defRPr/>
            </a:pPr>
            <a:r>
              <a:rPr lang="en-US" altLang="en-US" dirty="0">
                <a:latin typeface="Yu Gothic" panose="020B0400000000000000" pitchFamily="34" charset="-128"/>
                <a:ea typeface="Yu Gothic" panose="020B0400000000000000" pitchFamily="34" charset="-128"/>
              </a:rPr>
              <a:t>1865: total </a:t>
            </a:r>
            <a:r>
              <a:rPr lang="en-US" altLang="en-US" b="1" dirty="0">
                <a:solidFill>
                  <a:schemeClr val="accent6">
                    <a:lumMod val="60000"/>
                    <a:lumOff val="40000"/>
                  </a:schemeClr>
                </a:solidFill>
                <a:latin typeface="Yu Gothic" panose="020B0400000000000000" pitchFamily="34" charset="-128"/>
                <a:ea typeface="Yu Gothic" panose="020B0400000000000000" pitchFamily="34" charset="-128"/>
              </a:rPr>
              <a:t>abolition of slavery</a:t>
            </a:r>
          </a:p>
        </p:txBody>
      </p:sp>
      <p:sp>
        <p:nvSpPr>
          <p:cNvPr id="25603" name="Rectangle 4">
            <a:extLst>
              <a:ext uri="{FF2B5EF4-FFF2-40B4-BE49-F238E27FC236}">
                <a16:creationId xmlns:a16="http://schemas.microsoft.com/office/drawing/2014/main" id="{55F0C277-0848-F905-2A0D-A9A46C37A462}"/>
              </a:ext>
            </a:extLst>
          </p:cNvPr>
          <p:cNvSpPr>
            <a:spLocks noGrp="1" noChangeArrowheads="1"/>
          </p:cNvSpPr>
          <p:nvPr>
            <p:ph type="title"/>
          </p:nvPr>
        </p:nvSpPr>
        <p:spPr>
          <a:xfrm>
            <a:off x="552450" y="457200"/>
            <a:ext cx="9334500" cy="838199"/>
          </a:xfrm>
        </p:spPr>
        <p:txBody>
          <a:bodyPr>
            <a:normAutofit fontScale="90000"/>
          </a:bodyPr>
          <a:lstStyle/>
          <a:p>
            <a:pPr>
              <a:defRPr/>
            </a:pPr>
            <a:r>
              <a:rPr kumimoji="0" lang="it-IT" sz="4400" b="1" i="0" u="none" strike="noStrike" kern="1200" cap="none" spc="0" normalizeH="0" baseline="0" noProof="0" dirty="0">
                <a:ln>
                  <a:noFill/>
                </a:ln>
                <a:solidFill>
                  <a:srgbClr val="00B0F0"/>
                </a:solidFill>
                <a:effectLst/>
                <a:uLnTx/>
                <a:uFillTx/>
                <a:latin typeface="Century Gothic" panose="020B0502020202020204"/>
                <a:ea typeface="+mj-ea"/>
                <a:cs typeface="+mj-cs"/>
              </a:rPr>
              <a:t>ABOLITIONISM AND EMANCIPATION</a:t>
            </a:r>
            <a:endParaRPr lang="en-US" altLang="en-US" dirty="0"/>
          </a:p>
        </p:txBody>
      </p:sp>
      <p:pic>
        <p:nvPicPr>
          <p:cNvPr id="15364" name="Picture 5" descr="Slave">
            <a:extLst>
              <a:ext uri="{FF2B5EF4-FFF2-40B4-BE49-F238E27FC236}">
                <a16:creationId xmlns:a16="http://schemas.microsoft.com/office/drawing/2014/main" id="{088C70D0-E2E8-DFFC-17BC-AFE3BF818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1" y="1743074"/>
            <a:ext cx="2816225" cy="4494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a:extLst>
              <a:ext uri="{FF2B5EF4-FFF2-40B4-BE49-F238E27FC236}">
                <a16:creationId xmlns:a16="http://schemas.microsoft.com/office/drawing/2014/main" id="{A1B43CCB-9120-2DFB-9DB0-DEF5327970A0}"/>
              </a:ext>
            </a:extLst>
          </p:cNvPr>
          <p:cNvSpPr txBox="1">
            <a:spLocks noChangeArrowheads="1"/>
          </p:cNvSpPr>
          <p:nvPr/>
        </p:nvSpPr>
        <p:spPr bwMode="auto">
          <a:xfrm>
            <a:off x="142874" y="1259443"/>
            <a:ext cx="10429875" cy="5170646"/>
          </a:xfrm>
          <a:prstGeom prst="rect">
            <a:avLst/>
          </a:prstGeom>
          <a:noFill/>
          <a:ln>
            <a:noFill/>
          </a:ln>
          <a:effec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000" b="1" dirty="0">
                <a:solidFill>
                  <a:schemeClr val="accent6">
                    <a:lumMod val="60000"/>
                    <a:lumOff val="40000"/>
                  </a:schemeClr>
                </a:solidFill>
                <a:latin typeface="Yu Gothic" panose="020B0400000000000000" pitchFamily="34" charset="-128"/>
                <a:ea typeface="Yu Gothic" panose="020B0400000000000000" pitchFamily="34" charset="-128"/>
              </a:rPr>
              <a:t>Reconstruction</a:t>
            </a:r>
            <a:r>
              <a:rPr lang="en-US" sz="2000" dirty="0">
                <a:latin typeface="Yu Gothic" panose="020B0400000000000000" pitchFamily="34" charset="-128"/>
                <a:ea typeface="Yu Gothic" panose="020B0400000000000000" pitchFamily="34" charset="-128"/>
              </a:rPr>
              <a:t>: attempt to integrate freed African American in US society → contradictory policies:</a:t>
            </a:r>
          </a:p>
          <a:p>
            <a:pPr lvl="1" eaLnBrk="1" hangingPunct="1">
              <a:spcBef>
                <a:spcPct val="50000"/>
              </a:spcBef>
              <a:buFontTx/>
              <a:buChar char="•"/>
              <a:defRPr/>
            </a:pPr>
            <a:r>
              <a:rPr lang="en-US" sz="2000" dirty="0">
                <a:latin typeface="Yu Gothic" panose="020B0400000000000000" pitchFamily="34" charset="-128"/>
                <a:ea typeface="Yu Gothic" panose="020B0400000000000000" pitchFamily="34" charset="-128"/>
              </a:rPr>
              <a:t> substitution of the slavery system with a </a:t>
            </a:r>
            <a:r>
              <a:rPr lang="en-US" sz="2000" b="1" dirty="0">
                <a:solidFill>
                  <a:schemeClr val="accent6">
                    <a:lumMod val="60000"/>
                    <a:lumOff val="40000"/>
                  </a:schemeClr>
                </a:solidFill>
                <a:latin typeface="Yu Gothic" panose="020B0400000000000000" pitchFamily="34" charset="-128"/>
                <a:ea typeface="Yu Gothic" panose="020B0400000000000000" pitchFamily="34" charset="-128"/>
              </a:rPr>
              <a:t>legal system based on equality</a:t>
            </a:r>
          </a:p>
          <a:p>
            <a:pPr lvl="1" eaLnBrk="1" hangingPunct="1">
              <a:spcBef>
                <a:spcPct val="50000"/>
              </a:spcBef>
              <a:buFontTx/>
              <a:buChar char="•"/>
              <a:defRPr/>
            </a:pPr>
            <a:r>
              <a:rPr lang="en-US" sz="2000" dirty="0">
                <a:latin typeface="Yu Gothic" panose="020B0400000000000000" pitchFamily="34" charset="-128"/>
                <a:ea typeface="Yu Gothic" panose="020B0400000000000000" pitchFamily="34" charset="-128"/>
              </a:rPr>
              <a:t> maintaining racial hierarchies through specific laws (</a:t>
            </a:r>
            <a:r>
              <a:rPr lang="en-US" sz="2000" b="1" dirty="0">
                <a:solidFill>
                  <a:schemeClr val="accent6">
                    <a:lumMod val="60000"/>
                    <a:lumOff val="40000"/>
                  </a:schemeClr>
                </a:solidFill>
                <a:latin typeface="Yu Gothic" panose="020B0400000000000000" pitchFamily="34" charset="-128"/>
                <a:ea typeface="Yu Gothic" panose="020B0400000000000000" pitchFamily="34" charset="-128"/>
              </a:rPr>
              <a:t>Black codes</a:t>
            </a:r>
            <a:r>
              <a:rPr lang="en-US" sz="2000" dirty="0">
                <a:latin typeface="Yu Gothic" panose="020B0400000000000000" pitchFamily="34" charset="-128"/>
                <a:ea typeface="Yu Gothic" panose="020B0400000000000000" pitchFamily="34" charset="-128"/>
              </a:rPr>
              <a:t>)</a:t>
            </a:r>
          </a:p>
          <a:p>
            <a:pPr lvl="1" eaLnBrk="1" hangingPunct="1">
              <a:spcBef>
                <a:spcPct val="50000"/>
              </a:spcBef>
              <a:buFontTx/>
              <a:buChar char="•"/>
              <a:defRPr/>
            </a:pPr>
            <a:r>
              <a:rPr lang="en-US" sz="2000" dirty="0">
                <a:latin typeface="Yu Gothic" panose="020B0400000000000000" pitchFamily="34" charset="-128"/>
                <a:ea typeface="Yu Gothic" panose="020B0400000000000000" pitchFamily="34" charset="-128"/>
              </a:rPr>
              <a:t> </a:t>
            </a:r>
            <a:r>
              <a:rPr lang="en-US" sz="2000" b="1" dirty="0">
                <a:solidFill>
                  <a:schemeClr val="accent6">
                    <a:lumMod val="60000"/>
                    <a:lumOff val="40000"/>
                  </a:schemeClr>
                </a:solidFill>
                <a:latin typeface="Yu Gothic" panose="020B0400000000000000" pitchFamily="34" charset="-128"/>
                <a:ea typeface="Yu Gothic" panose="020B0400000000000000" pitchFamily="34" charset="-128"/>
              </a:rPr>
              <a:t>“Equal” Segregation </a:t>
            </a:r>
            <a:r>
              <a:rPr lang="en-US" sz="2000" dirty="0">
                <a:latin typeface="Yu Gothic" panose="020B0400000000000000" pitchFamily="34" charset="-128"/>
                <a:ea typeface="Yu Gothic" panose="020B0400000000000000" pitchFamily="34" charset="-128"/>
              </a:rPr>
              <a:t>(Plessy v. Ferguson, 1896: “separate but equal”)</a:t>
            </a:r>
          </a:p>
          <a:p>
            <a:pPr lvl="1" eaLnBrk="1" hangingPunct="1">
              <a:spcBef>
                <a:spcPct val="50000"/>
              </a:spcBef>
              <a:buFontTx/>
              <a:buChar char="•"/>
              <a:defRPr/>
            </a:pPr>
            <a:r>
              <a:rPr lang="en-US" sz="2000" dirty="0">
                <a:latin typeface="Yu Gothic" panose="020B0400000000000000" pitchFamily="34" charset="-128"/>
                <a:ea typeface="Yu Gothic" panose="020B0400000000000000" pitchFamily="34" charset="-128"/>
              </a:rPr>
              <a:t> stressing the competition between lower-class whites and Blacks → myth of the Blacks stealing the whites’ jobs and turning down whites’ “generosity” (the </a:t>
            </a:r>
            <a:r>
              <a:rPr lang="en-US" sz="2000" b="1" dirty="0">
                <a:solidFill>
                  <a:schemeClr val="accent6">
                    <a:lumMod val="60000"/>
                    <a:lumOff val="40000"/>
                  </a:schemeClr>
                </a:solidFill>
                <a:latin typeface="Yu Gothic" panose="020B0400000000000000" pitchFamily="34" charset="-128"/>
                <a:ea typeface="Yu Gothic" panose="020B0400000000000000" pitchFamily="34" charset="-128"/>
              </a:rPr>
              <a:t>white men’s burden</a:t>
            </a:r>
            <a:r>
              <a:rPr lang="en-US" sz="2000" b="1" dirty="0">
                <a:latin typeface="Yu Gothic" panose="020B0400000000000000" pitchFamily="34" charset="-128"/>
                <a:ea typeface="Yu Gothic" panose="020B0400000000000000" pitchFamily="34" charset="-128"/>
              </a:rPr>
              <a:t>)</a:t>
            </a:r>
          </a:p>
          <a:p>
            <a:pPr lvl="1" eaLnBrk="1" hangingPunct="1">
              <a:spcBef>
                <a:spcPct val="50000"/>
              </a:spcBef>
              <a:buFontTx/>
              <a:buChar char="•"/>
              <a:defRPr/>
            </a:pPr>
            <a:r>
              <a:rPr lang="en-US" sz="2000" dirty="0">
                <a:latin typeface="Yu Gothic" panose="020B0400000000000000" pitchFamily="34" charset="-128"/>
                <a:ea typeface="Yu Gothic" panose="020B0400000000000000" pitchFamily="34" charset="-128"/>
              </a:rPr>
              <a:t> </a:t>
            </a:r>
            <a:r>
              <a:rPr lang="en-US" sz="2000" b="1" dirty="0">
                <a:solidFill>
                  <a:schemeClr val="accent6">
                    <a:lumMod val="60000"/>
                    <a:lumOff val="40000"/>
                  </a:schemeClr>
                </a:solidFill>
                <a:latin typeface="Yu Gothic" panose="020B0400000000000000" pitchFamily="34" charset="-128"/>
                <a:ea typeface="Yu Gothic" panose="020B0400000000000000" pitchFamily="34" charset="-128"/>
              </a:rPr>
              <a:t>scientific racism</a:t>
            </a:r>
            <a:r>
              <a:rPr lang="en-US" sz="2000" dirty="0">
                <a:latin typeface="Yu Gothic" panose="020B0400000000000000" pitchFamily="34" charset="-128"/>
                <a:ea typeface="Yu Gothic" panose="020B0400000000000000" pitchFamily="34" charset="-128"/>
              </a:rPr>
              <a:t>: “naturally inferior” races (not only Blacks, but also non-WASP immigrants) must be kept in the lower rungs of the social ladder, and must not “contaminate” pure white blood (</a:t>
            </a:r>
            <a:r>
              <a:rPr lang="en-US" sz="2000" b="1" dirty="0">
                <a:solidFill>
                  <a:schemeClr val="accent6">
                    <a:lumMod val="60000"/>
                    <a:lumOff val="40000"/>
                  </a:schemeClr>
                </a:solidFill>
                <a:latin typeface="Yu Gothic" panose="020B0400000000000000" pitchFamily="34" charset="-128"/>
                <a:ea typeface="Yu Gothic" panose="020B0400000000000000" pitchFamily="34" charset="-128"/>
              </a:rPr>
              <a:t>eugenics</a:t>
            </a:r>
            <a:r>
              <a:rPr lang="en-US" sz="2000" dirty="0">
                <a:latin typeface="Yu Gothic" panose="020B0400000000000000" pitchFamily="34" charset="-128"/>
                <a:ea typeface="Yu Gothic" panose="020B0400000000000000" pitchFamily="34" charset="-128"/>
              </a:rPr>
              <a:t>)</a:t>
            </a:r>
            <a:r>
              <a:rPr lang="en-US" sz="2000" dirty="0">
                <a:solidFill>
                  <a:schemeClr val="accent5">
                    <a:lumMod val="50000"/>
                  </a:schemeClr>
                </a:solidFill>
                <a:latin typeface="Yu Gothic" panose="020B0400000000000000" pitchFamily="34" charset="-128"/>
                <a:ea typeface="Yu Gothic" panose="020B0400000000000000" pitchFamily="34" charset="-128"/>
              </a:rPr>
              <a:t> </a:t>
            </a:r>
          </a:p>
          <a:p>
            <a:pPr lvl="1" eaLnBrk="1" hangingPunct="1">
              <a:spcBef>
                <a:spcPct val="50000"/>
              </a:spcBef>
              <a:buFontTx/>
              <a:buChar char="•"/>
              <a:defRPr/>
            </a:pPr>
            <a:r>
              <a:rPr lang="en-US" sz="2000" dirty="0">
                <a:latin typeface="Yu Gothic" panose="020B0400000000000000" pitchFamily="34" charset="-128"/>
                <a:ea typeface="Yu Gothic" panose="020B0400000000000000" pitchFamily="34" charset="-128"/>
              </a:rPr>
              <a:t> </a:t>
            </a:r>
            <a:r>
              <a:rPr lang="en-US" sz="2000" b="1" dirty="0">
                <a:solidFill>
                  <a:schemeClr val="accent6">
                    <a:lumMod val="60000"/>
                    <a:lumOff val="40000"/>
                  </a:schemeClr>
                </a:solidFill>
                <a:latin typeface="Yu Gothic" panose="020B0400000000000000" pitchFamily="34" charset="-128"/>
                <a:ea typeface="Yu Gothic" panose="020B0400000000000000" pitchFamily="34" charset="-128"/>
              </a:rPr>
              <a:t>assimilation</a:t>
            </a:r>
            <a:r>
              <a:rPr lang="en-US" sz="2000" dirty="0">
                <a:solidFill>
                  <a:schemeClr val="accent5">
                    <a:lumMod val="50000"/>
                  </a:schemeClr>
                </a:solidFill>
                <a:latin typeface="Yu Gothic" panose="020B0400000000000000" pitchFamily="34" charset="-128"/>
                <a:ea typeface="Yu Gothic" panose="020B0400000000000000" pitchFamily="34" charset="-128"/>
              </a:rPr>
              <a:t> </a:t>
            </a:r>
            <a:r>
              <a:rPr lang="en-US" sz="2000" dirty="0">
                <a:latin typeface="Yu Gothic" panose="020B0400000000000000" pitchFamily="34" charset="-128"/>
                <a:ea typeface="Yu Gothic" panose="020B0400000000000000" pitchFamily="34" charset="-128"/>
              </a:rPr>
              <a:t>into mainstream society (myth of the </a:t>
            </a:r>
            <a:r>
              <a:rPr lang="en-US" sz="2000" b="1" dirty="0">
                <a:solidFill>
                  <a:schemeClr val="accent6">
                    <a:lumMod val="60000"/>
                    <a:lumOff val="40000"/>
                  </a:schemeClr>
                </a:solidFill>
                <a:latin typeface="Yu Gothic" panose="020B0400000000000000" pitchFamily="34" charset="-128"/>
                <a:ea typeface="Yu Gothic" panose="020B0400000000000000" pitchFamily="34" charset="-128"/>
              </a:rPr>
              <a:t>melting pot</a:t>
            </a:r>
            <a:r>
              <a:rPr lang="en-US" sz="2000" dirty="0">
                <a:latin typeface="Yu Gothic" panose="020B0400000000000000" pitchFamily="34" charset="-128"/>
                <a:ea typeface="Yu Gothic" panose="020B0400000000000000" pitchFamily="34" charset="-128"/>
              </a:rPr>
              <a:t>)</a:t>
            </a:r>
            <a:r>
              <a:rPr lang="en-US" sz="2000" dirty="0">
                <a:solidFill>
                  <a:schemeClr val="accent5">
                    <a:lumMod val="50000"/>
                  </a:schemeClr>
                </a:solidFill>
                <a:latin typeface="Yu Gothic" panose="020B0400000000000000" pitchFamily="34" charset="-128"/>
                <a:ea typeface="Yu Gothic" panose="020B0400000000000000" pitchFamily="34" charset="-128"/>
              </a:rPr>
              <a:t>)</a:t>
            </a:r>
          </a:p>
          <a:p>
            <a:pPr lvl="1" eaLnBrk="1" hangingPunct="1">
              <a:spcBef>
                <a:spcPct val="50000"/>
              </a:spcBef>
              <a:buFontTx/>
              <a:buChar char="•"/>
              <a:defRPr/>
            </a:pPr>
            <a:r>
              <a:rPr lang="en-US" sz="2000" dirty="0">
                <a:latin typeface="Yu Gothic" panose="020B0400000000000000" pitchFamily="34" charset="-128"/>
                <a:ea typeface="Yu Gothic" panose="020B0400000000000000" pitchFamily="34" charset="-128"/>
              </a:rPr>
              <a:t> </a:t>
            </a:r>
            <a:r>
              <a:rPr lang="en-US" sz="2000" b="1" dirty="0">
                <a:solidFill>
                  <a:schemeClr val="accent6">
                    <a:lumMod val="60000"/>
                    <a:lumOff val="40000"/>
                  </a:schemeClr>
                </a:solidFill>
                <a:latin typeface="Yu Gothic" panose="020B0400000000000000" pitchFamily="34" charset="-128"/>
                <a:ea typeface="Yu Gothic" panose="020B0400000000000000" pitchFamily="34" charset="-128"/>
              </a:rPr>
              <a:t>pluralism</a:t>
            </a:r>
            <a:r>
              <a:rPr lang="en-US" sz="2000" dirty="0">
                <a:solidFill>
                  <a:schemeClr val="accent5">
                    <a:lumMod val="50000"/>
                  </a:schemeClr>
                </a:solidFill>
                <a:latin typeface="Yu Gothic" panose="020B0400000000000000" pitchFamily="34" charset="-128"/>
                <a:ea typeface="Yu Gothic" panose="020B0400000000000000" pitchFamily="34" charset="-128"/>
              </a:rPr>
              <a:t> </a:t>
            </a:r>
            <a:r>
              <a:rPr lang="en-US" sz="2000" dirty="0">
                <a:latin typeface="Yu Gothic" panose="020B0400000000000000" pitchFamily="34" charset="-128"/>
                <a:ea typeface="Yu Gothic" panose="020B0400000000000000" pitchFamily="34" charset="-128"/>
              </a:rPr>
              <a:t>and</a:t>
            </a:r>
            <a:r>
              <a:rPr lang="en-US" sz="2000" dirty="0">
                <a:solidFill>
                  <a:schemeClr val="accent5">
                    <a:lumMod val="50000"/>
                  </a:schemeClr>
                </a:solidFill>
                <a:latin typeface="Yu Gothic" panose="020B0400000000000000" pitchFamily="34" charset="-128"/>
                <a:ea typeface="Yu Gothic" panose="020B0400000000000000" pitchFamily="34" charset="-128"/>
              </a:rPr>
              <a:t> </a:t>
            </a:r>
            <a:r>
              <a:rPr lang="en-US" sz="2000" b="1" dirty="0">
                <a:solidFill>
                  <a:schemeClr val="accent6">
                    <a:lumMod val="60000"/>
                    <a:lumOff val="40000"/>
                  </a:schemeClr>
                </a:solidFill>
                <a:latin typeface="Yu Gothic" panose="020B0400000000000000" pitchFamily="34" charset="-128"/>
                <a:ea typeface="Yu Gothic" panose="020B0400000000000000" pitchFamily="34" charset="-128"/>
              </a:rPr>
              <a:t>multiculturalism</a:t>
            </a:r>
            <a:r>
              <a:rPr lang="en-US" sz="2000" dirty="0">
                <a:solidFill>
                  <a:schemeClr val="accent5">
                    <a:lumMod val="50000"/>
                  </a:schemeClr>
                </a:solidFill>
                <a:latin typeface="Yu Gothic" panose="020B0400000000000000" pitchFamily="34" charset="-128"/>
                <a:ea typeface="Yu Gothic" panose="020B0400000000000000" pitchFamily="34" charset="-128"/>
              </a:rPr>
              <a:t> </a:t>
            </a:r>
            <a:r>
              <a:rPr lang="en-US" sz="2000" dirty="0">
                <a:latin typeface="Yu Gothic" panose="020B0400000000000000" pitchFamily="34" charset="-128"/>
                <a:ea typeface="Yu Gothic" panose="020B0400000000000000" pitchFamily="34" charset="-128"/>
              </a:rPr>
              <a:t>(myth of the American </a:t>
            </a:r>
            <a:r>
              <a:rPr lang="en-US" sz="2000" b="1" dirty="0">
                <a:solidFill>
                  <a:schemeClr val="accent6">
                    <a:lumMod val="60000"/>
                    <a:lumOff val="40000"/>
                  </a:schemeClr>
                </a:solidFill>
                <a:latin typeface="Yu Gothic" panose="020B0400000000000000" pitchFamily="34" charset="-128"/>
                <a:ea typeface="Yu Gothic" panose="020B0400000000000000" pitchFamily="34" charset="-128"/>
              </a:rPr>
              <a:t>salad bowl/patchwork</a:t>
            </a:r>
            <a:r>
              <a:rPr lang="en-US" sz="2000" dirty="0">
                <a:latin typeface="Yu Gothic" panose="020B0400000000000000" pitchFamily="34" charset="-128"/>
                <a:ea typeface="Yu Gothic" panose="020B0400000000000000" pitchFamily="34" charset="-128"/>
              </a:rPr>
              <a:t>)</a:t>
            </a:r>
          </a:p>
        </p:txBody>
      </p:sp>
      <p:sp>
        <p:nvSpPr>
          <p:cNvPr id="5" name="Titolo 4">
            <a:extLst>
              <a:ext uri="{FF2B5EF4-FFF2-40B4-BE49-F238E27FC236}">
                <a16:creationId xmlns:a16="http://schemas.microsoft.com/office/drawing/2014/main" id="{E10D24E0-F6F9-343F-C2E0-A5CB726D2D43}"/>
              </a:ext>
            </a:extLst>
          </p:cNvPr>
          <p:cNvSpPr>
            <a:spLocks noGrp="1"/>
          </p:cNvSpPr>
          <p:nvPr>
            <p:ph type="title"/>
          </p:nvPr>
        </p:nvSpPr>
        <p:spPr>
          <a:xfrm>
            <a:off x="695325" y="304800"/>
            <a:ext cx="8724900" cy="866775"/>
          </a:xfrm>
        </p:spPr>
        <p:txBody>
          <a:bodyPr>
            <a:normAutofit fontScale="90000"/>
          </a:bodyPr>
          <a:lstStyle/>
          <a:p>
            <a:pPr>
              <a:defRPr/>
            </a:pPr>
            <a:r>
              <a:rPr kumimoji="0" lang="it-IT" sz="5300" b="1" i="0" u="none" strike="noStrike" kern="1200" cap="none" spc="0" normalizeH="0" baseline="0" noProof="0" dirty="0">
                <a:ln>
                  <a:noFill/>
                </a:ln>
                <a:solidFill>
                  <a:srgbClr val="00B0F0"/>
                </a:solidFill>
                <a:effectLst/>
                <a:uLnTx/>
                <a:uFillTx/>
                <a:latin typeface="Century Gothic" panose="020B0502020202020204"/>
                <a:ea typeface="+mj-ea"/>
                <a:cs typeface="+mj-cs"/>
              </a:rPr>
              <a:t>AFTER THE CIVIL WAR</a:t>
            </a:r>
            <a:br>
              <a:rPr lang="en-US" altLang="en-US" sz="2800" dirty="0">
                <a:solidFill>
                  <a:schemeClr val="tx1">
                    <a:lumMod val="65000"/>
                    <a:lumOff val="35000"/>
                  </a:schemeClr>
                </a:solidFill>
                <a:effectLst>
                  <a:outerShdw blurRad="38100" dist="38100" dir="2700000" algn="tl">
                    <a:srgbClr val="000000">
                      <a:alpha val="43137"/>
                    </a:srgbClr>
                  </a:outerShdw>
                </a:effectLst>
              </a:rPr>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D9F2E978-92C6-DDCE-5D33-0AAF17A257D2}"/>
              </a:ext>
            </a:extLst>
          </p:cNvPr>
          <p:cNvSpPr>
            <a:spLocks noGrp="1" noChangeArrowheads="1"/>
          </p:cNvSpPr>
          <p:nvPr>
            <p:ph type="title"/>
          </p:nvPr>
        </p:nvSpPr>
        <p:spPr>
          <a:xfrm>
            <a:off x="295275" y="152400"/>
            <a:ext cx="7210425" cy="838200"/>
          </a:xfrm>
        </p:spPr>
        <p:txBody>
          <a:bodyPr/>
          <a:lstStyle/>
          <a:p>
            <a:pPr>
              <a:defRPr/>
            </a:pPr>
            <a:r>
              <a:rPr kumimoji="0" lang="it-IT" sz="4000" b="1" i="0" u="none" strike="noStrike" kern="1200" cap="none" spc="0" normalizeH="0" baseline="0" noProof="0" dirty="0">
                <a:ln>
                  <a:noFill/>
                </a:ln>
                <a:solidFill>
                  <a:srgbClr val="00B0F0"/>
                </a:solidFill>
                <a:effectLst/>
                <a:uLnTx/>
                <a:uFillTx/>
                <a:latin typeface="Century Gothic" panose="020B0502020202020204"/>
                <a:ea typeface="+mj-ea"/>
                <a:cs typeface="+mj-cs"/>
              </a:rPr>
              <a:t>THE WHITE MAN’S BURDEN</a:t>
            </a:r>
            <a:endParaRPr lang="en-US" altLang="en-US" sz="3400" dirty="0"/>
          </a:p>
        </p:txBody>
      </p:sp>
      <p:sp>
        <p:nvSpPr>
          <p:cNvPr id="17411" name="Text Box 6">
            <a:extLst>
              <a:ext uri="{FF2B5EF4-FFF2-40B4-BE49-F238E27FC236}">
                <a16:creationId xmlns:a16="http://schemas.microsoft.com/office/drawing/2014/main" id="{FD9DB6CF-43D8-4C72-4FEA-34DABFD94FE5}"/>
              </a:ext>
            </a:extLst>
          </p:cNvPr>
          <p:cNvSpPr txBox="1">
            <a:spLocks noChangeArrowheads="1"/>
          </p:cNvSpPr>
          <p:nvPr/>
        </p:nvSpPr>
        <p:spPr bwMode="auto">
          <a:xfrm>
            <a:off x="295275" y="1304926"/>
            <a:ext cx="6238875"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r>
              <a:rPr lang="en-US" altLang="en-US" sz="1600" dirty="0">
                <a:latin typeface="Yu Gothic" panose="020B0400000000000000" pitchFamily="34" charset="-128"/>
                <a:ea typeface="Yu Gothic" panose="020B0400000000000000" pitchFamily="34" charset="-128"/>
              </a:rPr>
              <a:t>Take up the White Man’s burden – </a:t>
            </a:r>
          </a:p>
          <a:p>
            <a:pPr lvl="1" eaLnBrk="1" hangingPunct="1"/>
            <a:r>
              <a:rPr lang="en-US" altLang="en-US" sz="1600" dirty="0">
                <a:latin typeface="Yu Gothic" panose="020B0400000000000000" pitchFamily="34" charset="-128"/>
                <a:ea typeface="Yu Gothic" panose="020B0400000000000000" pitchFamily="34" charset="-128"/>
              </a:rPr>
              <a:t>Send forth the best ye breed –</a:t>
            </a:r>
          </a:p>
          <a:p>
            <a:pPr lvl="1" eaLnBrk="1" hangingPunct="1"/>
            <a:r>
              <a:rPr lang="en-US" altLang="en-US" sz="1600" dirty="0">
                <a:latin typeface="Yu Gothic" panose="020B0400000000000000" pitchFamily="34" charset="-128"/>
                <a:ea typeface="Yu Gothic" panose="020B0400000000000000" pitchFamily="34" charset="-128"/>
              </a:rPr>
              <a:t>Go, bind your sons to exile </a:t>
            </a:r>
          </a:p>
          <a:p>
            <a:pPr lvl="1" eaLnBrk="1" hangingPunct="1"/>
            <a:r>
              <a:rPr lang="en-US" altLang="en-US" sz="1600" dirty="0">
                <a:latin typeface="Yu Gothic" panose="020B0400000000000000" pitchFamily="34" charset="-128"/>
                <a:ea typeface="Yu Gothic" panose="020B0400000000000000" pitchFamily="34" charset="-128"/>
              </a:rPr>
              <a:t>To serve your captives’ need;</a:t>
            </a:r>
          </a:p>
          <a:p>
            <a:pPr lvl="1" eaLnBrk="1" hangingPunct="1"/>
            <a:r>
              <a:rPr lang="en-US" altLang="en-US" sz="1600" dirty="0">
                <a:latin typeface="Yu Gothic" panose="020B0400000000000000" pitchFamily="34" charset="-128"/>
                <a:ea typeface="Yu Gothic" panose="020B0400000000000000" pitchFamily="34" charset="-128"/>
              </a:rPr>
              <a:t>To wait, in heavy harness, </a:t>
            </a:r>
          </a:p>
          <a:p>
            <a:pPr lvl="1" eaLnBrk="1" hangingPunct="1"/>
            <a:r>
              <a:rPr lang="en-US" altLang="en-US" sz="1600" dirty="0">
                <a:latin typeface="Yu Gothic" panose="020B0400000000000000" pitchFamily="34" charset="-128"/>
                <a:ea typeface="Yu Gothic" panose="020B0400000000000000" pitchFamily="34" charset="-128"/>
              </a:rPr>
              <a:t>On fluttered folk and wild –</a:t>
            </a:r>
          </a:p>
          <a:p>
            <a:pPr lvl="1" eaLnBrk="1" hangingPunct="1"/>
            <a:r>
              <a:rPr lang="en-US" altLang="en-US" sz="1600" dirty="0">
                <a:latin typeface="Yu Gothic" panose="020B0400000000000000" pitchFamily="34" charset="-128"/>
                <a:ea typeface="Yu Gothic" panose="020B0400000000000000" pitchFamily="34" charset="-128"/>
              </a:rPr>
              <a:t>Your new-caught sullen peoples,</a:t>
            </a:r>
          </a:p>
          <a:p>
            <a:pPr lvl="1" eaLnBrk="1" hangingPunct="1"/>
            <a:r>
              <a:rPr lang="en-US" altLang="en-US" sz="1600" dirty="0">
                <a:latin typeface="Yu Gothic" panose="020B0400000000000000" pitchFamily="34" charset="-128"/>
                <a:ea typeface="Yu Gothic" panose="020B0400000000000000" pitchFamily="34" charset="-128"/>
              </a:rPr>
              <a:t>Half devil and half child.</a:t>
            </a:r>
          </a:p>
          <a:p>
            <a:pPr lvl="1" eaLnBrk="1" hangingPunct="1"/>
            <a:r>
              <a:rPr lang="en-US" altLang="en-US" sz="1600" dirty="0">
                <a:latin typeface="Yu Gothic" panose="020B0400000000000000" pitchFamily="34" charset="-128"/>
                <a:ea typeface="Yu Gothic" panose="020B0400000000000000" pitchFamily="34" charset="-128"/>
              </a:rPr>
              <a:t>		</a:t>
            </a:r>
          </a:p>
          <a:p>
            <a:pPr lvl="1" eaLnBrk="1" hangingPunct="1"/>
            <a:r>
              <a:rPr lang="en-US" altLang="en-US" sz="1600" dirty="0">
                <a:latin typeface="Yu Gothic" panose="020B0400000000000000" pitchFamily="34" charset="-128"/>
                <a:ea typeface="Yu Gothic" panose="020B0400000000000000" pitchFamily="34" charset="-128"/>
              </a:rPr>
              <a:t>[…]</a:t>
            </a:r>
          </a:p>
          <a:p>
            <a:pPr lvl="1" eaLnBrk="1" hangingPunct="1"/>
            <a:endParaRPr lang="en-US" altLang="en-US" sz="1600" dirty="0">
              <a:latin typeface="Yu Gothic" panose="020B0400000000000000" pitchFamily="34" charset="-128"/>
              <a:ea typeface="Yu Gothic" panose="020B0400000000000000" pitchFamily="34" charset="-128"/>
            </a:endParaRPr>
          </a:p>
          <a:p>
            <a:pPr lvl="1" eaLnBrk="1" hangingPunct="1"/>
            <a:r>
              <a:rPr lang="en-US" altLang="en-US" sz="1600" dirty="0">
                <a:latin typeface="Yu Gothic" panose="020B0400000000000000" pitchFamily="34" charset="-128"/>
                <a:ea typeface="Yu Gothic" panose="020B0400000000000000" pitchFamily="34" charset="-128"/>
              </a:rPr>
              <a:t>Take up the White Man’s burden –</a:t>
            </a:r>
            <a:br>
              <a:rPr lang="en-US" altLang="en-US" sz="1600" dirty="0">
                <a:latin typeface="Yu Gothic" panose="020B0400000000000000" pitchFamily="34" charset="-128"/>
                <a:ea typeface="Yu Gothic" panose="020B0400000000000000" pitchFamily="34" charset="-128"/>
              </a:rPr>
            </a:br>
            <a:r>
              <a:rPr lang="en-US" altLang="en-US" sz="1600" dirty="0">
                <a:latin typeface="Yu Gothic" panose="020B0400000000000000" pitchFamily="34" charset="-128"/>
                <a:ea typeface="Yu Gothic" panose="020B0400000000000000" pitchFamily="34" charset="-128"/>
              </a:rPr>
              <a:t>The savage wars of peace – </a:t>
            </a:r>
            <a:br>
              <a:rPr lang="en-US" altLang="en-US" sz="1600" dirty="0">
                <a:latin typeface="Yu Gothic" panose="020B0400000000000000" pitchFamily="34" charset="-128"/>
                <a:ea typeface="Yu Gothic" panose="020B0400000000000000" pitchFamily="34" charset="-128"/>
              </a:rPr>
            </a:br>
            <a:r>
              <a:rPr lang="en-US" altLang="en-US" sz="1600" dirty="0">
                <a:latin typeface="Yu Gothic" panose="020B0400000000000000" pitchFamily="34" charset="-128"/>
                <a:ea typeface="Yu Gothic" panose="020B0400000000000000" pitchFamily="34" charset="-128"/>
              </a:rPr>
              <a:t>Fill full the mouth of Famine</a:t>
            </a:r>
            <a:br>
              <a:rPr lang="en-US" altLang="en-US" sz="1600" dirty="0">
                <a:latin typeface="Yu Gothic" panose="020B0400000000000000" pitchFamily="34" charset="-128"/>
                <a:ea typeface="Yu Gothic" panose="020B0400000000000000" pitchFamily="34" charset="-128"/>
              </a:rPr>
            </a:br>
            <a:r>
              <a:rPr lang="en-US" altLang="en-US" sz="1600" dirty="0">
                <a:latin typeface="Yu Gothic" panose="020B0400000000000000" pitchFamily="34" charset="-128"/>
                <a:ea typeface="Yu Gothic" panose="020B0400000000000000" pitchFamily="34" charset="-128"/>
              </a:rPr>
              <a:t>And bid the sickness cease;</a:t>
            </a:r>
            <a:br>
              <a:rPr lang="en-US" altLang="en-US" sz="1600" dirty="0">
                <a:latin typeface="Yu Gothic" panose="020B0400000000000000" pitchFamily="34" charset="-128"/>
                <a:ea typeface="Yu Gothic" panose="020B0400000000000000" pitchFamily="34" charset="-128"/>
              </a:rPr>
            </a:br>
            <a:r>
              <a:rPr lang="en-US" altLang="en-US" sz="1600" dirty="0">
                <a:latin typeface="Yu Gothic" panose="020B0400000000000000" pitchFamily="34" charset="-128"/>
                <a:ea typeface="Yu Gothic" panose="020B0400000000000000" pitchFamily="34" charset="-128"/>
              </a:rPr>
              <a:t>And when your goal is nearest</a:t>
            </a:r>
            <a:br>
              <a:rPr lang="en-US" altLang="en-US" sz="1600" dirty="0">
                <a:latin typeface="Yu Gothic" panose="020B0400000000000000" pitchFamily="34" charset="-128"/>
                <a:ea typeface="Yu Gothic" panose="020B0400000000000000" pitchFamily="34" charset="-128"/>
              </a:rPr>
            </a:br>
            <a:r>
              <a:rPr lang="en-US" altLang="en-US" sz="1600" dirty="0">
                <a:latin typeface="Yu Gothic" panose="020B0400000000000000" pitchFamily="34" charset="-128"/>
                <a:ea typeface="Yu Gothic" panose="020B0400000000000000" pitchFamily="34" charset="-128"/>
              </a:rPr>
              <a:t>The end for others sought,</a:t>
            </a:r>
            <a:br>
              <a:rPr lang="en-US" altLang="en-US" sz="1600" dirty="0">
                <a:latin typeface="Yu Gothic" panose="020B0400000000000000" pitchFamily="34" charset="-128"/>
                <a:ea typeface="Yu Gothic" panose="020B0400000000000000" pitchFamily="34" charset="-128"/>
              </a:rPr>
            </a:br>
            <a:r>
              <a:rPr lang="en-US" altLang="en-US" sz="1600" dirty="0">
                <a:latin typeface="Yu Gothic" panose="020B0400000000000000" pitchFamily="34" charset="-128"/>
                <a:ea typeface="Yu Gothic" panose="020B0400000000000000" pitchFamily="34" charset="-128"/>
              </a:rPr>
              <a:t>Watch sloth and heathen Folly</a:t>
            </a:r>
            <a:br>
              <a:rPr lang="en-US" altLang="en-US" sz="1600" dirty="0">
                <a:latin typeface="Yu Gothic" panose="020B0400000000000000" pitchFamily="34" charset="-128"/>
                <a:ea typeface="Yu Gothic" panose="020B0400000000000000" pitchFamily="34" charset="-128"/>
              </a:rPr>
            </a:br>
            <a:r>
              <a:rPr lang="en-US" altLang="en-US" sz="1600" dirty="0">
                <a:latin typeface="Yu Gothic" panose="020B0400000000000000" pitchFamily="34" charset="-128"/>
                <a:ea typeface="Yu Gothic" panose="020B0400000000000000" pitchFamily="34" charset="-128"/>
              </a:rPr>
              <a:t>Bring all your hopes to nought. </a:t>
            </a:r>
          </a:p>
          <a:p>
            <a:pPr lvl="1" eaLnBrk="1" hangingPunct="1"/>
            <a:endParaRPr lang="en-US" altLang="en-US" sz="1600" dirty="0">
              <a:latin typeface="Yu Gothic" panose="020B0400000000000000" pitchFamily="34" charset="-128"/>
              <a:ea typeface="Yu Gothic" panose="020B0400000000000000" pitchFamily="34" charset="-128"/>
            </a:endParaRPr>
          </a:p>
          <a:p>
            <a:pPr lvl="1" eaLnBrk="1" hangingPunct="1"/>
            <a:r>
              <a:rPr lang="en-US" altLang="en-US" sz="1600" dirty="0">
                <a:latin typeface="Yu Gothic" panose="020B0400000000000000" pitchFamily="34" charset="-128"/>
                <a:ea typeface="Yu Gothic" panose="020B0400000000000000" pitchFamily="34" charset="-128"/>
              </a:rPr>
              <a:t>(Rudyard Kipling, 1899</a:t>
            </a:r>
            <a:r>
              <a:rPr lang="en-US" altLang="en-US" dirty="0">
                <a:latin typeface="Yu Gothic" panose="020B0400000000000000" pitchFamily="34" charset="-128"/>
                <a:ea typeface="Yu Gothic" panose="020B0400000000000000" pitchFamily="34" charset="-128"/>
              </a:rPr>
              <a:t>)</a:t>
            </a:r>
          </a:p>
        </p:txBody>
      </p:sp>
      <p:pic>
        <p:nvPicPr>
          <p:cNvPr id="17412" name="Picture 6">
            <a:extLst>
              <a:ext uri="{FF2B5EF4-FFF2-40B4-BE49-F238E27FC236}">
                <a16:creationId xmlns:a16="http://schemas.microsoft.com/office/drawing/2014/main" id="{2B7EFB93-D03B-5659-7C9F-234E21317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4018" y="3429000"/>
            <a:ext cx="455136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C:\Users\Utente\Downloads\index.jpg">
            <a:extLst>
              <a:ext uri="{FF2B5EF4-FFF2-40B4-BE49-F238E27FC236}">
                <a16:creationId xmlns:a16="http://schemas.microsoft.com/office/drawing/2014/main" id="{DA8D0A66-8C89-B0F5-449F-046428A534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012" y="571500"/>
            <a:ext cx="214312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5DDBB15-D57E-A91A-5C82-C2A99C23CAD9}"/>
              </a:ext>
            </a:extLst>
          </p:cNvPr>
          <p:cNvSpPr>
            <a:spLocks noGrp="1" noChangeArrowheads="1"/>
          </p:cNvSpPr>
          <p:nvPr>
            <p:ph type="title"/>
          </p:nvPr>
        </p:nvSpPr>
        <p:spPr>
          <a:xfrm>
            <a:off x="304800" y="323850"/>
            <a:ext cx="9982200" cy="1047750"/>
          </a:xfrm>
        </p:spPr>
        <p:txBody>
          <a:bodyPr/>
          <a:lstStyle/>
          <a:p>
            <a:pPr>
              <a:defRPr/>
            </a:pPr>
            <a:r>
              <a:rPr kumimoji="0" lang="it-IT" sz="4000" b="1" i="0" u="none" strike="noStrike" kern="1200" cap="none" spc="0" normalizeH="0" baseline="0" noProof="0" dirty="0">
                <a:ln>
                  <a:noFill/>
                </a:ln>
                <a:solidFill>
                  <a:srgbClr val="00B0F0"/>
                </a:solidFill>
                <a:effectLst/>
                <a:uLnTx/>
                <a:uFillTx/>
                <a:latin typeface="Century Gothic" panose="020B0502020202020204"/>
                <a:ea typeface="+mj-ea"/>
                <a:cs typeface="+mj-cs"/>
              </a:rPr>
              <a:t>RACE, ETHNICITY, AND IMPERIALISM</a:t>
            </a:r>
            <a:endParaRPr lang="en-US" altLang="en-US" sz="4000" dirty="0"/>
          </a:p>
        </p:txBody>
      </p:sp>
      <p:sp>
        <p:nvSpPr>
          <p:cNvPr id="18435" name="Rectangle 4">
            <a:extLst>
              <a:ext uri="{FF2B5EF4-FFF2-40B4-BE49-F238E27FC236}">
                <a16:creationId xmlns:a16="http://schemas.microsoft.com/office/drawing/2014/main" id="{02611AB3-50B3-98D5-4E00-742D515EFD4D}"/>
              </a:ext>
            </a:extLst>
          </p:cNvPr>
          <p:cNvSpPr>
            <a:spLocks noChangeArrowheads="1"/>
          </p:cNvSpPr>
          <p:nvPr/>
        </p:nvSpPr>
        <p:spPr bwMode="auto">
          <a:xfrm>
            <a:off x="304801" y="1350039"/>
            <a:ext cx="99822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latin typeface="Yu Gothic" panose="020B0400000000000000" pitchFamily="34" charset="-128"/>
                <a:ea typeface="Yu Gothic" panose="020B0400000000000000" pitchFamily="34" charset="-128"/>
              </a:rPr>
              <a:t>Race and ethnicity are also central to the rise of US imperialism, starting from the 1845-48 war against Mexico, ideologically justified by the doctrine of  </a:t>
            </a:r>
            <a:r>
              <a:rPr lang="it-IT" altLang="it-IT" sz="2000" b="1" dirty="0" err="1">
                <a:solidFill>
                  <a:schemeClr val="tx1">
                    <a:lumMod val="65000"/>
                  </a:schemeClr>
                </a:solidFill>
                <a:latin typeface="Yu Gothic" panose="020B0400000000000000" pitchFamily="34" charset="-128"/>
                <a:ea typeface="Yu Gothic" panose="020B0400000000000000" pitchFamily="34" charset="-128"/>
              </a:rPr>
              <a:t>Manifest</a:t>
            </a:r>
            <a:r>
              <a:rPr lang="it-IT" altLang="it-IT" sz="2000" b="1" dirty="0">
                <a:solidFill>
                  <a:schemeClr val="tx1">
                    <a:lumMod val="65000"/>
                  </a:schemeClr>
                </a:solidFill>
                <a:latin typeface="Yu Gothic" panose="020B0400000000000000" pitchFamily="34" charset="-128"/>
                <a:ea typeface="Yu Gothic" panose="020B0400000000000000" pitchFamily="34" charset="-128"/>
              </a:rPr>
              <a:t> </a:t>
            </a:r>
            <a:r>
              <a:rPr lang="it-IT" altLang="it-IT" sz="2000" b="1" dirty="0" err="1">
                <a:solidFill>
                  <a:schemeClr val="tx1">
                    <a:lumMod val="65000"/>
                  </a:schemeClr>
                </a:solidFill>
                <a:latin typeface="Yu Gothic" panose="020B0400000000000000" pitchFamily="34" charset="-128"/>
                <a:ea typeface="Yu Gothic" panose="020B0400000000000000" pitchFamily="34" charset="-128"/>
              </a:rPr>
              <a:t>Destiny</a:t>
            </a:r>
            <a:r>
              <a:rPr lang="it-IT" altLang="it-IT" sz="2000" b="1" dirty="0">
                <a:solidFill>
                  <a:schemeClr val="tx1">
                    <a:lumMod val="65000"/>
                  </a:schemeClr>
                </a:solidFill>
                <a:latin typeface="Yu Gothic" panose="020B0400000000000000" pitchFamily="34" charset="-128"/>
                <a:ea typeface="Yu Gothic" panose="020B0400000000000000" pitchFamily="34" charset="-128"/>
              </a:rPr>
              <a:t> </a:t>
            </a:r>
            <a:r>
              <a:rPr lang="it-IT" altLang="it-IT" sz="2000" dirty="0">
                <a:latin typeface="Yu Gothic" panose="020B0400000000000000" pitchFamily="34" charset="-128"/>
                <a:ea typeface="Yu Gothic" panose="020B0400000000000000" pitchFamily="34" charset="-128"/>
              </a:rPr>
              <a:t>(</a:t>
            </a:r>
            <a:r>
              <a:rPr lang="it-IT" altLang="it-IT" sz="2000" dirty="0" err="1">
                <a:latin typeface="Yu Gothic" panose="020B0400000000000000" pitchFamily="34" charset="-128"/>
                <a:ea typeface="Yu Gothic" panose="020B0400000000000000" pitchFamily="34" charset="-128"/>
              </a:rPr>
              <a:t>expression</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coined</a:t>
            </a:r>
            <a:r>
              <a:rPr lang="it-IT" altLang="it-IT" sz="2000" dirty="0">
                <a:latin typeface="Yu Gothic" panose="020B0400000000000000" pitchFamily="34" charset="-128"/>
                <a:ea typeface="Yu Gothic" panose="020B0400000000000000" pitchFamily="34" charset="-128"/>
              </a:rPr>
              <a:t> in 1845 by </a:t>
            </a:r>
            <a:r>
              <a:rPr lang="it-IT" altLang="it-IT" sz="2000" b="1" dirty="0">
                <a:solidFill>
                  <a:schemeClr val="tx1">
                    <a:lumMod val="65000"/>
                  </a:schemeClr>
                </a:solidFill>
                <a:latin typeface="Yu Gothic" panose="020B0400000000000000" pitchFamily="34" charset="-128"/>
                <a:ea typeface="Yu Gothic" panose="020B0400000000000000" pitchFamily="34" charset="-128"/>
              </a:rPr>
              <a:t>John L. </a:t>
            </a:r>
            <a:r>
              <a:rPr lang="it-IT" altLang="it-IT" sz="2000" b="1" dirty="0" err="1">
                <a:solidFill>
                  <a:schemeClr val="tx1">
                    <a:lumMod val="65000"/>
                  </a:schemeClr>
                </a:solidFill>
                <a:latin typeface="Yu Gothic" panose="020B0400000000000000" pitchFamily="34" charset="-128"/>
                <a:ea typeface="Yu Gothic" panose="020B0400000000000000" pitchFamily="34" charset="-128"/>
              </a:rPr>
              <a:t>O’Sullivan</a:t>
            </a:r>
            <a:r>
              <a:rPr lang="it-IT" altLang="it-IT" sz="2000" b="1" dirty="0">
                <a:solidFill>
                  <a:schemeClr val="tx1">
                    <a:lumMod val="65000"/>
                  </a:schemeClr>
                </a:solidFill>
                <a:latin typeface="Yu Gothic" panose="020B0400000000000000" pitchFamily="34" charset="-128"/>
                <a:ea typeface="Yu Gothic" panose="020B0400000000000000" pitchFamily="34" charset="-128"/>
              </a:rPr>
              <a:t> </a:t>
            </a:r>
            <a:r>
              <a:rPr lang="it-IT" altLang="it-IT" sz="2000" dirty="0">
                <a:latin typeface="Yu Gothic" panose="020B0400000000000000" pitchFamily="34" charset="-128"/>
                <a:ea typeface="Yu Gothic" panose="020B0400000000000000" pitchFamily="34" charset="-128"/>
              </a:rPr>
              <a:t>in the </a:t>
            </a:r>
            <a:r>
              <a:rPr lang="it-IT" altLang="it-IT" sz="2000" dirty="0" err="1">
                <a:latin typeface="Yu Gothic" panose="020B0400000000000000" pitchFamily="34" charset="-128"/>
                <a:ea typeface="Yu Gothic" panose="020B0400000000000000" pitchFamily="34" charset="-128"/>
              </a:rPr>
              <a:t>essay</a:t>
            </a:r>
            <a:r>
              <a:rPr lang="it-IT" altLang="it-IT" sz="2000" dirty="0">
                <a:latin typeface="Yu Gothic" panose="020B0400000000000000" pitchFamily="34" charset="-128"/>
                <a:ea typeface="Yu Gothic" panose="020B0400000000000000" pitchFamily="34" charset="-128"/>
              </a:rPr>
              <a:t> </a:t>
            </a:r>
            <a:r>
              <a:rPr lang="it-IT" altLang="it-IT" sz="2000" b="1" dirty="0">
                <a:solidFill>
                  <a:schemeClr val="tx1">
                    <a:lumMod val="65000"/>
                  </a:schemeClr>
                </a:solidFill>
                <a:latin typeface="Yu Gothic" panose="020B0400000000000000" pitchFamily="34" charset="-128"/>
                <a:ea typeface="Yu Gothic" panose="020B0400000000000000" pitchFamily="34" charset="-128"/>
              </a:rPr>
              <a:t>“</a:t>
            </a:r>
            <a:r>
              <a:rPr lang="it-IT" altLang="it-IT" sz="2000" b="1" dirty="0" err="1">
                <a:solidFill>
                  <a:schemeClr val="tx1">
                    <a:lumMod val="65000"/>
                  </a:schemeClr>
                </a:solidFill>
                <a:latin typeface="Yu Gothic" panose="020B0400000000000000" pitchFamily="34" charset="-128"/>
                <a:ea typeface="Yu Gothic" panose="020B0400000000000000" pitchFamily="34" charset="-128"/>
              </a:rPr>
              <a:t>Annexation</a:t>
            </a:r>
            <a:r>
              <a:rPr lang="it-IT" altLang="it-IT" sz="2000" b="1" dirty="0">
                <a:solidFill>
                  <a:schemeClr val="tx1">
                    <a:lumMod val="65000"/>
                  </a:schemeClr>
                </a:solidFill>
                <a:latin typeface="Yu Gothic" panose="020B0400000000000000" pitchFamily="34" charset="-128"/>
                <a:ea typeface="Yu Gothic" panose="020B0400000000000000" pitchFamily="34" charset="-128"/>
              </a:rPr>
              <a:t>”</a:t>
            </a:r>
            <a:r>
              <a:rPr lang="it-IT" altLang="it-IT" sz="2000" dirty="0">
                <a:latin typeface="Yu Gothic" panose="020B0400000000000000" pitchFamily="34" charset="-128"/>
                <a:ea typeface="Yu Gothic" panose="020B0400000000000000" pitchFamily="34" charset="-128"/>
              </a:rPr>
              <a:t>).</a:t>
            </a:r>
            <a:r>
              <a:rPr lang="it-IT" altLang="it-IT" sz="2000" b="1" dirty="0">
                <a:solidFill>
                  <a:schemeClr val="tx1">
                    <a:lumMod val="65000"/>
                  </a:schemeClr>
                </a:solidFill>
                <a:latin typeface="Yu Gothic" panose="020B0400000000000000" pitchFamily="34" charset="-128"/>
                <a:ea typeface="Yu Gothic" panose="020B0400000000000000" pitchFamily="34" charset="-128"/>
              </a:rPr>
              <a:t> </a:t>
            </a:r>
            <a:r>
              <a:rPr lang="it-IT" altLang="it-IT" sz="2000" dirty="0">
                <a:latin typeface="Yu Gothic" panose="020B0400000000000000" pitchFamily="34" charset="-128"/>
                <a:ea typeface="Yu Gothic" panose="020B0400000000000000" pitchFamily="34" charset="-128"/>
              </a:rPr>
              <a:t>For </a:t>
            </a:r>
            <a:r>
              <a:rPr lang="it-IT" altLang="it-IT" sz="2000" dirty="0" err="1">
                <a:latin typeface="Yu Gothic" panose="020B0400000000000000" pitchFamily="34" charset="-128"/>
                <a:ea typeface="Yu Gothic" panose="020B0400000000000000" pitchFamily="34" charset="-128"/>
              </a:rPr>
              <a:t>O’Sullivan</a:t>
            </a:r>
            <a:r>
              <a:rPr lang="it-IT" altLang="it-IT" sz="2000" dirty="0">
                <a:latin typeface="Yu Gothic" panose="020B0400000000000000" pitchFamily="34" charset="-128"/>
                <a:ea typeface="Yu Gothic" panose="020B0400000000000000" pitchFamily="34" charset="-128"/>
              </a:rPr>
              <a:t>, the USA  </a:t>
            </a:r>
            <a:r>
              <a:rPr lang="it-IT" altLang="it-IT" sz="2000" dirty="0" err="1">
                <a:latin typeface="Yu Gothic" panose="020B0400000000000000" pitchFamily="34" charset="-128"/>
                <a:ea typeface="Yu Gothic" panose="020B0400000000000000" pitchFamily="34" charset="-128"/>
              </a:rPr>
              <a:t>has</a:t>
            </a:r>
            <a:r>
              <a:rPr lang="it-IT" altLang="it-IT" sz="2000" dirty="0">
                <a:latin typeface="Yu Gothic" panose="020B0400000000000000" pitchFamily="34" charset="-128"/>
                <a:ea typeface="Yu Gothic" panose="020B0400000000000000" pitchFamily="34" charset="-128"/>
              </a:rPr>
              <a:t> the moral </a:t>
            </a:r>
            <a:r>
              <a:rPr lang="it-IT" altLang="it-IT" sz="2000" dirty="0" err="1">
                <a:latin typeface="Yu Gothic" panose="020B0400000000000000" pitchFamily="34" charset="-128"/>
                <a:ea typeface="Yu Gothic" panose="020B0400000000000000" pitchFamily="34" charset="-128"/>
              </a:rPr>
              <a:t>right</a:t>
            </a:r>
            <a:r>
              <a:rPr lang="it-IT" altLang="it-IT" sz="2000" dirty="0">
                <a:latin typeface="Yu Gothic" panose="020B0400000000000000" pitchFamily="34" charset="-128"/>
                <a:ea typeface="Yu Gothic" panose="020B0400000000000000" pitchFamily="34" charset="-128"/>
              </a:rPr>
              <a:t> and an </a:t>
            </a:r>
            <a:r>
              <a:rPr lang="it-IT" altLang="it-IT" sz="2000" dirty="0" err="1">
                <a:latin typeface="Yu Gothic" panose="020B0400000000000000" pitchFamily="34" charset="-128"/>
                <a:ea typeface="Yu Gothic" panose="020B0400000000000000" pitchFamily="34" charset="-128"/>
              </a:rPr>
              <a:t>almost</a:t>
            </a:r>
            <a:r>
              <a:rPr lang="it-IT" altLang="it-IT" sz="2000" dirty="0">
                <a:latin typeface="Yu Gothic" panose="020B0400000000000000" pitchFamily="34" charset="-128"/>
                <a:ea typeface="Yu Gothic" panose="020B0400000000000000" pitchFamily="34" charset="-128"/>
              </a:rPr>
              <a:t> divine mission to </a:t>
            </a:r>
            <a:r>
              <a:rPr lang="it-IT" altLang="it-IT" sz="2000" b="1" dirty="0">
                <a:solidFill>
                  <a:schemeClr val="tx1">
                    <a:lumMod val="65000"/>
                  </a:schemeClr>
                </a:solidFill>
                <a:latin typeface="Yu Gothic" panose="020B0400000000000000" pitchFamily="34" charset="-128"/>
                <a:ea typeface="Yu Gothic" panose="020B0400000000000000" pitchFamily="34" charset="-128"/>
              </a:rPr>
              <a:t>spread </a:t>
            </a:r>
            <a:r>
              <a:rPr lang="it-IT" altLang="it-IT" sz="2000" b="1" dirty="0" err="1">
                <a:solidFill>
                  <a:schemeClr val="tx1">
                    <a:lumMod val="65000"/>
                  </a:schemeClr>
                </a:solidFill>
                <a:latin typeface="Yu Gothic" panose="020B0400000000000000" pitchFamily="34" charset="-128"/>
                <a:ea typeface="Yu Gothic" panose="020B0400000000000000" pitchFamily="34" charset="-128"/>
              </a:rPr>
              <a:t>freedom</a:t>
            </a:r>
            <a:r>
              <a:rPr lang="it-IT" altLang="it-IT" sz="2000" b="1" dirty="0">
                <a:solidFill>
                  <a:schemeClr val="tx1">
                    <a:lumMod val="65000"/>
                  </a:schemeClr>
                </a:solidFill>
                <a:latin typeface="Yu Gothic" panose="020B0400000000000000" pitchFamily="34" charset="-128"/>
                <a:ea typeface="Yu Gothic" panose="020B0400000000000000" pitchFamily="34" charset="-128"/>
              </a:rPr>
              <a:t> and democracy</a:t>
            </a:r>
            <a:r>
              <a:rPr lang="it-IT" altLang="it-IT" sz="2000" dirty="0">
                <a:solidFill>
                  <a:srgbClr val="FF0000"/>
                </a:solidFill>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among</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inferior</a:t>
            </a:r>
            <a:r>
              <a:rPr lang="it-IT" altLang="it-IT" sz="2000" dirty="0">
                <a:latin typeface="Yu Gothic" panose="020B0400000000000000" pitchFamily="34" charset="-128"/>
                <a:ea typeface="Yu Gothic" panose="020B0400000000000000" pitchFamily="34" charset="-128"/>
              </a:rPr>
              <a:t>” people </a:t>
            </a:r>
            <a:r>
              <a:rPr lang="it-IT" altLang="it-IT" sz="2000" dirty="0" err="1">
                <a:latin typeface="Yu Gothic" panose="020B0400000000000000" pitchFamily="34" charset="-128"/>
                <a:ea typeface="Yu Gothic" panose="020B0400000000000000" pitchFamily="34" charset="-128"/>
              </a:rPr>
              <a:t>who</a:t>
            </a:r>
            <a:r>
              <a:rPr lang="it-IT" altLang="it-IT" sz="2000" dirty="0">
                <a:latin typeface="Yu Gothic" panose="020B0400000000000000" pitchFamily="34" charset="-128"/>
                <a:ea typeface="Yu Gothic" panose="020B0400000000000000" pitchFamily="34" charset="-128"/>
              </a:rPr>
              <a:t> do </a:t>
            </a:r>
            <a:r>
              <a:rPr lang="it-IT" altLang="it-IT" sz="2000" dirty="0" err="1">
                <a:latin typeface="Yu Gothic" panose="020B0400000000000000" pitchFamily="34" charset="-128"/>
                <a:ea typeface="Yu Gothic" panose="020B0400000000000000" pitchFamily="34" charset="-128"/>
              </a:rPr>
              <a:t>not</a:t>
            </a:r>
            <a:r>
              <a:rPr lang="it-IT" altLang="it-IT" sz="2000" dirty="0">
                <a:latin typeface="Yu Gothic" panose="020B0400000000000000" pitchFamily="34" charset="-128"/>
                <a:ea typeface="Yu Gothic" panose="020B0400000000000000" pitchFamily="34" charset="-128"/>
              </a:rPr>
              <a:t> know </a:t>
            </a:r>
            <a:r>
              <a:rPr lang="it-IT" altLang="it-IT" sz="2000" dirty="0" err="1">
                <a:latin typeface="Yu Gothic" panose="020B0400000000000000" pitchFamily="34" charset="-128"/>
                <a:ea typeface="Yu Gothic" panose="020B0400000000000000" pitchFamily="34" charset="-128"/>
              </a:rPr>
              <a:t>how</a:t>
            </a:r>
            <a:r>
              <a:rPr lang="it-IT" altLang="it-IT" sz="2000" dirty="0">
                <a:latin typeface="Yu Gothic" panose="020B0400000000000000" pitchFamily="34" charset="-128"/>
                <a:ea typeface="Yu Gothic" panose="020B0400000000000000" pitchFamily="34" charset="-128"/>
              </a:rPr>
              <a:t> to </a:t>
            </a:r>
            <a:r>
              <a:rPr lang="it-IT" altLang="it-IT" sz="2000" dirty="0" err="1">
                <a:latin typeface="Yu Gothic" panose="020B0400000000000000" pitchFamily="34" charset="-128"/>
                <a:ea typeface="Yu Gothic" panose="020B0400000000000000" pitchFamily="34" charset="-128"/>
              </a:rPr>
              <a:t>govern</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themeselves</a:t>
            </a:r>
            <a:r>
              <a:rPr lang="it-IT" altLang="it-IT" sz="2000" dirty="0">
                <a:latin typeface="Yu Gothic" panose="020B0400000000000000" pitchFamily="34" charset="-128"/>
                <a:ea typeface="Yu Gothic" panose="020B0400000000000000" pitchFamily="34" charset="-128"/>
              </a:rPr>
              <a:t>. “And </a:t>
            </a:r>
            <a:r>
              <a:rPr lang="it-IT" altLang="it-IT" sz="2000" dirty="0" err="1">
                <a:latin typeface="Yu Gothic" panose="020B0400000000000000" pitchFamily="34" charset="-128"/>
                <a:ea typeface="Yu Gothic" panose="020B0400000000000000" pitchFamily="34" charset="-128"/>
              </a:rPr>
              <a:t>that</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claim</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is</a:t>
            </a:r>
            <a:r>
              <a:rPr lang="it-IT" altLang="it-IT" sz="2000" dirty="0">
                <a:latin typeface="Yu Gothic" panose="020B0400000000000000" pitchFamily="34" charset="-128"/>
                <a:ea typeface="Yu Gothic" panose="020B0400000000000000" pitchFamily="34" charset="-128"/>
              </a:rPr>
              <a:t> by the </a:t>
            </a:r>
            <a:r>
              <a:rPr lang="it-IT" altLang="it-IT" sz="2000" dirty="0" err="1">
                <a:latin typeface="Yu Gothic" panose="020B0400000000000000" pitchFamily="34" charset="-128"/>
                <a:ea typeface="Yu Gothic" panose="020B0400000000000000" pitchFamily="34" charset="-128"/>
              </a:rPr>
              <a:t>right</a:t>
            </a:r>
            <a:r>
              <a:rPr lang="it-IT" altLang="it-IT" sz="2000" dirty="0">
                <a:latin typeface="Yu Gothic" panose="020B0400000000000000" pitchFamily="34" charset="-128"/>
                <a:ea typeface="Yu Gothic" panose="020B0400000000000000" pitchFamily="34" charset="-128"/>
              </a:rPr>
              <a:t> of </a:t>
            </a:r>
            <a:r>
              <a:rPr lang="it-IT" altLang="it-IT" sz="2000" dirty="0" err="1">
                <a:latin typeface="Yu Gothic" panose="020B0400000000000000" pitchFamily="34" charset="-128"/>
                <a:ea typeface="Yu Gothic" panose="020B0400000000000000" pitchFamily="34" charset="-128"/>
              </a:rPr>
              <a:t>our</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manifest</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destiny</a:t>
            </a:r>
            <a:r>
              <a:rPr lang="it-IT" altLang="it-IT" sz="2000" dirty="0">
                <a:latin typeface="Yu Gothic" panose="020B0400000000000000" pitchFamily="34" charset="-128"/>
                <a:ea typeface="Yu Gothic" panose="020B0400000000000000" pitchFamily="34" charset="-128"/>
              </a:rPr>
              <a:t> to </a:t>
            </a:r>
            <a:r>
              <a:rPr lang="it-IT" altLang="it-IT" sz="2000" dirty="0" err="1">
                <a:latin typeface="Yu Gothic" panose="020B0400000000000000" pitchFamily="34" charset="-128"/>
                <a:ea typeface="Yu Gothic" panose="020B0400000000000000" pitchFamily="34" charset="-128"/>
              </a:rPr>
              <a:t>overspread</a:t>
            </a:r>
            <a:r>
              <a:rPr lang="it-IT" altLang="it-IT" sz="2000" dirty="0">
                <a:latin typeface="Yu Gothic" panose="020B0400000000000000" pitchFamily="34" charset="-128"/>
                <a:ea typeface="Yu Gothic" panose="020B0400000000000000" pitchFamily="34" charset="-128"/>
              </a:rPr>
              <a:t> and to </a:t>
            </a:r>
            <a:r>
              <a:rPr lang="it-IT" altLang="it-IT" sz="2000" dirty="0" err="1">
                <a:latin typeface="Yu Gothic" panose="020B0400000000000000" pitchFamily="34" charset="-128"/>
                <a:ea typeface="Yu Gothic" panose="020B0400000000000000" pitchFamily="34" charset="-128"/>
              </a:rPr>
              <a:t>possess</a:t>
            </a:r>
            <a:r>
              <a:rPr lang="it-IT" altLang="it-IT" sz="2000" dirty="0">
                <a:latin typeface="Yu Gothic" panose="020B0400000000000000" pitchFamily="34" charset="-128"/>
                <a:ea typeface="Yu Gothic" panose="020B0400000000000000" pitchFamily="34" charset="-128"/>
              </a:rPr>
              <a:t> the </a:t>
            </a:r>
            <a:r>
              <a:rPr lang="it-IT" altLang="it-IT" sz="2000" dirty="0" err="1">
                <a:latin typeface="Yu Gothic" panose="020B0400000000000000" pitchFamily="34" charset="-128"/>
                <a:ea typeface="Yu Gothic" panose="020B0400000000000000" pitchFamily="34" charset="-128"/>
              </a:rPr>
              <a:t>whole</a:t>
            </a:r>
            <a:r>
              <a:rPr lang="it-IT" altLang="it-IT" sz="2000" dirty="0">
                <a:latin typeface="Yu Gothic" panose="020B0400000000000000" pitchFamily="34" charset="-128"/>
                <a:ea typeface="Yu Gothic" panose="020B0400000000000000" pitchFamily="34" charset="-128"/>
              </a:rPr>
              <a:t> of the </a:t>
            </a:r>
            <a:r>
              <a:rPr lang="it-IT" altLang="it-IT" sz="2000" dirty="0" err="1">
                <a:latin typeface="Yu Gothic" panose="020B0400000000000000" pitchFamily="34" charset="-128"/>
                <a:ea typeface="Yu Gothic" panose="020B0400000000000000" pitchFamily="34" charset="-128"/>
              </a:rPr>
              <a:t>continent</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which</a:t>
            </a:r>
            <a:r>
              <a:rPr lang="it-IT" altLang="it-IT" sz="2000" dirty="0">
                <a:latin typeface="Yu Gothic" panose="020B0400000000000000" pitchFamily="34" charset="-128"/>
                <a:ea typeface="Yu Gothic" panose="020B0400000000000000" pitchFamily="34" charset="-128"/>
              </a:rPr>
              <a:t> Providence </a:t>
            </a:r>
            <a:r>
              <a:rPr lang="it-IT" altLang="it-IT" sz="2000" dirty="0" err="1">
                <a:latin typeface="Yu Gothic" panose="020B0400000000000000" pitchFamily="34" charset="-128"/>
                <a:ea typeface="Yu Gothic" panose="020B0400000000000000" pitchFamily="34" charset="-128"/>
              </a:rPr>
              <a:t>has</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given</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us</a:t>
            </a:r>
            <a:r>
              <a:rPr lang="it-IT" altLang="it-IT" sz="2000" dirty="0">
                <a:latin typeface="Yu Gothic" panose="020B0400000000000000" pitchFamily="34" charset="-128"/>
                <a:ea typeface="Yu Gothic" panose="020B0400000000000000" pitchFamily="34" charset="-128"/>
              </a:rPr>
              <a:t> for the </a:t>
            </a:r>
            <a:r>
              <a:rPr lang="it-IT" altLang="it-IT" sz="2000" dirty="0" err="1">
                <a:latin typeface="Yu Gothic" panose="020B0400000000000000" pitchFamily="34" charset="-128"/>
                <a:ea typeface="Yu Gothic" panose="020B0400000000000000" pitchFamily="34" charset="-128"/>
              </a:rPr>
              <a:t>development</a:t>
            </a:r>
            <a:r>
              <a:rPr lang="it-IT" altLang="it-IT" sz="2000" dirty="0">
                <a:latin typeface="Yu Gothic" panose="020B0400000000000000" pitchFamily="34" charset="-128"/>
                <a:ea typeface="Yu Gothic" panose="020B0400000000000000" pitchFamily="34" charset="-128"/>
              </a:rPr>
              <a:t> of the </a:t>
            </a:r>
            <a:r>
              <a:rPr lang="it-IT" altLang="it-IT" sz="2000" dirty="0" err="1">
                <a:latin typeface="Yu Gothic" panose="020B0400000000000000" pitchFamily="34" charset="-128"/>
                <a:ea typeface="Yu Gothic" panose="020B0400000000000000" pitchFamily="34" charset="-128"/>
              </a:rPr>
              <a:t>great</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experiment</a:t>
            </a:r>
            <a:r>
              <a:rPr lang="it-IT" altLang="it-IT" sz="2000" dirty="0">
                <a:latin typeface="Yu Gothic" panose="020B0400000000000000" pitchFamily="34" charset="-128"/>
                <a:ea typeface="Yu Gothic" panose="020B0400000000000000" pitchFamily="34" charset="-128"/>
              </a:rPr>
              <a:t> of liberty and </a:t>
            </a:r>
            <a:r>
              <a:rPr lang="it-IT" altLang="it-IT" sz="2000" dirty="0" err="1">
                <a:latin typeface="Yu Gothic" panose="020B0400000000000000" pitchFamily="34" charset="-128"/>
                <a:ea typeface="Yu Gothic" panose="020B0400000000000000" pitchFamily="34" charset="-128"/>
              </a:rPr>
              <a:t>federated</a:t>
            </a:r>
            <a:r>
              <a:rPr lang="it-IT" altLang="it-IT" sz="2000" dirty="0">
                <a:latin typeface="Yu Gothic" panose="020B0400000000000000" pitchFamily="34" charset="-128"/>
                <a:ea typeface="Yu Gothic" panose="020B0400000000000000" pitchFamily="34" charset="-128"/>
              </a:rPr>
              <a:t> self-government </a:t>
            </a:r>
            <a:r>
              <a:rPr lang="it-IT" altLang="it-IT" sz="2000" dirty="0" err="1">
                <a:latin typeface="Yu Gothic" panose="020B0400000000000000" pitchFamily="34" charset="-128"/>
                <a:ea typeface="Yu Gothic" panose="020B0400000000000000" pitchFamily="34" charset="-128"/>
              </a:rPr>
              <a:t>entrusted</a:t>
            </a:r>
            <a:r>
              <a:rPr lang="it-IT" altLang="it-IT" sz="2000" dirty="0">
                <a:latin typeface="Yu Gothic" panose="020B0400000000000000" pitchFamily="34" charset="-128"/>
                <a:ea typeface="Yu Gothic" panose="020B0400000000000000" pitchFamily="34" charset="-128"/>
              </a:rPr>
              <a:t> to </a:t>
            </a:r>
            <a:r>
              <a:rPr lang="it-IT" altLang="it-IT" sz="2000" dirty="0" err="1">
                <a:latin typeface="Yu Gothic" panose="020B0400000000000000" pitchFamily="34" charset="-128"/>
                <a:ea typeface="Yu Gothic" panose="020B0400000000000000" pitchFamily="34" charset="-128"/>
              </a:rPr>
              <a:t>us</a:t>
            </a:r>
            <a:r>
              <a:rPr lang="it-IT" altLang="it-IT" sz="2000" dirty="0">
                <a:latin typeface="Yu Gothic" panose="020B0400000000000000" pitchFamily="34" charset="-128"/>
                <a:ea typeface="Yu Gothic" panose="020B0400000000000000" pitchFamily="34" charset="-128"/>
              </a:rPr>
              <a:t>.” The </a:t>
            </a:r>
            <a:r>
              <a:rPr lang="it-IT" altLang="it-IT" sz="2000" dirty="0" err="1">
                <a:latin typeface="Yu Gothic" panose="020B0400000000000000" pitchFamily="34" charset="-128"/>
                <a:ea typeface="Yu Gothic" panose="020B0400000000000000" pitchFamily="34" charset="-128"/>
              </a:rPr>
              <a:t>Treaty</a:t>
            </a:r>
            <a:r>
              <a:rPr lang="it-IT" altLang="it-IT" sz="2000" dirty="0">
                <a:latin typeface="Yu Gothic" panose="020B0400000000000000" pitchFamily="34" charset="-128"/>
                <a:ea typeface="Yu Gothic" panose="020B0400000000000000" pitchFamily="34" charset="-128"/>
              </a:rPr>
              <a:t> of </a:t>
            </a:r>
            <a:r>
              <a:rPr lang="it-IT" altLang="it-IT" sz="2000" b="1" dirty="0">
                <a:solidFill>
                  <a:schemeClr val="tx1">
                    <a:lumMod val="65000"/>
                  </a:schemeClr>
                </a:solidFill>
                <a:latin typeface="Yu Gothic" panose="020B0400000000000000" pitchFamily="34" charset="-128"/>
                <a:ea typeface="Yu Gothic" panose="020B0400000000000000" pitchFamily="34" charset="-128"/>
              </a:rPr>
              <a:t>Guadalupe Hidalgo </a:t>
            </a:r>
            <a:r>
              <a:rPr lang="it-IT" altLang="it-IT" sz="2000" dirty="0">
                <a:latin typeface="Yu Gothic" panose="020B0400000000000000" pitchFamily="34" charset="-128"/>
                <a:ea typeface="Yu Gothic" panose="020B0400000000000000" pitchFamily="34" charset="-128"/>
              </a:rPr>
              <a:t>(1848) </a:t>
            </a:r>
            <a:r>
              <a:rPr lang="it-IT" altLang="it-IT" sz="2000" dirty="0" err="1">
                <a:latin typeface="Yu Gothic" panose="020B0400000000000000" pitchFamily="34" charset="-128"/>
                <a:ea typeface="Yu Gothic" panose="020B0400000000000000" pitchFamily="34" charset="-128"/>
              </a:rPr>
              <a:t>gives</a:t>
            </a:r>
            <a:r>
              <a:rPr lang="it-IT" altLang="it-IT" sz="2000" dirty="0">
                <a:latin typeface="Yu Gothic" panose="020B0400000000000000" pitchFamily="34" charset="-128"/>
                <a:ea typeface="Yu Gothic" panose="020B0400000000000000" pitchFamily="34" charset="-128"/>
              </a:rPr>
              <a:t> to the USA </a:t>
            </a:r>
            <a:r>
              <a:rPr lang="it-IT" altLang="it-IT" sz="2000" dirty="0" err="1">
                <a:latin typeface="Yu Gothic" panose="020B0400000000000000" pitchFamily="34" charset="-128"/>
                <a:ea typeface="Yu Gothic" panose="020B0400000000000000" pitchFamily="34" charset="-128"/>
              </a:rPr>
              <a:t>vast</a:t>
            </a:r>
            <a:r>
              <a:rPr lang="it-IT" altLang="it-IT" sz="2000" dirty="0">
                <a:latin typeface="Yu Gothic" panose="020B0400000000000000" pitchFamily="34" charset="-128"/>
                <a:ea typeface="Yu Gothic" panose="020B0400000000000000" pitchFamily="34" charset="-128"/>
              </a:rPr>
              <a:t> parts of Mexico (one </a:t>
            </a:r>
            <a:r>
              <a:rPr lang="it-IT" altLang="it-IT" sz="2000" dirty="0" err="1">
                <a:latin typeface="Yu Gothic" panose="020B0400000000000000" pitchFamily="34" charset="-128"/>
                <a:ea typeface="Yu Gothic" panose="020B0400000000000000" pitchFamily="34" charset="-128"/>
              </a:rPr>
              <a:t>third</a:t>
            </a:r>
            <a:r>
              <a:rPr lang="it-IT" altLang="it-IT" sz="2000" dirty="0">
                <a:latin typeface="Yu Gothic" panose="020B0400000000000000" pitchFamily="34" charset="-128"/>
                <a:ea typeface="Yu Gothic" panose="020B0400000000000000" pitchFamily="34" charset="-128"/>
              </a:rPr>
              <a:t> of </a:t>
            </a:r>
            <a:r>
              <a:rPr lang="it-IT" altLang="it-IT" sz="2000" dirty="0" err="1">
                <a:latin typeface="Yu Gothic" panose="020B0400000000000000" pitchFamily="34" charset="-128"/>
                <a:ea typeface="Yu Gothic" panose="020B0400000000000000" pitchFamily="34" charset="-128"/>
              </a:rPr>
              <a:t>today’s</a:t>
            </a:r>
            <a:r>
              <a:rPr lang="it-IT" altLang="it-IT" sz="2000" dirty="0">
                <a:latin typeface="Yu Gothic" panose="020B0400000000000000" pitchFamily="34" charset="-128"/>
                <a:ea typeface="Yu Gothic" panose="020B0400000000000000" pitchFamily="34" charset="-128"/>
              </a:rPr>
              <a:t> USA). </a:t>
            </a:r>
            <a:r>
              <a:rPr lang="it-IT" altLang="it-IT" sz="2000" dirty="0" err="1">
                <a:latin typeface="Yu Gothic" panose="020B0400000000000000" pitchFamily="34" charset="-128"/>
                <a:ea typeface="Yu Gothic" panose="020B0400000000000000" pitchFamily="34" charset="-128"/>
              </a:rPr>
              <a:t>Former</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Mexican</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citizens</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have</a:t>
            </a:r>
            <a:r>
              <a:rPr lang="it-IT" altLang="it-IT" sz="2000" dirty="0">
                <a:latin typeface="Yu Gothic" panose="020B0400000000000000" pitchFamily="34" charset="-128"/>
                <a:ea typeface="Yu Gothic" panose="020B0400000000000000" pitchFamily="34" charset="-128"/>
              </a:rPr>
              <a:t> to decide </a:t>
            </a:r>
            <a:r>
              <a:rPr lang="it-IT" altLang="it-IT" sz="2000" dirty="0" err="1">
                <a:latin typeface="Yu Gothic" panose="020B0400000000000000" pitchFamily="34" charset="-128"/>
                <a:ea typeface="Yu Gothic" panose="020B0400000000000000" pitchFamily="34" charset="-128"/>
              </a:rPr>
              <a:t>whether</a:t>
            </a:r>
            <a:r>
              <a:rPr lang="it-IT" altLang="it-IT" sz="2000" dirty="0">
                <a:latin typeface="Yu Gothic" panose="020B0400000000000000" pitchFamily="34" charset="-128"/>
                <a:ea typeface="Yu Gothic" panose="020B0400000000000000" pitchFamily="34" charset="-128"/>
              </a:rPr>
              <a:t> to “migrate” to Mexico or </a:t>
            </a:r>
            <a:r>
              <a:rPr lang="it-IT" altLang="it-IT" sz="2000" dirty="0" err="1">
                <a:latin typeface="Yu Gothic" panose="020B0400000000000000" pitchFamily="34" charset="-128"/>
                <a:ea typeface="Yu Gothic" panose="020B0400000000000000" pitchFamily="34" charset="-128"/>
              </a:rPr>
              <a:t>remain</a:t>
            </a:r>
            <a:r>
              <a:rPr lang="it-IT" altLang="it-IT" sz="2000" dirty="0">
                <a:latin typeface="Yu Gothic" panose="020B0400000000000000" pitchFamily="34" charset="-128"/>
                <a:ea typeface="Yu Gothic" panose="020B0400000000000000" pitchFamily="34" charset="-128"/>
              </a:rPr>
              <a:t> in </a:t>
            </a:r>
            <a:r>
              <a:rPr lang="it-IT" altLang="it-IT" sz="2000" dirty="0" err="1">
                <a:latin typeface="Yu Gothic" panose="020B0400000000000000" pitchFamily="34" charset="-128"/>
                <a:ea typeface="Yu Gothic" panose="020B0400000000000000" pitchFamily="34" charset="-128"/>
              </a:rPr>
              <a:t>their</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lands</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as</a:t>
            </a:r>
            <a:r>
              <a:rPr lang="it-IT" altLang="it-IT" sz="2000" dirty="0">
                <a:latin typeface="Yu Gothic" panose="020B0400000000000000" pitchFamily="34" charset="-128"/>
                <a:ea typeface="Yu Gothic" panose="020B0400000000000000" pitchFamily="34" charset="-128"/>
              </a:rPr>
              <a:t> US </a:t>
            </a:r>
            <a:r>
              <a:rPr lang="it-IT" altLang="it-IT" sz="2000" dirty="0" err="1">
                <a:latin typeface="Yu Gothic" panose="020B0400000000000000" pitchFamily="34" charset="-128"/>
                <a:ea typeface="Yu Gothic" panose="020B0400000000000000" pitchFamily="34" charset="-128"/>
              </a:rPr>
              <a:t>citizens</a:t>
            </a:r>
            <a:r>
              <a:rPr lang="it-IT" altLang="it-IT" sz="2000" dirty="0">
                <a:latin typeface="Yu Gothic" panose="020B0400000000000000" pitchFamily="34" charset="-128"/>
                <a:ea typeface="Yu Gothic" panose="020B0400000000000000" pitchFamily="34" charset="-128"/>
              </a:rPr>
              <a:t>.  The white Americans’ </a:t>
            </a:r>
            <a:r>
              <a:rPr lang="it-IT" altLang="it-IT" sz="2000" dirty="0" err="1">
                <a:latin typeface="Yu Gothic" panose="020B0400000000000000" pitchFamily="34" charset="-128"/>
                <a:ea typeface="Yu Gothic" panose="020B0400000000000000" pitchFamily="34" charset="-128"/>
              </a:rPr>
              <a:t>sense</a:t>
            </a:r>
            <a:r>
              <a:rPr lang="it-IT" altLang="it-IT" sz="2000" dirty="0">
                <a:latin typeface="Yu Gothic" panose="020B0400000000000000" pitchFamily="34" charset="-128"/>
                <a:ea typeface="Yu Gothic" panose="020B0400000000000000" pitchFamily="34" charset="-128"/>
              </a:rPr>
              <a:t> of </a:t>
            </a:r>
            <a:r>
              <a:rPr lang="it-IT" altLang="it-IT" sz="2000" dirty="0" err="1">
                <a:latin typeface="Yu Gothic" panose="020B0400000000000000" pitchFamily="34" charset="-128"/>
                <a:ea typeface="Yu Gothic" panose="020B0400000000000000" pitchFamily="34" charset="-128"/>
              </a:rPr>
              <a:t>superiority</a:t>
            </a:r>
            <a:r>
              <a:rPr lang="it-IT" altLang="it-IT" sz="2000" dirty="0">
                <a:latin typeface="Yu Gothic" panose="020B0400000000000000" pitchFamily="34" charset="-128"/>
                <a:ea typeface="Yu Gothic" panose="020B0400000000000000" pitchFamily="34" charset="-128"/>
              </a:rPr>
              <a:t> over the “</a:t>
            </a:r>
            <a:r>
              <a:rPr lang="it-IT" altLang="it-IT" sz="2000" dirty="0" err="1">
                <a:latin typeface="Yu Gothic" panose="020B0400000000000000" pitchFamily="34" charset="-128"/>
                <a:ea typeface="Yu Gothic" panose="020B0400000000000000" pitchFamily="34" charset="-128"/>
              </a:rPr>
              <a:t>brown</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Mexicans</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genertates</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all</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kinds</a:t>
            </a:r>
            <a:r>
              <a:rPr lang="it-IT" altLang="it-IT" sz="2000" dirty="0">
                <a:latin typeface="Yu Gothic" panose="020B0400000000000000" pitchFamily="34" charset="-128"/>
                <a:ea typeface="Yu Gothic" panose="020B0400000000000000" pitchFamily="34" charset="-128"/>
              </a:rPr>
              <a:t> of social, </a:t>
            </a:r>
            <a:r>
              <a:rPr lang="it-IT" altLang="it-IT" sz="2000" dirty="0" err="1">
                <a:latin typeface="Yu Gothic" panose="020B0400000000000000" pitchFamily="34" charset="-128"/>
                <a:ea typeface="Yu Gothic" panose="020B0400000000000000" pitchFamily="34" charset="-128"/>
              </a:rPr>
              <a:t>economic</a:t>
            </a:r>
            <a:r>
              <a:rPr lang="it-IT" altLang="it-IT" sz="2000" dirty="0">
                <a:latin typeface="Yu Gothic" panose="020B0400000000000000" pitchFamily="34" charset="-128"/>
                <a:ea typeface="Yu Gothic" panose="020B0400000000000000" pitchFamily="34" charset="-128"/>
              </a:rPr>
              <a:t>, cultural and </a:t>
            </a:r>
            <a:r>
              <a:rPr lang="it-IT" altLang="it-IT" sz="2000" dirty="0" err="1">
                <a:latin typeface="Yu Gothic" panose="020B0400000000000000" pitchFamily="34" charset="-128"/>
                <a:ea typeface="Yu Gothic" panose="020B0400000000000000" pitchFamily="34" charset="-128"/>
              </a:rPr>
              <a:t>linguistic</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discriminations</a:t>
            </a:r>
            <a:r>
              <a:rPr lang="it-IT" altLang="it-IT" sz="2000" dirty="0">
                <a:latin typeface="Yu Gothic" panose="020B0400000000000000" pitchFamily="34" charset="-128"/>
                <a:ea typeface="Yu Gothic" panose="020B0400000000000000" pitchFamily="34" charset="-128"/>
              </a:rPr>
              <a:t>. US </a:t>
            </a:r>
            <a:r>
              <a:rPr lang="it-IT" altLang="it-IT" sz="2000" dirty="0" err="1">
                <a:latin typeface="Yu Gothic" panose="020B0400000000000000" pitchFamily="34" charset="-128"/>
                <a:ea typeface="Yu Gothic" panose="020B0400000000000000" pitchFamily="34" charset="-128"/>
              </a:rPr>
              <a:t>imperialism</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is</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based</a:t>
            </a:r>
            <a:r>
              <a:rPr lang="it-IT" altLang="it-IT" sz="2000" dirty="0">
                <a:latin typeface="Yu Gothic" panose="020B0400000000000000" pitchFamily="34" charset="-128"/>
                <a:ea typeface="Yu Gothic" panose="020B0400000000000000" pitchFamily="34" charset="-128"/>
              </a:rPr>
              <a:t> on an </a:t>
            </a:r>
            <a:r>
              <a:rPr lang="it-IT" altLang="it-IT" sz="2000" dirty="0" err="1">
                <a:latin typeface="Yu Gothic" panose="020B0400000000000000" pitchFamily="34" charset="-128"/>
                <a:ea typeface="Yu Gothic" panose="020B0400000000000000" pitchFamily="34" charset="-128"/>
              </a:rPr>
              <a:t>asymmetrical</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perception</a:t>
            </a:r>
            <a:r>
              <a:rPr lang="it-IT" altLang="it-IT" sz="2000" dirty="0">
                <a:latin typeface="Yu Gothic" panose="020B0400000000000000" pitchFamily="34" charset="-128"/>
                <a:ea typeface="Yu Gothic" panose="020B0400000000000000" pitchFamily="34" charset="-128"/>
              </a:rPr>
              <a:t> of the </a:t>
            </a:r>
            <a:r>
              <a:rPr lang="it-IT" altLang="it-IT" sz="2000" dirty="0" err="1">
                <a:latin typeface="Yu Gothic" panose="020B0400000000000000" pitchFamily="34" charset="-128"/>
                <a:ea typeface="Yu Gothic" panose="020B0400000000000000" pitchFamily="34" charset="-128"/>
              </a:rPr>
              <a:t>characteristics</a:t>
            </a:r>
            <a:r>
              <a:rPr lang="it-IT" altLang="it-IT" sz="2000" dirty="0">
                <a:latin typeface="Yu Gothic" panose="020B0400000000000000" pitchFamily="34" charset="-128"/>
                <a:ea typeface="Yu Gothic" panose="020B0400000000000000" pitchFamily="34" charset="-128"/>
              </a:rPr>
              <a:t> of </a:t>
            </a:r>
            <a:r>
              <a:rPr lang="it-IT" altLang="it-IT" sz="2000" dirty="0" err="1">
                <a:latin typeface="Yu Gothic" panose="020B0400000000000000" pitchFamily="34" charset="-128"/>
                <a:ea typeface="Yu Gothic" panose="020B0400000000000000" pitchFamily="34" charset="-128"/>
              </a:rPr>
              <a:t>different</a:t>
            </a:r>
            <a:r>
              <a:rPr lang="it-IT" altLang="it-IT" sz="2000" dirty="0">
                <a:latin typeface="Yu Gothic" panose="020B0400000000000000" pitchFamily="34" charset="-128"/>
                <a:ea typeface="Yu Gothic" panose="020B0400000000000000" pitchFamily="34" charset="-128"/>
              </a:rPr>
              <a:t> races, and on the postulate </a:t>
            </a:r>
            <a:r>
              <a:rPr lang="it-IT" altLang="it-IT" sz="2000" dirty="0" err="1">
                <a:latin typeface="Yu Gothic" panose="020B0400000000000000" pitchFamily="34" charset="-128"/>
                <a:ea typeface="Yu Gothic" panose="020B0400000000000000" pitchFamily="34" charset="-128"/>
              </a:rPr>
              <a:t>that</a:t>
            </a:r>
            <a:r>
              <a:rPr lang="it-IT" altLang="it-IT" sz="2000" dirty="0">
                <a:latin typeface="Yu Gothic" panose="020B0400000000000000" pitchFamily="34" charset="-128"/>
                <a:ea typeface="Yu Gothic" panose="020B0400000000000000" pitchFamily="34" charset="-128"/>
              </a:rPr>
              <a:t> the new American Empire </a:t>
            </a:r>
            <a:r>
              <a:rPr lang="it-IT" altLang="it-IT" sz="2000" dirty="0" err="1">
                <a:latin typeface="Yu Gothic" panose="020B0400000000000000" pitchFamily="34" charset="-128"/>
                <a:ea typeface="Yu Gothic" panose="020B0400000000000000" pitchFamily="34" charset="-128"/>
              </a:rPr>
              <a:t>has</a:t>
            </a:r>
            <a:r>
              <a:rPr lang="it-IT" altLang="it-IT" sz="2000" dirty="0">
                <a:latin typeface="Yu Gothic" panose="020B0400000000000000" pitchFamily="34" charset="-128"/>
                <a:ea typeface="Yu Gothic" panose="020B0400000000000000" pitchFamily="34" charset="-128"/>
              </a:rPr>
              <a:t> the duty to “</a:t>
            </a:r>
            <a:r>
              <a:rPr lang="it-IT" altLang="it-IT" sz="2000" dirty="0" err="1">
                <a:latin typeface="Yu Gothic" panose="020B0400000000000000" pitchFamily="34" charset="-128"/>
                <a:ea typeface="Yu Gothic" panose="020B0400000000000000" pitchFamily="34" charset="-128"/>
              </a:rPr>
              <a:t>protect</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inferior</a:t>
            </a:r>
            <a:r>
              <a:rPr lang="it-IT" altLang="it-IT" sz="2000" dirty="0">
                <a:latin typeface="Yu Gothic" panose="020B0400000000000000" pitchFamily="34" charset="-128"/>
                <a:ea typeface="Yu Gothic" panose="020B0400000000000000" pitchFamily="34" charset="-128"/>
              </a:rPr>
              <a:t> races, </a:t>
            </a:r>
            <a:r>
              <a:rPr lang="it-IT" altLang="it-IT" sz="2000" dirty="0" err="1">
                <a:latin typeface="Yu Gothic" panose="020B0400000000000000" pitchFamily="34" charset="-128"/>
                <a:ea typeface="Yu Gothic" panose="020B0400000000000000" pitchFamily="34" charset="-128"/>
              </a:rPr>
              <a:t>but</a:t>
            </a:r>
            <a:r>
              <a:rPr lang="it-IT" altLang="it-IT" sz="2000" dirty="0">
                <a:latin typeface="Yu Gothic" panose="020B0400000000000000" pitchFamily="34" charset="-128"/>
                <a:ea typeface="Yu Gothic" panose="020B0400000000000000" pitchFamily="34" charset="-128"/>
              </a:rPr>
              <a:t> the </a:t>
            </a:r>
            <a:r>
              <a:rPr lang="it-IT" altLang="it-IT" sz="2000" dirty="0" err="1">
                <a:latin typeface="Yu Gothic" panose="020B0400000000000000" pitchFamily="34" charset="-128"/>
                <a:ea typeface="Yu Gothic" panose="020B0400000000000000" pitchFamily="34" charset="-128"/>
              </a:rPr>
              <a:t>result</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is</a:t>
            </a:r>
            <a:r>
              <a:rPr lang="it-IT" altLang="it-IT" sz="2000" dirty="0">
                <a:latin typeface="Yu Gothic" panose="020B0400000000000000" pitchFamily="34" charset="-128"/>
                <a:ea typeface="Yu Gothic" panose="020B0400000000000000" pitchFamily="34" charset="-128"/>
              </a:rPr>
              <a:t> </a:t>
            </a:r>
            <a:r>
              <a:rPr lang="it-IT" altLang="it-IT" sz="2000" dirty="0" err="1">
                <a:latin typeface="Yu Gothic" panose="020B0400000000000000" pitchFamily="34" charset="-128"/>
                <a:ea typeface="Yu Gothic" panose="020B0400000000000000" pitchFamily="34" charset="-128"/>
              </a:rPr>
              <a:t>quite</a:t>
            </a:r>
            <a:r>
              <a:rPr lang="it-IT" altLang="it-IT" sz="2000" dirty="0">
                <a:latin typeface="Yu Gothic" panose="020B0400000000000000" pitchFamily="34" charset="-128"/>
                <a:ea typeface="Yu Gothic" panose="020B0400000000000000" pitchFamily="34" charset="-128"/>
              </a:rPr>
              <a:t> the opposite...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F961-9640-4A93-85D5-04B68086DDE5}"/>
              </a:ext>
            </a:extLst>
          </p:cNvPr>
          <p:cNvSpPr>
            <a:spLocks noGrp="1"/>
          </p:cNvSpPr>
          <p:nvPr>
            <p:ph type="title"/>
          </p:nvPr>
        </p:nvSpPr>
        <p:spPr>
          <a:xfrm>
            <a:off x="438540" y="195943"/>
            <a:ext cx="9713166" cy="1470019"/>
          </a:xfrm>
        </p:spPr>
        <p:txBody>
          <a:bodyPr anchor="ctr">
            <a:noAutofit/>
          </a:bodyPr>
          <a:lstStyle/>
          <a:p>
            <a:r>
              <a:rPr lang="en-US" sz="5400" b="1" dirty="0">
                <a:solidFill>
                  <a:srgbClr val="00B0F0"/>
                </a:solidFill>
              </a:rPr>
              <a:t>RACE AS SYMBOLIC CATEGORY</a:t>
            </a:r>
          </a:p>
        </p:txBody>
      </p:sp>
      <p:sp>
        <p:nvSpPr>
          <p:cNvPr id="6" name="TextBox 5">
            <a:extLst>
              <a:ext uri="{FF2B5EF4-FFF2-40B4-BE49-F238E27FC236}">
                <a16:creationId xmlns:a16="http://schemas.microsoft.com/office/drawing/2014/main" id="{7A1D00C5-2A3D-4AA9-863B-D4DD6FD0FBD2}"/>
              </a:ext>
            </a:extLst>
          </p:cNvPr>
          <p:cNvSpPr txBox="1"/>
          <p:nvPr/>
        </p:nvSpPr>
        <p:spPr>
          <a:xfrm>
            <a:off x="438540" y="2276668"/>
            <a:ext cx="9554547" cy="4271490"/>
          </a:xfrm>
          <a:prstGeom prst="rect">
            <a:avLst/>
          </a:prstGeom>
          <a:noFill/>
        </p:spPr>
        <p:txBody>
          <a:bodyPr wrap="square" rtlCol="0">
            <a:spAutoFit/>
          </a:bodyPr>
          <a:lstStyle/>
          <a:p>
            <a:pPr>
              <a:lnSpc>
                <a:spcPct val="107000"/>
              </a:lnSpc>
              <a:defRPr/>
            </a:pPr>
            <a:r>
              <a:rPr kumimoji="0" lang="en-US" sz="3600" b="0" u="none" strike="noStrike" kern="1200" cap="none" spc="0" normalizeH="0" baseline="0" noProof="0" dirty="0">
                <a:ln>
                  <a:noFill/>
                </a:ln>
                <a:effectLst/>
                <a:uLnTx/>
                <a:uFillTx/>
                <a:latin typeface="Yu Gothic" panose="020B0400000000000000" pitchFamily="34" charset="-128"/>
                <a:ea typeface="Yu Gothic" panose="020B0400000000000000" pitchFamily="34" charset="-128"/>
                <a:cs typeface="Times New Roman" panose="02020603050405020304" pitchFamily="18" charset="0"/>
              </a:rPr>
              <a:t>Race</a:t>
            </a:r>
            <a:r>
              <a:rPr kumimoji="0" lang="en-US" sz="3600" b="0" u="none" strike="noStrike" kern="1200" cap="none" spc="0" normalizeH="0" noProof="0" dirty="0">
                <a:ln>
                  <a:noFill/>
                </a:ln>
                <a:effectLst/>
                <a:uLnTx/>
                <a:uFillTx/>
                <a:latin typeface="Yu Gothic" panose="020B0400000000000000" pitchFamily="34" charset="-128"/>
                <a:ea typeface="Yu Gothic" panose="020B0400000000000000" pitchFamily="34" charset="-128"/>
                <a:cs typeface="Times New Roman" panose="02020603050405020304" pitchFamily="18" charset="0"/>
              </a:rPr>
              <a:t> = </a:t>
            </a:r>
            <a:r>
              <a:rPr kumimoji="0" lang="en-US" sz="3600" b="0" u="none" strike="noStrike" kern="1200" cap="none" spc="0" normalizeH="0" baseline="0" noProof="0" dirty="0">
                <a:ln>
                  <a:noFill/>
                </a:ln>
                <a:effectLst/>
                <a:uLnTx/>
                <a:uFillTx/>
                <a:latin typeface="Yu Gothic" panose="020B0400000000000000" pitchFamily="34" charset="-128"/>
                <a:ea typeface="Yu Gothic" panose="020B0400000000000000" pitchFamily="34" charset="-128"/>
                <a:cs typeface="Times New Roman" panose="02020603050405020304" pitchFamily="18" charset="0"/>
              </a:rPr>
              <a:t>“a </a:t>
            </a:r>
            <a:r>
              <a:rPr kumimoji="0" lang="en-US" sz="3600" b="1" u="none" strike="noStrike" kern="1200" cap="none" spc="0" normalizeH="0" baseline="0" noProof="0" dirty="0">
                <a:ln>
                  <a:noFill/>
                </a:ln>
                <a:solidFill>
                  <a:schemeClr val="accent6">
                    <a:lumMod val="60000"/>
                    <a:lumOff val="40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symbolic category</a:t>
            </a:r>
            <a:r>
              <a:rPr kumimoji="0" lang="en-US" sz="3600" b="0" u="none" strike="noStrike" kern="1200" cap="none" spc="0" normalizeH="0" baseline="0" noProof="0" dirty="0">
                <a:ln>
                  <a:noFill/>
                </a:ln>
                <a:solidFill>
                  <a:srgbClr val="231F20"/>
                </a:solidFill>
                <a:effectLst/>
                <a:uLnTx/>
                <a:uFillTx/>
                <a:latin typeface="Yu Gothic" panose="020B0400000000000000" pitchFamily="34" charset="-128"/>
                <a:ea typeface="Yu Gothic" panose="020B0400000000000000" pitchFamily="34" charset="-128"/>
                <a:cs typeface="Times New Roman" panose="02020603050405020304" pitchFamily="18" charset="0"/>
              </a:rPr>
              <a:t>, </a:t>
            </a:r>
            <a:r>
              <a:rPr kumimoji="0" lang="en-US" sz="3600" b="0" u="none" strike="noStrike" kern="1200" cap="none" spc="0" normalizeH="0" baseline="0" noProof="0" dirty="0">
                <a:ln>
                  <a:noFill/>
                </a:ln>
                <a:effectLst/>
                <a:uLnTx/>
                <a:uFillTx/>
                <a:latin typeface="Yu Gothic" panose="020B0400000000000000" pitchFamily="34" charset="-128"/>
                <a:ea typeface="Yu Gothic" panose="020B0400000000000000" pitchFamily="34" charset="-128"/>
                <a:cs typeface="Times New Roman" panose="02020603050405020304" pitchFamily="18" charset="0"/>
              </a:rPr>
              <a:t>based on </a:t>
            </a:r>
            <a:r>
              <a:rPr kumimoji="0" lang="en-US" sz="3600" b="1" u="none" strike="noStrike" kern="1200" cap="none" spc="0" normalizeH="0" baseline="0" noProof="0" dirty="0">
                <a:ln>
                  <a:noFill/>
                </a:ln>
                <a:solidFill>
                  <a:schemeClr val="accent6">
                    <a:lumMod val="60000"/>
                    <a:lumOff val="40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phenotype</a:t>
            </a:r>
            <a:r>
              <a:rPr kumimoji="0" lang="en-US" sz="3600" b="0" u="none" strike="noStrike" kern="1200" cap="none" spc="0" normalizeH="0" baseline="0" noProof="0" dirty="0">
                <a:ln>
                  <a:noFill/>
                </a:ln>
                <a:solidFill>
                  <a:srgbClr val="231F20"/>
                </a:solidFill>
                <a:effectLst/>
                <a:uLnTx/>
                <a:uFillTx/>
                <a:latin typeface="Yu Gothic" panose="020B0400000000000000" pitchFamily="34" charset="-128"/>
                <a:ea typeface="Yu Gothic" panose="020B0400000000000000" pitchFamily="34" charset="-128"/>
                <a:cs typeface="Times New Roman" panose="02020603050405020304" pitchFamily="18" charset="0"/>
              </a:rPr>
              <a:t> </a:t>
            </a:r>
            <a:r>
              <a:rPr kumimoji="0" lang="en-US" sz="3600" b="0" u="none" strike="noStrike" kern="1200" cap="none" spc="0" normalizeH="0" baseline="0" noProof="0" dirty="0">
                <a:ln>
                  <a:noFill/>
                </a:ln>
                <a:effectLst/>
                <a:uLnTx/>
                <a:uFillTx/>
                <a:latin typeface="Yu Gothic" panose="020B0400000000000000" pitchFamily="34" charset="-128"/>
                <a:ea typeface="Yu Gothic" panose="020B0400000000000000" pitchFamily="34" charset="-128"/>
                <a:cs typeface="Times New Roman" panose="02020603050405020304" pitchFamily="18" charset="0"/>
              </a:rPr>
              <a:t>or</a:t>
            </a:r>
            <a:r>
              <a:rPr kumimoji="0" lang="en-US" sz="3600" b="0" u="none" strike="noStrike" kern="1200" cap="none" spc="0" normalizeH="0" baseline="0" noProof="0" dirty="0">
                <a:ln>
                  <a:noFill/>
                </a:ln>
                <a:solidFill>
                  <a:srgbClr val="231F20"/>
                </a:solidFill>
                <a:effectLst/>
                <a:uLnTx/>
                <a:uFillTx/>
                <a:latin typeface="Yu Gothic" panose="020B0400000000000000" pitchFamily="34" charset="-128"/>
                <a:ea typeface="Yu Gothic" panose="020B0400000000000000" pitchFamily="34" charset="-128"/>
                <a:cs typeface="Times New Roman" panose="02020603050405020304" pitchFamily="18" charset="0"/>
              </a:rPr>
              <a:t> </a:t>
            </a:r>
            <a:r>
              <a:rPr kumimoji="0" lang="en-US" sz="3600" b="1" u="none" strike="noStrike" kern="1200" cap="none" spc="0" normalizeH="0" baseline="0" noProof="0" dirty="0">
                <a:ln>
                  <a:noFill/>
                </a:ln>
                <a:solidFill>
                  <a:schemeClr val="accent6">
                    <a:lumMod val="60000"/>
                    <a:lumOff val="40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ancestry</a:t>
            </a:r>
            <a:r>
              <a:rPr kumimoji="0" lang="en-US" sz="3600" b="0" u="none" strike="noStrike" kern="1200" cap="none" spc="0" normalizeH="0" baseline="0" noProof="0" dirty="0">
                <a:ln>
                  <a:noFill/>
                </a:ln>
                <a:solidFill>
                  <a:srgbClr val="231F20"/>
                </a:solidFill>
                <a:effectLst/>
                <a:uLnTx/>
                <a:uFillTx/>
                <a:latin typeface="Yu Gothic" panose="020B0400000000000000" pitchFamily="34" charset="-128"/>
                <a:ea typeface="Yu Gothic" panose="020B0400000000000000" pitchFamily="34" charset="-128"/>
                <a:cs typeface="Times New Roman" panose="02020603050405020304" pitchFamily="18" charset="0"/>
              </a:rPr>
              <a:t> </a:t>
            </a:r>
            <a:r>
              <a:rPr kumimoji="0" lang="en-US" sz="3600" b="0" u="none" strike="noStrike" kern="1200" cap="none" spc="0" normalizeH="0" baseline="0" noProof="0" dirty="0">
                <a:ln>
                  <a:noFill/>
                </a:ln>
                <a:effectLst/>
                <a:uLnTx/>
                <a:uFillTx/>
                <a:latin typeface="Yu Gothic" panose="020B0400000000000000" pitchFamily="34" charset="-128"/>
                <a:ea typeface="Yu Gothic" panose="020B0400000000000000" pitchFamily="34" charset="-128"/>
                <a:cs typeface="Times New Roman" panose="02020603050405020304" pitchFamily="18" charset="0"/>
              </a:rPr>
              <a:t>and constructed according to specific social and historical contexts, that is misrecognized as a </a:t>
            </a:r>
            <a:r>
              <a:rPr kumimoji="0" lang="en-US" sz="3600" b="1" u="none" strike="noStrike" kern="1200" cap="none" spc="0" normalizeH="0" baseline="0" noProof="0" dirty="0">
                <a:ln>
                  <a:noFill/>
                </a:ln>
                <a:solidFill>
                  <a:schemeClr val="accent6">
                    <a:lumMod val="60000"/>
                    <a:lumOff val="40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natural </a:t>
            </a:r>
            <a:r>
              <a:rPr kumimoji="0" lang="en-US" sz="3600" b="1" u="none" strike="noStrike" kern="1200" cap="none" spc="0" normalizeH="0" baseline="0" noProof="0" dirty="0">
                <a:ln>
                  <a:noFill/>
                </a:ln>
                <a:solidFill>
                  <a:schemeClr val="accent6">
                    <a:lumMod val="60000"/>
                    <a:lumOff val="40000"/>
                  </a:schemeClr>
                </a:solidFill>
                <a:effectLst/>
                <a:uLnTx/>
                <a:uFillTx/>
                <a:latin typeface="Yu Gothic" panose="020B0400000000000000" pitchFamily="34" charset="-128"/>
                <a:ea typeface="Yu Gothic" panose="020B0400000000000000" pitchFamily="34" charset="-128"/>
              </a:rPr>
              <a:t>category</a:t>
            </a:r>
            <a:r>
              <a:rPr kumimoji="0" lang="en-US" sz="3600" b="0" u="none" strike="noStrike" kern="1200" cap="none" spc="0" normalizeH="0" baseline="0" noProof="0" dirty="0">
                <a:ln>
                  <a:noFill/>
                </a:ln>
                <a:effectLst/>
                <a:uLnTx/>
                <a:uFillTx/>
                <a:latin typeface="Yu Gothic" panose="020B0400000000000000" pitchFamily="34" charset="-128"/>
                <a:ea typeface="Yu Gothic" panose="020B0400000000000000" pitchFamily="34" charset="-128"/>
              </a:rPr>
              <a:t>”</a:t>
            </a:r>
            <a:r>
              <a:rPr kumimoji="0" lang="en-US" sz="3600" b="0" u="none" strike="noStrike" kern="1200" cap="none" spc="0" normalizeH="0" baseline="0" noProof="0" dirty="0">
                <a:ln>
                  <a:noFill/>
                </a:ln>
                <a:solidFill>
                  <a:srgbClr val="231F20"/>
                </a:solidFill>
                <a:effectLst/>
                <a:uLnTx/>
                <a:uFillTx/>
                <a:latin typeface="Yu Gothic" panose="020B0400000000000000" pitchFamily="34" charset="-128"/>
                <a:ea typeface="Yu Gothic" panose="020B0400000000000000" pitchFamily="34" charset="-128"/>
              </a:rPr>
              <a:t> </a:t>
            </a:r>
            <a:r>
              <a:rPr kumimoji="0" lang="en-US" sz="3600" b="0" u="none" strike="noStrike" kern="1200" cap="none" spc="0" normalizeH="0" baseline="0" noProof="0" dirty="0">
                <a:ln>
                  <a:noFill/>
                </a:ln>
                <a:effectLst/>
                <a:uLnTx/>
                <a:uFillTx/>
                <a:latin typeface="Yu Gothic" panose="020B0400000000000000" pitchFamily="34" charset="-128"/>
                <a:ea typeface="Yu Gothic" panose="020B0400000000000000" pitchFamily="34" charset="-128"/>
              </a:rPr>
              <a:t>(</a:t>
            </a:r>
            <a:r>
              <a:rPr lang="en-US" sz="3600" dirty="0">
                <a:latin typeface="Yu Gothic" panose="020B0400000000000000" pitchFamily="34" charset="-128"/>
                <a:ea typeface="Yu Gothic" panose="020B0400000000000000" pitchFamily="34" charset="-128"/>
              </a:rPr>
              <a:t>Matthew Desmond and Mustafa </a:t>
            </a:r>
            <a:r>
              <a:rPr lang="en-US" sz="3600" dirty="0" err="1">
                <a:latin typeface="Yu Gothic" panose="020B0400000000000000" pitchFamily="34" charset="-128"/>
                <a:ea typeface="Yu Gothic" panose="020B0400000000000000" pitchFamily="34" charset="-128"/>
              </a:rPr>
              <a:t>Emirbayer</a:t>
            </a:r>
            <a:r>
              <a:rPr lang="en-US" sz="3600" dirty="0">
                <a:latin typeface="Yu Gothic" panose="020B0400000000000000" pitchFamily="34" charset="-128"/>
                <a:ea typeface="Yu Gothic" panose="020B0400000000000000" pitchFamily="34" charset="-128"/>
              </a:rPr>
              <a:t>, “What is Racial Domination?”)</a:t>
            </a:r>
            <a:endParaRPr kumimoji="0" lang="en-US" sz="3600" b="0" u="none" strike="noStrike" kern="1200" cap="none" spc="0" normalizeH="0" baseline="0" noProof="0" dirty="0">
              <a:ln>
                <a:noFill/>
              </a:ln>
              <a:effectLst/>
              <a:uLnTx/>
              <a:uFillTx/>
              <a:latin typeface="Yu Gothic" panose="020B0400000000000000" pitchFamily="34" charset="-128"/>
              <a:ea typeface="Yu Gothic" panose="020B0400000000000000" pitchFamily="34" charset="-128"/>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231F20"/>
              </a:solidFill>
              <a:effectLst/>
              <a:uLnTx/>
              <a:uFillTx/>
              <a:latin typeface="Abadi Extra Light" panose="020B0204020104020204" pitchFamily="34" charset="0"/>
            </a:endParaRPr>
          </a:p>
        </p:txBody>
      </p:sp>
    </p:spTree>
    <p:extLst>
      <p:ext uri="{BB962C8B-B14F-4D97-AF65-F5344CB8AC3E}">
        <p14:creationId xmlns:p14="http://schemas.microsoft.com/office/powerpoint/2010/main" val="2690611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CA40-2B4D-A845-802F-DE71506311F6}"/>
              </a:ext>
            </a:extLst>
          </p:cNvPr>
          <p:cNvSpPr>
            <a:spLocks noGrp="1"/>
          </p:cNvSpPr>
          <p:nvPr>
            <p:ph type="title"/>
          </p:nvPr>
        </p:nvSpPr>
        <p:spPr>
          <a:xfrm>
            <a:off x="457200" y="386930"/>
            <a:ext cx="9588138" cy="1188950"/>
          </a:xfrm>
        </p:spPr>
        <p:txBody>
          <a:bodyPr anchor="b">
            <a:normAutofit/>
          </a:bodyPr>
          <a:lstStyle/>
          <a:p>
            <a:r>
              <a:rPr lang="en-US" sz="6000" b="1" dirty="0">
                <a:solidFill>
                  <a:srgbClr val="00B0F0"/>
                </a:solidFill>
              </a:rPr>
              <a:t>CRITICAL RACE THEORY</a:t>
            </a:r>
          </a:p>
        </p:txBody>
      </p:sp>
      <p:sp>
        <p:nvSpPr>
          <p:cNvPr id="3" name="Content Placeholder 2">
            <a:extLst>
              <a:ext uri="{FF2B5EF4-FFF2-40B4-BE49-F238E27FC236}">
                <a16:creationId xmlns:a16="http://schemas.microsoft.com/office/drawing/2014/main" id="{BA9C2BB6-0C6A-5849-8729-5B75FAECF5AF}"/>
              </a:ext>
            </a:extLst>
          </p:cNvPr>
          <p:cNvSpPr>
            <a:spLocks noGrp="1"/>
          </p:cNvSpPr>
          <p:nvPr>
            <p:ph idx="1"/>
          </p:nvPr>
        </p:nvSpPr>
        <p:spPr>
          <a:xfrm>
            <a:off x="123568" y="1998845"/>
            <a:ext cx="11259794" cy="4556313"/>
          </a:xfrm>
        </p:spPr>
        <p:txBody>
          <a:bodyPr anchor="ctr">
            <a:normAutofit lnSpcReduction="10000"/>
          </a:bodyPr>
          <a:lstStyle/>
          <a:p>
            <a:pPr marL="0" indent="0">
              <a:buNone/>
            </a:pPr>
            <a:r>
              <a:rPr lang="en-US" sz="3600" b="1" dirty="0">
                <a:solidFill>
                  <a:schemeClr val="accent6">
                    <a:lumMod val="60000"/>
                    <a:lumOff val="40000"/>
                  </a:schemeClr>
                </a:solidFill>
                <a:latin typeface="Yu Gothic" panose="020B0400000000000000" pitchFamily="34" charset="-128"/>
                <a:ea typeface="Yu Gothic" panose="020B0400000000000000" pitchFamily="34" charset="-128"/>
              </a:rPr>
              <a:t>Cristina Lombardi-</a:t>
            </a:r>
            <a:r>
              <a:rPr lang="en-US" sz="3600" b="1" dirty="0" err="1">
                <a:solidFill>
                  <a:schemeClr val="accent6">
                    <a:lumMod val="60000"/>
                    <a:lumOff val="40000"/>
                  </a:schemeClr>
                </a:solidFill>
                <a:latin typeface="Yu Gothic" panose="020B0400000000000000" pitchFamily="34" charset="-128"/>
                <a:ea typeface="Yu Gothic" panose="020B0400000000000000" pitchFamily="34" charset="-128"/>
              </a:rPr>
              <a:t>Diop</a:t>
            </a:r>
            <a:r>
              <a:rPr lang="en-US" sz="3600" dirty="0">
                <a:latin typeface="Yu Gothic" panose="020B0400000000000000" pitchFamily="34" charset="-128"/>
                <a:ea typeface="Yu Gothic" panose="020B0400000000000000" pitchFamily="34" charset="-128"/>
              </a:rPr>
              <a:t>:</a:t>
            </a:r>
          </a:p>
          <a:p>
            <a:r>
              <a:rPr lang="en-US" sz="3600" dirty="0">
                <a:latin typeface="Yu Gothic" panose="020B0400000000000000" pitchFamily="34" charset="-128"/>
                <a:ea typeface="Yu Gothic" panose="020B0400000000000000" pitchFamily="34" charset="-128"/>
              </a:rPr>
              <a:t>CRT is a theoretical and interpretative field of inquiry that examines race and racism across history, society, and cultural modes of expression. </a:t>
            </a:r>
          </a:p>
          <a:p>
            <a:r>
              <a:rPr lang="en-US" sz="3600" dirty="0">
                <a:latin typeface="Yu Gothic" panose="020B0400000000000000" pitchFamily="34" charset="-128"/>
                <a:ea typeface="Yu Gothic" panose="020B0400000000000000" pitchFamily="34" charset="-128"/>
              </a:rPr>
              <a:t>CTR attempts to understand how victims of </a:t>
            </a:r>
            <a:r>
              <a:rPr lang="en-US" sz="3600" b="1" dirty="0">
                <a:solidFill>
                  <a:schemeClr val="accent6">
                    <a:lumMod val="60000"/>
                    <a:lumOff val="40000"/>
                  </a:schemeClr>
                </a:solidFill>
                <a:latin typeface="Yu Gothic" panose="020B0400000000000000" pitchFamily="34" charset="-128"/>
                <a:ea typeface="Yu Gothic" panose="020B0400000000000000" pitchFamily="34" charset="-128"/>
              </a:rPr>
              <a:t>systemic racism</a:t>
            </a:r>
            <a:r>
              <a:rPr lang="en-US" sz="3600" dirty="0">
                <a:solidFill>
                  <a:schemeClr val="accent6">
                    <a:lumMod val="60000"/>
                    <a:lumOff val="40000"/>
                  </a:schemeClr>
                </a:solidFill>
                <a:latin typeface="Yu Gothic" panose="020B0400000000000000" pitchFamily="34" charset="-128"/>
                <a:ea typeface="Yu Gothic" panose="020B0400000000000000" pitchFamily="34" charset="-128"/>
              </a:rPr>
              <a:t> </a:t>
            </a:r>
            <a:r>
              <a:rPr lang="en-US" sz="3600" dirty="0">
                <a:latin typeface="Yu Gothic" panose="020B0400000000000000" pitchFamily="34" charset="-128"/>
                <a:ea typeface="Yu Gothic" panose="020B0400000000000000" pitchFamily="34" charset="-128"/>
              </a:rPr>
              <a:t>are affected by </a:t>
            </a:r>
            <a:r>
              <a:rPr lang="en-US" sz="3600" b="1" dirty="0">
                <a:solidFill>
                  <a:schemeClr val="accent6">
                    <a:lumMod val="60000"/>
                    <a:lumOff val="40000"/>
                  </a:schemeClr>
                </a:solidFill>
                <a:latin typeface="Yu Gothic" panose="020B0400000000000000" pitchFamily="34" charset="-128"/>
                <a:ea typeface="Yu Gothic" panose="020B0400000000000000" pitchFamily="34" charset="-128"/>
              </a:rPr>
              <a:t>cultural perceptions of race </a:t>
            </a:r>
            <a:r>
              <a:rPr lang="en-US" sz="3600" dirty="0">
                <a:latin typeface="Yu Gothic" panose="020B0400000000000000" pitchFamily="34" charset="-128"/>
                <a:ea typeface="Yu Gothic" panose="020B0400000000000000" pitchFamily="34" charset="-128"/>
              </a:rPr>
              <a:t>and how they are able to present themselves to counter prejudice.</a:t>
            </a:r>
          </a:p>
        </p:txBody>
      </p:sp>
    </p:spTree>
    <p:extLst>
      <p:ext uri="{BB962C8B-B14F-4D97-AF65-F5344CB8AC3E}">
        <p14:creationId xmlns:p14="http://schemas.microsoft.com/office/powerpoint/2010/main" val="185398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CEA442-B1FA-C52A-A032-1B07FCB26DE6}"/>
              </a:ext>
            </a:extLst>
          </p:cNvPr>
          <p:cNvSpPr>
            <a:spLocks noGrp="1"/>
          </p:cNvSpPr>
          <p:nvPr>
            <p:ph type="title"/>
          </p:nvPr>
        </p:nvSpPr>
        <p:spPr>
          <a:xfrm>
            <a:off x="684212" y="1828801"/>
            <a:ext cx="9831388" cy="4657724"/>
          </a:xfrm>
        </p:spPr>
        <p:txBody>
          <a:bodyPr>
            <a:normAutofit/>
          </a:bodyPr>
          <a:lstStyle/>
          <a:p>
            <a:r>
              <a:rPr lang="en-GB"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t>Intersectionality</a:t>
            </a:r>
            <a:r>
              <a:rPr lang="en-GB" sz="1800" dirty="0">
                <a:solidFill>
                  <a:schemeClr val="tx1"/>
                </a:solidFill>
                <a:latin typeface="Yu Gothic" panose="020B0400000000000000" pitchFamily="34" charset="-128"/>
                <a:ea typeface="Yu Gothic" panose="020B0400000000000000" pitchFamily="34" charset="-128"/>
                <a:cs typeface="Times New Roman" panose="02020603050405020304" pitchFamily="18" charset="0"/>
              </a:rPr>
              <a:t> (</a:t>
            </a:r>
            <a:r>
              <a:rPr lang="en-GB"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t>also called </a:t>
            </a:r>
            <a:r>
              <a:rPr lang="en-GB" sz="1800" b="1" dirty="0">
                <a:solidFill>
                  <a:schemeClr val="accent6">
                    <a:lumMod val="60000"/>
                    <a:lumOff val="40000"/>
                  </a:schemeClr>
                </a:solidFill>
                <a:effectLst/>
                <a:latin typeface="Yu Gothic" panose="020B0400000000000000" pitchFamily="34" charset="-128"/>
                <a:ea typeface="Yu Gothic" panose="020B0400000000000000" pitchFamily="34" charset="-128"/>
                <a:cs typeface="Times New Roman" panose="02020603050405020304" pitchFamily="18" charset="0"/>
              </a:rPr>
              <a:t>intersectional feminism</a:t>
            </a:r>
            <a:r>
              <a:rPr lang="en-GB"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t>)= branch of feminism asserting that all aspects of social, political, and also personal identities – of course starting from gender but including also race, class, sexuality, disability, etc</a:t>
            </a:r>
            <a:r>
              <a:rPr lang="en-GB" sz="1800" dirty="0">
                <a:solidFill>
                  <a:schemeClr val="tx1"/>
                </a:solidFill>
                <a:latin typeface="Yu Gothic" panose="020B0400000000000000" pitchFamily="34" charset="-128"/>
                <a:ea typeface="Yu Gothic" panose="020B0400000000000000" pitchFamily="34" charset="-128"/>
                <a:cs typeface="Times New Roman" panose="02020603050405020304" pitchFamily="18" charset="0"/>
              </a:rPr>
              <a:t>.</a:t>
            </a:r>
            <a:r>
              <a:rPr lang="en-GB"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t> – “intersect.”</a:t>
            </a:r>
            <a:br>
              <a:rPr lang="en-GB"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br>
            <a:br>
              <a:rPr lang="en-GB"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br>
            <a:r>
              <a:rPr lang="en-GB"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t>Term coined by black feminist scholar </a:t>
            </a:r>
            <a:r>
              <a:rPr lang="en-GB" sz="1800" b="1" dirty="0" err="1">
                <a:solidFill>
                  <a:schemeClr val="accent6">
                    <a:lumMod val="60000"/>
                    <a:lumOff val="40000"/>
                  </a:schemeClr>
                </a:solidFill>
                <a:effectLst/>
                <a:latin typeface="Yu Gothic" panose="020B0400000000000000" pitchFamily="34" charset="-128"/>
                <a:ea typeface="Yu Gothic" panose="020B0400000000000000" pitchFamily="34" charset="-128"/>
                <a:cs typeface="Times New Roman" panose="02020603050405020304" pitchFamily="18" charset="0"/>
              </a:rPr>
              <a:t>Kimberlé</a:t>
            </a:r>
            <a:r>
              <a:rPr lang="en-GB" sz="1800" b="1" dirty="0">
                <a:solidFill>
                  <a:schemeClr val="accent6">
                    <a:lumMod val="60000"/>
                    <a:lumOff val="40000"/>
                  </a:schemeClr>
                </a:solidFill>
                <a:effectLst/>
                <a:latin typeface="Yu Gothic" panose="020B0400000000000000" pitchFamily="34" charset="-128"/>
                <a:ea typeface="Yu Gothic" panose="020B0400000000000000" pitchFamily="34" charset="-128"/>
                <a:cs typeface="Times New Roman" panose="02020603050405020304" pitchFamily="18" charset="0"/>
              </a:rPr>
              <a:t> Williams Crenshaw</a:t>
            </a:r>
            <a:r>
              <a:rPr lang="en-GB" sz="1800" dirty="0">
                <a:solidFill>
                  <a:schemeClr val="accent6">
                    <a:lumMod val="60000"/>
                    <a:lumOff val="40000"/>
                  </a:schemeClr>
                </a:solidFill>
                <a:effectLst/>
                <a:latin typeface="Yu Gothic" panose="020B0400000000000000" pitchFamily="34" charset="-128"/>
                <a:ea typeface="Yu Gothic" panose="020B0400000000000000" pitchFamily="34" charset="-128"/>
                <a:cs typeface="Times New Roman" panose="02020603050405020304" pitchFamily="18" charset="0"/>
              </a:rPr>
              <a:t> </a:t>
            </a:r>
            <a:r>
              <a:rPr lang="en-GB"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t>in 1989.</a:t>
            </a:r>
            <a:br>
              <a:rPr lang="en-GB"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br>
            <a:br>
              <a:rPr lang="en-GB"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br>
            <a:r>
              <a:rPr lang="en-US"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t>Purpose of intersectionality = identify how different forms of </a:t>
            </a:r>
            <a:r>
              <a:rPr lang="en-US" sz="1800" b="1" dirty="0">
                <a:solidFill>
                  <a:schemeClr val="accent6">
                    <a:lumMod val="60000"/>
                    <a:lumOff val="40000"/>
                  </a:schemeClr>
                </a:solidFill>
                <a:effectLst/>
                <a:latin typeface="Yu Gothic" panose="020B0400000000000000" pitchFamily="34" charset="-128"/>
                <a:ea typeface="Yu Gothic" panose="020B0400000000000000" pitchFamily="34" charset="-128"/>
                <a:cs typeface="Times New Roman" panose="02020603050405020304" pitchFamily="18" charset="0"/>
              </a:rPr>
              <a:t>discrimination</a:t>
            </a:r>
            <a:r>
              <a:rPr lang="en-US"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t> are related to one another, but also how different forms of </a:t>
            </a:r>
            <a:r>
              <a:rPr lang="en-US" sz="1800" b="1" dirty="0">
                <a:solidFill>
                  <a:schemeClr val="accent6">
                    <a:lumMod val="60000"/>
                    <a:lumOff val="40000"/>
                  </a:schemeClr>
                </a:solidFill>
                <a:effectLst/>
                <a:latin typeface="Yu Gothic" panose="020B0400000000000000" pitchFamily="34" charset="-128"/>
                <a:ea typeface="Yu Gothic" panose="020B0400000000000000" pitchFamily="34" charset="-128"/>
                <a:cs typeface="Times New Roman" panose="02020603050405020304" pitchFamily="18" charset="0"/>
              </a:rPr>
              <a:t>resistance to oppression </a:t>
            </a:r>
            <a:r>
              <a:rPr lang="en-US"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t>and of</a:t>
            </a:r>
            <a:r>
              <a:rPr lang="en-US" sz="1800" dirty="0">
                <a:solidFill>
                  <a:schemeClr val="accent6">
                    <a:lumMod val="60000"/>
                    <a:lumOff val="40000"/>
                  </a:schemeClr>
                </a:solidFill>
                <a:effectLst/>
                <a:latin typeface="Yu Gothic" panose="020B0400000000000000" pitchFamily="34" charset="-128"/>
                <a:ea typeface="Yu Gothic" panose="020B0400000000000000" pitchFamily="34" charset="-128"/>
                <a:cs typeface="Times New Roman" panose="02020603050405020304" pitchFamily="18" charset="0"/>
              </a:rPr>
              <a:t> </a:t>
            </a:r>
            <a:r>
              <a:rPr lang="en-US" sz="1800" b="1" dirty="0">
                <a:solidFill>
                  <a:schemeClr val="accent6">
                    <a:lumMod val="60000"/>
                    <a:lumOff val="40000"/>
                  </a:schemeClr>
                </a:solidFill>
                <a:effectLst/>
                <a:latin typeface="Yu Gothic" panose="020B0400000000000000" pitchFamily="34" charset="-128"/>
                <a:ea typeface="Yu Gothic" panose="020B0400000000000000" pitchFamily="34" charset="-128"/>
                <a:cs typeface="Times New Roman" panose="02020603050405020304" pitchFamily="18" charset="0"/>
              </a:rPr>
              <a:t>affirmation of identity </a:t>
            </a:r>
            <a:r>
              <a:rPr lang="en-US"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t>can intersect and each reinforce the other(s).</a:t>
            </a:r>
            <a:br>
              <a:rPr lang="en-US"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br>
            <a:br>
              <a:rPr lang="en-US"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br>
            <a:r>
              <a:rPr lang="en-US"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t>We will use “intersectionality” as a 360°concept, as a way of defining all the complicated and contradictory tensions that converge and interact inside </a:t>
            </a:r>
            <a:r>
              <a:rPr lang="en-US" sz="1800" b="1" dirty="0">
                <a:solidFill>
                  <a:schemeClr val="accent6">
                    <a:lumMod val="60000"/>
                    <a:lumOff val="40000"/>
                  </a:schemeClr>
                </a:solidFill>
                <a:effectLst/>
                <a:latin typeface="Yu Gothic" panose="020B0400000000000000" pitchFamily="34" charset="-128"/>
                <a:ea typeface="Yu Gothic" panose="020B0400000000000000" pitchFamily="34" charset="-128"/>
                <a:cs typeface="Times New Roman" panose="02020603050405020304" pitchFamily="18" charset="0"/>
              </a:rPr>
              <a:t>individual and collective identities</a:t>
            </a:r>
            <a:r>
              <a:rPr lang="en-US"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t>. In some sense this could even involve the fact that being, for example, a migrant non-white woman does not inevitably entails only a fate of marginalization and exploitation, but can also mean the possibility of having a wider range of opportunities to fully realize her aspirations.</a:t>
            </a:r>
            <a:endParaRPr lang="it-IT" dirty="0">
              <a:solidFill>
                <a:schemeClr val="tx1"/>
              </a:solidFill>
            </a:endParaRPr>
          </a:p>
        </p:txBody>
      </p:sp>
      <p:sp>
        <p:nvSpPr>
          <p:cNvPr id="3" name="Segnaposto contenuto 2">
            <a:extLst>
              <a:ext uri="{FF2B5EF4-FFF2-40B4-BE49-F238E27FC236}">
                <a16:creationId xmlns:a16="http://schemas.microsoft.com/office/drawing/2014/main" id="{E91E8971-804A-604E-2A25-4900768C309B}"/>
              </a:ext>
            </a:extLst>
          </p:cNvPr>
          <p:cNvSpPr>
            <a:spLocks noGrp="1"/>
          </p:cNvSpPr>
          <p:nvPr>
            <p:ph idx="1"/>
          </p:nvPr>
        </p:nvSpPr>
        <p:spPr>
          <a:xfrm>
            <a:off x="684212" y="685801"/>
            <a:ext cx="9459914" cy="956387"/>
          </a:xfrm>
        </p:spPr>
        <p:txBody>
          <a:bodyPr>
            <a:normAutofit fontScale="92500"/>
          </a:bodyPr>
          <a:lstStyle/>
          <a:p>
            <a:pPr marL="0" indent="0">
              <a:buNone/>
            </a:pPr>
            <a:r>
              <a:rPr lang="it-IT" sz="4800" b="1" dirty="0">
                <a:solidFill>
                  <a:srgbClr val="00B0F0"/>
                </a:solidFill>
              </a:rPr>
              <a:t>AN INTERSECTIONAL APPROACH</a:t>
            </a:r>
            <a:endParaRPr lang="it-IT" sz="4800" b="1" dirty="0">
              <a:solidFill>
                <a:schemeClr val="bg2">
                  <a:lumMod val="60000"/>
                  <a:lumOff val="40000"/>
                </a:schemeClr>
              </a:solidFill>
            </a:endParaRPr>
          </a:p>
        </p:txBody>
      </p:sp>
    </p:spTree>
    <p:extLst>
      <p:ext uri="{BB962C8B-B14F-4D97-AF65-F5344CB8AC3E}">
        <p14:creationId xmlns:p14="http://schemas.microsoft.com/office/powerpoint/2010/main" val="742030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F4313-97E4-E14A-8A46-83B6325D4A47}"/>
              </a:ext>
            </a:extLst>
          </p:cNvPr>
          <p:cNvSpPr>
            <a:spLocks noGrp="1"/>
          </p:cNvSpPr>
          <p:nvPr>
            <p:ph type="title"/>
          </p:nvPr>
        </p:nvSpPr>
        <p:spPr>
          <a:xfrm>
            <a:off x="808638" y="177282"/>
            <a:ext cx="9236700" cy="1156996"/>
          </a:xfrm>
        </p:spPr>
        <p:txBody>
          <a:bodyPr anchor="b">
            <a:normAutofit/>
          </a:bodyPr>
          <a:lstStyle/>
          <a:p>
            <a:r>
              <a:rPr lang="en-US" sz="5400" b="1" dirty="0">
                <a:solidFill>
                  <a:srgbClr val="00B0F0"/>
                </a:solidFill>
              </a:rPr>
              <a:t>WHITENESS STUDIES</a:t>
            </a:r>
          </a:p>
        </p:txBody>
      </p:sp>
      <p:sp>
        <p:nvSpPr>
          <p:cNvPr id="3" name="Content Placeholder 2">
            <a:extLst>
              <a:ext uri="{FF2B5EF4-FFF2-40B4-BE49-F238E27FC236}">
                <a16:creationId xmlns:a16="http://schemas.microsoft.com/office/drawing/2014/main" id="{6EF04123-15B0-5D4A-A24D-D0FBEC455A10}"/>
              </a:ext>
            </a:extLst>
          </p:cNvPr>
          <p:cNvSpPr>
            <a:spLocks noGrp="1"/>
          </p:cNvSpPr>
          <p:nvPr>
            <p:ph idx="1"/>
          </p:nvPr>
        </p:nvSpPr>
        <p:spPr>
          <a:xfrm>
            <a:off x="429208" y="1502229"/>
            <a:ext cx="10508120" cy="5178489"/>
          </a:xfrm>
        </p:spPr>
        <p:txBody>
          <a:bodyPr anchor="ctr">
            <a:noAutofit/>
          </a:bodyPr>
          <a:lstStyle/>
          <a:p>
            <a:r>
              <a:rPr lang="en-US" sz="3600" dirty="0">
                <a:latin typeface="Yu Gothic" panose="020B0400000000000000" pitchFamily="34" charset="-128"/>
                <a:ea typeface="Yu Gothic" panose="020B0400000000000000" pitchFamily="34" charset="-128"/>
              </a:rPr>
              <a:t>Whiteness Studies: analysis of </a:t>
            </a:r>
            <a:r>
              <a:rPr lang="en-US" sz="3600" b="1" dirty="0">
                <a:solidFill>
                  <a:schemeClr val="accent6">
                    <a:lumMod val="60000"/>
                    <a:lumOff val="40000"/>
                  </a:schemeClr>
                </a:solidFill>
                <a:latin typeface="Yu Gothic" panose="020B0400000000000000" pitchFamily="34" charset="-128"/>
                <a:ea typeface="Yu Gothic" panose="020B0400000000000000" pitchFamily="34" charset="-128"/>
              </a:rPr>
              <a:t>unequal distribution of privileges, resources, and power</a:t>
            </a:r>
            <a:r>
              <a:rPr lang="en-US" sz="3600" dirty="0">
                <a:solidFill>
                  <a:schemeClr val="accent6">
                    <a:lumMod val="60000"/>
                    <a:lumOff val="40000"/>
                  </a:schemeClr>
                </a:solidFill>
                <a:latin typeface="Yu Gothic" panose="020B0400000000000000" pitchFamily="34" charset="-128"/>
                <a:ea typeface="Yu Gothic" panose="020B0400000000000000" pitchFamily="34" charset="-128"/>
              </a:rPr>
              <a:t> </a:t>
            </a:r>
            <a:r>
              <a:rPr lang="en-US" sz="3600" dirty="0">
                <a:latin typeface="Yu Gothic" panose="020B0400000000000000" pitchFamily="34" charset="-128"/>
                <a:ea typeface="Yu Gothic" panose="020B0400000000000000" pitchFamily="34" charset="-128"/>
              </a:rPr>
              <a:t>between white people and people of color.</a:t>
            </a:r>
          </a:p>
          <a:p>
            <a:r>
              <a:rPr lang="en-US" sz="3600" dirty="0">
                <a:latin typeface="Yu Gothic" panose="020B0400000000000000" pitchFamily="34" charset="-128"/>
                <a:ea typeface="Yu Gothic" panose="020B0400000000000000" pitchFamily="34" charset="-128"/>
              </a:rPr>
              <a:t>Richard Dyer: Whiteness presents itself as “</a:t>
            </a:r>
            <a:r>
              <a:rPr lang="en-US" sz="3600" b="1" dirty="0">
                <a:solidFill>
                  <a:schemeClr val="accent6">
                    <a:lumMod val="60000"/>
                    <a:lumOff val="40000"/>
                  </a:schemeClr>
                </a:solidFill>
                <a:latin typeface="Yu Gothic" panose="020B0400000000000000" pitchFamily="34" charset="-128"/>
                <a:ea typeface="Yu Gothic" panose="020B0400000000000000" pitchFamily="34" charset="-128"/>
              </a:rPr>
              <a:t>transparent</a:t>
            </a:r>
            <a:r>
              <a:rPr lang="en-US" sz="3600" dirty="0">
                <a:latin typeface="Yu Gothic" panose="020B0400000000000000" pitchFamily="34" charset="-128"/>
                <a:ea typeface="Yu Gothic" panose="020B0400000000000000" pitchFamily="34" charset="-128"/>
              </a:rPr>
              <a:t>” or “</a:t>
            </a:r>
            <a:r>
              <a:rPr lang="en-US" sz="3600" b="1" dirty="0">
                <a:solidFill>
                  <a:schemeClr val="accent6">
                    <a:lumMod val="60000"/>
                    <a:lumOff val="40000"/>
                  </a:schemeClr>
                </a:solidFill>
                <a:latin typeface="Yu Gothic" panose="020B0400000000000000" pitchFamily="34" charset="-128"/>
                <a:ea typeface="Yu Gothic" panose="020B0400000000000000" pitchFamily="34" charset="-128"/>
              </a:rPr>
              <a:t>invisible</a:t>
            </a:r>
            <a:r>
              <a:rPr lang="en-US" sz="3600" dirty="0">
                <a:latin typeface="Yu Gothic" panose="020B0400000000000000" pitchFamily="34" charset="-128"/>
                <a:ea typeface="Yu Gothic" panose="020B0400000000000000" pitchFamily="34" charset="-128"/>
              </a:rPr>
              <a:t>” because it is considered </a:t>
            </a:r>
            <a:r>
              <a:rPr lang="en-US" sz="3600" b="1" dirty="0">
                <a:solidFill>
                  <a:schemeClr val="accent6">
                    <a:lumMod val="60000"/>
                    <a:lumOff val="40000"/>
                  </a:schemeClr>
                </a:solidFill>
                <a:latin typeface="Yu Gothic" panose="020B0400000000000000" pitchFamily="34" charset="-128"/>
                <a:ea typeface="Yu Gothic" panose="020B0400000000000000" pitchFamily="34" charset="-128"/>
              </a:rPr>
              <a:t>universal</a:t>
            </a:r>
            <a:r>
              <a:rPr lang="en-US" sz="3600" dirty="0">
                <a:latin typeface="Yu Gothic" panose="020B0400000000000000" pitchFamily="34" charset="-128"/>
                <a:ea typeface="Yu Gothic" panose="020B0400000000000000" pitchFamily="34" charset="-128"/>
              </a:rPr>
              <a:t>, it is often unnamed, and unmarked → white people are just </a:t>
            </a:r>
            <a:r>
              <a:rPr lang="en-US" sz="3600" i="1" dirty="0">
                <a:latin typeface="Yu Gothic" panose="020B0400000000000000" pitchFamily="34" charset="-128"/>
                <a:ea typeface="Yu Gothic" panose="020B0400000000000000" pitchFamily="34" charset="-128"/>
              </a:rPr>
              <a:t>people</a:t>
            </a:r>
            <a:r>
              <a:rPr lang="en-US" sz="3600" dirty="0">
                <a:latin typeface="Yu Gothic" panose="020B0400000000000000" pitchFamily="34" charset="-128"/>
                <a:ea typeface="Yu Gothic" panose="020B0400000000000000" pitchFamily="34" charset="-128"/>
              </a:rPr>
              <a:t>.</a:t>
            </a:r>
          </a:p>
        </p:txBody>
      </p:sp>
    </p:spTree>
    <p:extLst>
      <p:ext uri="{BB962C8B-B14F-4D97-AF65-F5344CB8AC3E}">
        <p14:creationId xmlns:p14="http://schemas.microsoft.com/office/powerpoint/2010/main" val="3100565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5233" y="452718"/>
            <a:ext cx="9965094" cy="1124155"/>
          </a:xfrm>
        </p:spPr>
        <p:txBody>
          <a:bodyPr/>
          <a:lstStyle/>
          <a:p>
            <a:r>
              <a:rPr lang="it-IT" sz="5200" b="1" dirty="0">
                <a:solidFill>
                  <a:srgbClr val="00B0F0"/>
                </a:solidFill>
              </a:rPr>
              <a:t>RACE AND INTERSECTIONALITY</a:t>
            </a:r>
          </a:p>
        </p:txBody>
      </p:sp>
      <p:sp>
        <p:nvSpPr>
          <p:cNvPr id="3" name="Segnaposto contenuto 2"/>
          <p:cNvSpPr>
            <a:spLocks noGrp="1"/>
          </p:cNvSpPr>
          <p:nvPr>
            <p:ph idx="1"/>
          </p:nvPr>
        </p:nvSpPr>
        <p:spPr>
          <a:xfrm>
            <a:off x="345233" y="1492898"/>
            <a:ext cx="9965093" cy="5197151"/>
          </a:xfrm>
        </p:spPr>
        <p:txBody>
          <a:bodyPr>
            <a:normAutofit/>
          </a:bodyPr>
          <a:lstStyle/>
          <a:p>
            <a:r>
              <a:rPr lang="en-US" sz="2400" b="1" dirty="0" err="1">
                <a:solidFill>
                  <a:schemeClr val="accent6">
                    <a:lumMod val="60000"/>
                    <a:lumOff val="40000"/>
                  </a:schemeClr>
                </a:solidFill>
                <a:latin typeface="Yu Gothic" panose="020B0400000000000000" pitchFamily="34" charset="-128"/>
                <a:ea typeface="Yu Gothic" panose="020B0400000000000000" pitchFamily="34" charset="-128"/>
              </a:rPr>
              <a:t>Kimberlé</a:t>
            </a:r>
            <a:r>
              <a:rPr lang="en-US" sz="2400" b="1" dirty="0">
                <a:solidFill>
                  <a:schemeClr val="accent6">
                    <a:lumMod val="60000"/>
                    <a:lumOff val="40000"/>
                  </a:schemeClr>
                </a:solidFill>
                <a:latin typeface="Yu Gothic" panose="020B0400000000000000" pitchFamily="34" charset="-128"/>
                <a:ea typeface="Yu Gothic" panose="020B0400000000000000" pitchFamily="34" charset="-128"/>
              </a:rPr>
              <a:t> Crenshaw, “</a:t>
            </a:r>
            <a:r>
              <a:rPr lang="en-US" sz="2400" b="1" dirty="0" err="1">
                <a:solidFill>
                  <a:schemeClr val="accent6">
                    <a:lumMod val="60000"/>
                    <a:lumOff val="40000"/>
                  </a:schemeClr>
                </a:solidFill>
                <a:latin typeface="Yu Gothic" panose="020B0400000000000000" pitchFamily="34" charset="-128"/>
                <a:ea typeface="Yu Gothic" panose="020B0400000000000000" pitchFamily="34" charset="-128"/>
              </a:rPr>
              <a:t>Demarginalizing</a:t>
            </a:r>
            <a:r>
              <a:rPr lang="en-US" sz="2400" b="1" dirty="0">
                <a:solidFill>
                  <a:schemeClr val="accent6">
                    <a:lumMod val="60000"/>
                    <a:lumOff val="40000"/>
                  </a:schemeClr>
                </a:solidFill>
                <a:latin typeface="Yu Gothic" panose="020B0400000000000000" pitchFamily="34" charset="-128"/>
                <a:ea typeface="Yu Gothic" panose="020B0400000000000000" pitchFamily="34" charset="-128"/>
              </a:rPr>
              <a:t> the Intersection of Race and Sex” </a:t>
            </a:r>
            <a:r>
              <a:rPr lang="en-US" sz="2400" dirty="0">
                <a:latin typeface="Yu Gothic" panose="020B0400000000000000" pitchFamily="34" charset="-128"/>
                <a:ea typeface="Yu Gothic" panose="020B0400000000000000" pitchFamily="34" charset="-128"/>
              </a:rPr>
              <a:t>(1989) and </a:t>
            </a:r>
            <a:r>
              <a:rPr lang="en-US" sz="2400" b="1" dirty="0">
                <a:solidFill>
                  <a:schemeClr val="accent6">
                    <a:lumMod val="60000"/>
                    <a:lumOff val="40000"/>
                  </a:schemeClr>
                </a:solidFill>
                <a:latin typeface="Yu Gothic" panose="020B0400000000000000" pitchFamily="34" charset="-128"/>
                <a:ea typeface="Yu Gothic" panose="020B0400000000000000" pitchFamily="34" charset="-128"/>
              </a:rPr>
              <a:t>“Mapping the Margins” </a:t>
            </a:r>
            <a:r>
              <a:rPr lang="en-US" sz="2400" dirty="0">
                <a:latin typeface="Yu Gothic" panose="020B0400000000000000" pitchFamily="34" charset="-128"/>
                <a:ea typeface="Yu Gothic" panose="020B0400000000000000" pitchFamily="34" charset="-128"/>
              </a:rPr>
              <a:t>(1991): </a:t>
            </a:r>
            <a:r>
              <a:rPr lang="en-US" sz="2400" b="1" dirty="0">
                <a:solidFill>
                  <a:schemeClr val="accent6">
                    <a:lumMod val="60000"/>
                    <a:lumOff val="40000"/>
                  </a:schemeClr>
                </a:solidFill>
                <a:latin typeface="Yu Gothic" panose="020B0400000000000000" pitchFamily="34" charset="-128"/>
                <a:ea typeface="Yu Gothic" panose="020B0400000000000000" pitchFamily="34" charset="-128"/>
              </a:rPr>
              <a:t>race, class, and gender </a:t>
            </a:r>
            <a:r>
              <a:rPr lang="en-US" sz="2400" dirty="0">
                <a:latin typeface="Yu Gothic" panose="020B0400000000000000" pitchFamily="34" charset="-128"/>
                <a:ea typeface="Yu Gothic" panose="020B0400000000000000" pitchFamily="34" charset="-128"/>
              </a:rPr>
              <a:t>interact to shape experiences of women of color, and create complex </a:t>
            </a:r>
            <a:r>
              <a:rPr lang="en-US" sz="2400" b="1" dirty="0">
                <a:solidFill>
                  <a:schemeClr val="accent6">
                    <a:lumMod val="60000"/>
                    <a:lumOff val="40000"/>
                  </a:schemeClr>
                </a:solidFill>
                <a:latin typeface="Yu Gothic" panose="020B0400000000000000" pitchFamily="34" charset="-128"/>
                <a:ea typeface="Yu Gothic" panose="020B0400000000000000" pitchFamily="34" charset="-128"/>
              </a:rPr>
              <a:t>systems of oppression</a:t>
            </a:r>
            <a:r>
              <a:rPr lang="en-US" sz="2400" dirty="0">
                <a:latin typeface="Yu Gothic" panose="020B0400000000000000" pitchFamily="34" charset="-128"/>
                <a:ea typeface="Yu Gothic" panose="020B0400000000000000" pitchFamily="34" charset="-128"/>
              </a:rPr>
              <a:t>.</a:t>
            </a:r>
          </a:p>
          <a:p>
            <a:r>
              <a:rPr lang="en-US" sz="2400" dirty="0">
                <a:latin typeface="Yu Gothic" panose="020B0400000000000000" pitchFamily="34" charset="-128"/>
                <a:ea typeface="Yu Gothic" panose="020B0400000000000000" pitchFamily="34" charset="-128"/>
              </a:rPr>
              <a:t>Women of color do not simply experience gender discrimination plus racial discrimination as two distinct systems of oppression.  Race, gender, and other forms of subordination intersect and overlap, creating specific </a:t>
            </a:r>
            <a:r>
              <a:rPr lang="en-US" sz="2400" b="1" dirty="0">
                <a:solidFill>
                  <a:schemeClr val="accent6">
                    <a:lumMod val="60000"/>
                    <a:lumOff val="40000"/>
                  </a:schemeClr>
                </a:solidFill>
                <a:latin typeface="Yu Gothic" panose="020B0400000000000000" pitchFamily="34" charset="-128"/>
                <a:ea typeface="Yu Gothic" panose="020B0400000000000000" pitchFamily="34" charset="-128"/>
              </a:rPr>
              <a:t>experiences and locations of subordination and vulnerability</a:t>
            </a:r>
            <a:r>
              <a:rPr lang="en-US" sz="2400" dirty="0">
                <a:latin typeface="Yu Gothic" panose="020B0400000000000000" pitchFamily="34" charset="-128"/>
                <a:ea typeface="Yu Gothic" panose="020B0400000000000000" pitchFamily="34" charset="-128"/>
              </a:rPr>
              <a:t>.</a:t>
            </a:r>
          </a:p>
          <a:p>
            <a:r>
              <a:rPr lang="en-US" sz="2400" dirty="0">
                <a:latin typeface="Yu Gothic" panose="020B0400000000000000" pitchFamily="34" charset="-128"/>
                <a:ea typeface="Yu Gothic" panose="020B0400000000000000" pitchFamily="34" charset="-128"/>
              </a:rPr>
              <a:t>“Intersectional subordination need not be intentionally produced; in fact, it is frequently the consequence of the imposition of one burden that interacts with pre-existing vulnerabilities to create yet </a:t>
            </a:r>
            <a:r>
              <a:rPr lang="en-US" sz="2400" b="1" dirty="0">
                <a:solidFill>
                  <a:schemeClr val="accent6">
                    <a:lumMod val="60000"/>
                    <a:lumOff val="40000"/>
                  </a:schemeClr>
                </a:solidFill>
                <a:latin typeface="Yu Gothic" panose="020B0400000000000000" pitchFamily="34" charset="-128"/>
                <a:ea typeface="Yu Gothic" panose="020B0400000000000000" pitchFamily="34" charset="-128"/>
              </a:rPr>
              <a:t>another dimension of disempowerment</a:t>
            </a:r>
            <a:r>
              <a:rPr lang="en-US" sz="2400" dirty="0">
                <a:latin typeface="Yu Gothic" panose="020B0400000000000000" pitchFamily="34" charset="-128"/>
                <a:ea typeface="Yu Gothic" panose="020B0400000000000000" pitchFamily="34" charset="-128"/>
              </a:rPr>
              <a:t>” (Crenshaw).</a:t>
            </a:r>
          </a:p>
          <a:p>
            <a:endParaRPr lang="it-IT" dirty="0"/>
          </a:p>
        </p:txBody>
      </p:sp>
    </p:spTree>
    <p:extLst>
      <p:ext uri="{BB962C8B-B14F-4D97-AF65-F5344CB8AC3E}">
        <p14:creationId xmlns:p14="http://schemas.microsoft.com/office/powerpoint/2010/main" val="1044243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1071788"/>
          </a:xfrm>
        </p:spPr>
        <p:txBody>
          <a:bodyPr/>
          <a:lstStyle/>
          <a:p>
            <a:r>
              <a:rPr lang="it-IT" sz="5400" b="1" dirty="0">
                <a:solidFill>
                  <a:srgbClr val="00B0F0"/>
                </a:solidFill>
              </a:rPr>
              <a:t>ETHNIC STUDIES</a:t>
            </a:r>
          </a:p>
        </p:txBody>
      </p:sp>
      <p:sp>
        <p:nvSpPr>
          <p:cNvPr id="3" name="Segnaposto contenuto 2"/>
          <p:cNvSpPr>
            <a:spLocks noGrp="1"/>
          </p:cNvSpPr>
          <p:nvPr>
            <p:ph idx="1"/>
          </p:nvPr>
        </p:nvSpPr>
        <p:spPr>
          <a:xfrm>
            <a:off x="522514" y="1567543"/>
            <a:ext cx="9750490" cy="5108830"/>
          </a:xfrm>
        </p:spPr>
        <p:txBody>
          <a:bodyPr>
            <a:noAutofit/>
          </a:bodyPr>
          <a:lstStyle/>
          <a:p>
            <a:pPr marL="0" indent="0">
              <a:buNone/>
            </a:pPr>
            <a:r>
              <a:rPr lang="en-US" sz="2200" dirty="0">
                <a:latin typeface="Yu Gothic" panose="020B0400000000000000" pitchFamily="34" charset="-128"/>
                <a:ea typeface="Yu Gothic" panose="020B0400000000000000" pitchFamily="34" charset="-128"/>
              </a:rPr>
              <a:t>Ethnic Studies = theoretical study of race and cultural pluralism, started by </a:t>
            </a:r>
            <a:r>
              <a:rPr lang="en-US" sz="2200" b="1" dirty="0">
                <a:solidFill>
                  <a:schemeClr val="accent6">
                    <a:lumMod val="60000"/>
                    <a:lumOff val="40000"/>
                  </a:schemeClr>
                </a:solidFill>
                <a:latin typeface="Yu Gothic" panose="020B0400000000000000" pitchFamily="34" charset="-128"/>
                <a:ea typeface="Yu Gothic" panose="020B0400000000000000" pitchFamily="34" charset="-128"/>
              </a:rPr>
              <a:t>African American writers and intellectuals</a:t>
            </a:r>
            <a:r>
              <a:rPr lang="en-US" sz="2200" dirty="0">
                <a:latin typeface="Yu Gothic" panose="020B0400000000000000" pitchFamily="34" charset="-128"/>
                <a:ea typeface="Yu Gothic" panose="020B0400000000000000" pitchFamily="34" charset="-128"/>
              </a:rPr>
              <a:t>.</a:t>
            </a:r>
          </a:p>
          <a:p>
            <a:pPr marL="0" indent="0">
              <a:buNone/>
            </a:pPr>
            <a:r>
              <a:rPr lang="en-US" sz="2200" b="1" dirty="0">
                <a:solidFill>
                  <a:schemeClr val="accent6">
                    <a:lumMod val="60000"/>
                    <a:lumOff val="40000"/>
                  </a:schemeClr>
                </a:solidFill>
                <a:latin typeface="Yu Gothic" panose="020B0400000000000000" pitchFamily="34" charset="-128"/>
                <a:ea typeface="Yu Gothic" panose="020B0400000000000000" pitchFamily="34" charset="-128"/>
              </a:rPr>
              <a:t>W.E.B. Du Bois: </a:t>
            </a:r>
            <a:r>
              <a:rPr lang="en-US" sz="2200" b="1" i="1" dirty="0">
                <a:solidFill>
                  <a:schemeClr val="accent6">
                    <a:lumMod val="60000"/>
                    <a:lumOff val="40000"/>
                  </a:schemeClr>
                </a:solidFill>
                <a:latin typeface="Yu Gothic" panose="020B0400000000000000" pitchFamily="34" charset="-128"/>
                <a:ea typeface="Yu Gothic" panose="020B0400000000000000" pitchFamily="34" charset="-128"/>
              </a:rPr>
              <a:t>The Souls of Black Folk </a:t>
            </a:r>
            <a:r>
              <a:rPr lang="en-US" sz="2200" dirty="0">
                <a:latin typeface="Yu Gothic" panose="020B0400000000000000" pitchFamily="34" charset="-128"/>
                <a:ea typeface="Yu Gothic" panose="020B0400000000000000" pitchFamily="34" charset="-128"/>
              </a:rPr>
              <a:t>(1903), organization of the </a:t>
            </a:r>
            <a:r>
              <a:rPr lang="en-US" sz="2200" b="1" dirty="0">
                <a:solidFill>
                  <a:schemeClr val="accent6">
                    <a:lumMod val="60000"/>
                    <a:lumOff val="40000"/>
                  </a:schemeClr>
                </a:solidFill>
                <a:latin typeface="Yu Gothic" panose="020B0400000000000000" pitchFamily="34" charset="-128"/>
                <a:ea typeface="Yu Gothic" panose="020B0400000000000000" pitchFamily="34" charset="-128"/>
              </a:rPr>
              <a:t>Atlanta University Conferences </a:t>
            </a:r>
            <a:r>
              <a:rPr lang="en-US" sz="2200" dirty="0">
                <a:latin typeface="Yu Gothic" panose="020B0400000000000000" pitchFamily="34" charset="-128"/>
                <a:ea typeface="Yu Gothic" panose="020B0400000000000000" pitchFamily="34" charset="-128"/>
              </a:rPr>
              <a:t>(1898-1914): first scientific studies of the (intersecting) dimensions of the lives of Black people (health, homes, wealth, education, religion, crime…)</a:t>
            </a:r>
          </a:p>
          <a:p>
            <a:pPr marL="0" indent="0">
              <a:buNone/>
            </a:pPr>
            <a:r>
              <a:rPr lang="en-US" sz="2200" b="1" dirty="0">
                <a:solidFill>
                  <a:schemeClr val="accent6">
                    <a:lumMod val="60000"/>
                    <a:lumOff val="40000"/>
                  </a:schemeClr>
                </a:solidFill>
                <a:latin typeface="Yu Gothic" panose="020B0400000000000000" pitchFamily="34" charset="-128"/>
                <a:ea typeface="Yu Gothic" panose="020B0400000000000000" pitchFamily="34" charset="-128"/>
              </a:rPr>
              <a:t>Carter G. Woodson</a:t>
            </a:r>
            <a:r>
              <a:rPr lang="en-US" sz="2200" dirty="0">
                <a:latin typeface="Yu Gothic" panose="020B0400000000000000" pitchFamily="34" charset="-128"/>
                <a:ea typeface="Yu Gothic" panose="020B0400000000000000" pitchFamily="34" charset="-128"/>
              </a:rPr>
              <a:t>: founding of the </a:t>
            </a:r>
            <a:r>
              <a:rPr lang="en-US" sz="2200" b="1" dirty="0">
                <a:solidFill>
                  <a:schemeClr val="accent6">
                    <a:lumMod val="60000"/>
                    <a:lumOff val="40000"/>
                  </a:schemeClr>
                </a:solidFill>
                <a:latin typeface="Yu Gothic" panose="020B0400000000000000" pitchFamily="34" charset="-128"/>
                <a:ea typeface="Yu Gothic" panose="020B0400000000000000" pitchFamily="34" charset="-128"/>
              </a:rPr>
              <a:t>Association for the Study of Negro Life and History </a:t>
            </a:r>
            <a:r>
              <a:rPr lang="en-US" sz="2200" dirty="0">
                <a:latin typeface="Yu Gothic" panose="020B0400000000000000" pitchFamily="34" charset="-128"/>
                <a:ea typeface="Yu Gothic" panose="020B0400000000000000" pitchFamily="34" charset="-128"/>
              </a:rPr>
              <a:t>(1915) and of the </a:t>
            </a:r>
            <a:r>
              <a:rPr lang="en-US" sz="2200" b="1" i="1" dirty="0">
                <a:solidFill>
                  <a:schemeClr val="accent6">
                    <a:lumMod val="60000"/>
                    <a:lumOff val="40000"/>
                  </a:schemeClr>
                </a:solidFill>
                <a:latin typeface="Yu Gothic" panose="020B0400000000000000" pitchFamily="34" charset="-128"/>
                <a:ea typeface="Yu Gothic" panose="020B0400000000000000" pitchFamily="34" charset="-128"/>
              </a:rPr>
              <a:t>Journal of Negro History</a:t>
            </a:r>
            <a:r>
              <a:rPr lang="en-US" sz="2200" b="1" dirty="0">
                <a:solidFill>
                  <a:schemeClr val="accent6">
                    <a:lumMod val="60000"/>
                    <a:lumOff val="40000"/>
                  </a:schemeClr>
                </a:solidFill>
                <a:latin typeface="Yu Gothic" panose="020B0400000000000000" pitchFamily="34" charset="-128"/>
                <a:ea typeface="Yu Gothic" panose="020B0400000000000000" pitchFamily="34" charset="-128"/>
              </a:rPr>
              <a:t> </a:t>
            </a:r>
            <a:r>
              <a:rPr lang="en-US" sz="2200" dirty="0">
                <a:latin typeface="Yu Gothic" panose="020B0400000000000000" pitchFamily="34" charset="-128"/>
                <a:ea typeface="Yu Gothic" panose="020B0400000000000000" pitchFamily="34" charset="-128"/>
              </a:rPr>
              <a:t>(1916). </a:t>
            </a:r>
          </a:p>
          <a:p>
            <a:pPr marL="0" indent="0">
              <a:buNone/>
            </a:pPr>
            <a:r>
              <a:rPr lang="en-US" sz="2200" dirty="0">
                <a:latin typeface="Yu Gothic" panose="020B0400000000000000" pitchFamily="34" charset="-128"/>
                <a:ea typeface="Yu Gothic" panose="020B0400000000000000" pitchFamily="34" charset="-128"/>
              </a:rPr>
              <a:t>Gradual adoption of European theories of </a:t>
            </a:r>
            <a:r>
              <a:rPr lang="en-US" sz="2200" b="1" dirty="0">
                <a:solidFill>
                  <a:schemeClr val="accent6">
                    <a:lumMod val="60000"/>
                    <a:lumOff val="40000"/>
                  </a:schemeClr>
                </a:solidFill>
                <a:latin typeface="Yu Gothic" panose="020B0400000000000000" pitchFamily="34" charset="-128"/>
                <a:ea typeface="Yu Gothic" panose="020B0400000000000000" pitchFamily="34" charset="-128"/>
              </a:rPr>
              <a:t>language, </a:t>
            </a:r>
            <a:r>
              <a:rPr lang="en-US" sz="2200" b="1" dirty="0" err="1">
                <a:solidFill>
                  <a:schemeClr val="accent6">
                    <a:lumMod val="60000"/>
                    <a:lumOff val="40000"/>
                  </a:schemeClr>
                </a:solidFill>
                <a:latin typeface="Yu Gothic" panose="020B0400000000000000" pitchFamily="34" charset="-128"/>
                <a:ea typeface="Yu Gothic" panose="020B0400000000000000" pitchFamily="34" charset="-128"/>
              </a:rPr>
              <a:t>textuality</a:t>
            </a:r>
            <a:r>
              <a:rPr lang="en-US" sz="2200" b="1" dirty="0">
                <a:solidFill>
                  <a:schemeClr val="accent6">
                    <a:lumMod val="60000"/>
                    <a:lumOff val="40000"/>
                  </a:schemeClr>
                </a:solidFill>
                <a:latin typeface="Yu Gothic" panose="020B0400000000000000" pitchFamily="34" charset="-128"/>
                <a:ea typeface="Yu Gothic" panose="020B0400000000000000" pitchFamily="34" charset="-128"/>
              </a:rPr>
              <a:t>, gender and subjectivity</a:t>
            </a:r>
            <a:r>
              <a:rPr lang="en-US" sz="2200" dirty="0">
                <a:solidFill>
                  <a:srgbClr val="FF0000"/>
                </a:solidFill>
                <a:latin typeface="Yu Gothic" panose="020B0400000000000000" pitchFamily="34" charset="-128"/>
                <a:ea typeface="Yu Gothic" panose="020B0400000000000000" pitchFamily="34" charset="-128"/>
              </a:rPr>
              <a:t> </a:t>
            </a:r>
            <a:r>
              <a:rPr lang="en-US" sz="2200" dirty="0">
                <a:latin typeface="Yu Gothic" panose="020B0400000000000000" pitchFamily="34" charset="-128"/>
                <a:ea typeface="Yu Gothic" panose="020B0400000000000000" pitchFamily="34" charset="-128"/>
              </a:rPr>
              <a:t>to critique discourses of race and racial difference.</a:t>
            </a:r>
          </a:p>
          <a:p>
            <a:pPr marL="0" indent="0">
              <a:buNone/>
            </a:pPr>
            <a:r>
              <a:rPr lang="en-US" sz="2200" dirty="0">
                <a:latin typeface="Yu Gothic" panose="020B0400000000000000" pitchFamily="34" charset="-128"/>
                <a:ea typeface="Yu Gothic" panose="020B0400000000000000" pitchFamily="34" charset="-128"/>
              </a:rPr>
              <a:t>Expansion of the field so as to include other ethnicities, first of all </a:t>
            </a:r>
            <a:r>
              <a:rPr lang="en-US" sz="2200" b="1" dirty="0">
                <a:solidFill>
                  <a:schemeClr val="accent6">
                    <a:lumMod val="60000"/>
                    <a:lumOff val="40000"/>
                  </a:schemeClr>
                </a:solidFill>
                <a:latin typeface="Yu Gothic" panose="020B0400000000000000" pitchFamily="34" charset="-128"/>
                <a:ea typeface="Yu Gothic" panose="020B0400000000000000" pitchFamily="34" charset="-128"/>
              </a:rPr>
              <a:t>Chicano/a and Native American cultures</a:t>
            </a:r>
            <a:r>
              <a:rPr lang="en-US" sz="2200" dirty="0">
                <a:latin typeface="Yu Gothic" panose="020B0400000000000000" pitchFamily="34" charset="-128"/>
                <a:ea typeface="Yu Gothic" panose="020B0400000000000000" pitchFamily="34" charset="-128"/>
              </a:rPr>
              <a:t>.</a:t>
            </a:r>
            <a:endParaRPr lang="it-IT" sz="22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991864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9167" y="150313"/>
            <a:ext cx="9535887" cy="1102290"/>
          </a:xfrm>
        </p:spPr>
        <p:txBody>
          <a:bodyPr/>
          <a:lstStyle/>
          <a:p>
            <a:r>
              <a:rPr lang="it-IT" sz="6000" b="1" dirty="0">
                <a:solidFill>
                  <a:srgbClr val="00B0F0"/>
                </a:solidFill>
              </a:rPr>
              <a:t>US VS. THEM</a:t>
            </a:r>
          </a:p>
        </p:txBody>
      </p:sp>
      <p:sp>
        <p:nvSpPr>
          <p:cNvPr id="3" name="Segnaposto contenuto 2"/>
          <p:cNvSpPr>
            <a:spLocks noGrp="1"/>
          </p:cNvSpPr>
          <p:nvPr>
            <p:ph idx="1"/>
          </p:nvPr>
        </p:nvSpPr>
        <p:spPr>
          <a:xfrm>
            <a:off x="354563" y="1408922"/>
            <a:ext cx="10999237" cy="5129663"/>
          </a:xfrm>
        </p:spPr>
        <p:txBody>
          <a:bodyPr>
            <a:normAutofit fontScale="92500"/>
          </a:bodyPr>
          <a:lstStyle/>
          <a:p>
            <a:pPr marL="0" indent="0">
              <a:buNone/>
            </a:pPr>
            <a:r>
              <a:rPr lang="en-US" sz="3200" dirty="0">
                <a:latin typeface="Yu Gothic" panose="020B0400000000000000" pitchFamily="34" charset="-128"/>
                <a:ea typeface="Yu Gothic" panose="020B0400000000000000" pitchFamily="34" charset="-128"/>
              </a:rPr>
              <a:t>Ethnic studies examine how dominant perceptions of cultural identities in Europe and North America tend to postulate a </a:t>
            </a:r>
            <a:r>
              <a:rPr lang="en-US" sz="3200" b="1" dirty="0">
                <a:solidFill>
                  <a:schemeClr val="accent6">
                    <a:lumMod val="60000"/>
                    <a:lumOff val="40000"/>
                  </a:schemeClr>
                </a:solidFill>
                <a:latin typeface="Yu Gothic" panose="020B0400000000000000" pitchFamily="34" charset="-128"/>
                <a:ea typeface="Yu Gothic" panose="020B0400000000000000" pitchFamily="34" charset="-128"/>
              </a:rPr>
              <a:t>dichotomy</a:t>
            </a:r>
            <a:r>
              <a:rPr lang="en-US" sz="3200" dirty="0">
                <a:latin typeface="Yu Gothic" panose="020B0400000000000000" pitchFamily="34" charset="-128"/>
                <a:ea typeface="Yu Gothic" panose="020B0400000000000000" pitchFamily="34" charset="-128"/>
              </a:rPr>
              <a:t> between “Us” (the non-ethnic majority) and “Them” (colonized or old and new migrant communities, characterized as “ethnic”).</a:t>
            </a:r>
          </a:p>
          <a:p>
            <a:pPr marL="0" indent="0">
              <a:buNone/>
            </a:pPr>
            <a:r>
              <a:rPr lang="en-US" sz="3200" b="1" dirty="0">
                <a:solidFill>
                  <a:schemeClr val="accent6">
                    <a:lumMod val="60000"/>
                    <a:lumOff val="40000"/>
                  </a:schemeClr>
                </a:solidFill>
                <a:latin typeface="Yu Gothic" panose="020B0400000000000000" pitchFamily="34" charset="-128"/>
                <a:ea typeface="Yu Gothic" panose="020B0400000000000000" pitchFamily="34" charset="-128"/>
              </a:rPr>
              <a:t>Ethnic identity or origin </a:t>
            </a:r>
            <a:r>
              <a:rPr lang="en-US" sz="3200" dirty="0">
                <a:latin typeface="Yu Gothic" panose="020B0400000000000000" pitchFamily="34" charset="-128"/>
                <a:ea typeface="Yu Gothic" panose="020B0400000000000000" pitchFamily="34" charset="-128"/>
              </a:rPr>
              <a:t>= an individual’s ancestral heritage.</a:t>
            </a:r>
          </a:p>
          <a:p>
            <a:pPr marL="0" indent="0">
              <a:buNone/>
            </a:pPr>
            <a:r>
              <a:rPr lang="en-US" sz="3200" b="1" dirty="0">
                <a:solidFill>
                  <a:schemeClr val="accent6">
                    <a:lumMod val="60000"/>
                    <a:lumOff val="40000"/>
                  </a:schemeClr>
                </a:solidFill>
                <a:latin typeface="Yu Gothic" panose="020B0400000000000000" pitchFamily="34" charset="-128"/>
                <a:ea typeface="Yu Gothic" panose="020B0400000000000000" pitchFamily="34" charset="-128"/>
              </a:rPr>
              <a:t>Ethnocentrism</a:t>
            </a:r>
            <a:r>
              <a:rPr lang="en-US" sz="3200" dirty="0">
                <a:latin typeface="Yu Gothic" panose="020B0400000000000000" pitchFamily="34" charset="-128"/>
                <a:ea typeface="Yu Gothic" panose="020B0400000000000000" pitchFamily="34" charset="-128"/>
              </a:rPr>
              <a:t> = the belief that a cultural community or ancestry is superior.</a:t>
            </a:r>
          </a:p>
          <a:p>
            <a:pPr marL="0" indent="0">
              <a:buNone/>
            </a:pPr>
            <a:r>
              <a:rPr lang="en-US" sz="3200" b="1" dirty="0" err="1">
                <a:solidFill>
                  <a:schemeClr val="accent6">
                    <a:lumMod val="60000"/>
                    <a:lumOff val="40000"/>
                  </a:schemeClr>
                </a:solidFill>
                <a:latin typeface="Yu Gothic" panose="020B0400000000000000" pitchFamily="34" charset="-128"/>
                <a:ea typeface="Yu Gothic" panose="020B0400000000000000" pitchFamily="34" charset="-128"/>
              </a:rPr>
              <a:t>Ethnicism</a:t>
            </a:r>
            <a:r>
              <a:rPr lang="en-US" sz="3200" dirty="0">
                <a:latin typeface="Yu Gothic" panose="020B0400000000000000" pitchFamily="34" charset="-128"/>
                <a:ea typeface="Yu Gothic" panose="020B0400000000000000" pitchFamily="34" charset="-128"/>
              </a:rPr>
              <a:t> = protest/resistance against the oppression and exploitation of “ethnics” by the dominant group.</a:t>
            </a:r>
          </a:p>
        </p:txBody>
      </p:sp>
    </p:spTree>
    <p:extLst>
      <p:ext uri="{BB962C8B-B14F-4D97-AF65-F5344CB8AC3E}">
        <p14:creationId xmlns:p14="http://schemas.microsoft.com/office/powerpoint/2010/main" val="223543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305D7A-2A8A-E12A-0FD0-F035B0FFC666}"/>
              </a:ext>
            </a:extLst>
          </p:cNvPr>
          <p:cNvSpPr>
            <a:spLocks noGrp="1"/>
          </p:cNvSpPr>
          <p:nvPr>
            <p:ph type="title"/>
          </p:nvPr>
        </p:nvSpPr>
        <p:spPr>
          <a:xfrm>
            <a:off x="646111" y="186612"/>
            <a:ext cx="9404723" cy="1203649"/>
          </a:xfrm>
        </p:spPr>
        <p:txBody>
          <a:bodyPr/>
          <a:lstStyle/>
          <a:p>
            <a:r>
              <a:rPr lang="it-IT" sz="6000" b="1" dirty="0">
                <a:solidFill>
                  <a:srgbClr val="00B0F0"/>
                </a:solidFill>
              </a:rPr>
              <a:t>GENDER THEORIES</a:t>
            </a:r>
            <a:endParaRPr lang="it-IT" sz="6000" dirty="0"/>
          </a:p>
        </p:txBody>
      </p:sp>
      <p:sp>
        <p:nvSpPr>
          <p:cNvPr id="3" name="Segnaposto contenuto 2">
            <a:extLst>
              <a:ext uri="{FF2B5EF4-FFF2-40B4-BE49-F238E27FC236}">
                <a16:creationId xmlns:a16="http://schemas.microsoft.com/office/drawing/2014/main" id="{F217758D-8E6C-046A-26BF-8576CF212DCF}"/>
              </a:ext>
            </a:extLst>
          </p:cNvPr>
          <p:cNvSpPr>
            <a:spLocks noGrp="1"/>
          </p:cNvSpPr>
          <p:nvPr>
            <p:ph idx="1"/>
          </p:nvPr>
        </p:nvSpPr>
        <p:spPr>
          <a:xfrm>
            <a:off x="447869" y="1390261"/>
            <a:ext cx="11234058" cy="5281127"/>
          </a:xfrm>
        </p:spPr>
        <p:txBody>
          <a:bodyPr>
            <a:normAutofit fontScale="92500" lnSpcReduction="10000"/>
          </a:bodyPr>
          <a:lstStyle/>
          <a:p>
            <a:pPr marL="0" indent="0">
              <a:buNone/>
            </a:pPr>
            <a:r>
              <a:rPr lang="en-US" dirty="0">
                <a:latin typeface="Yu Gothic" panose="020B0400000000000000" pitchFamily="34" charset="-128"/>
                <a:ea typeface="Yu Gothic" panose="020B0400000000000000" pitchFamily="34" charset="-128"/>
              </a:rPr>
              <a:t>In the current Italian debate about what is a legitimate “identity” the so-called “</a:t>
            </a:r>
            <a:r>
              <a:rPr lang="en-US" b="1" dirty="0" err="1">
                <a:solidFill>
                  <a:schemeClr val="accent6">
                    <a:lumMod val="60000"/>
                    <a:lumOff val="40000"/>
                  </a:schemeClr>
                </a:solidFill>
                <a:latin typeface="Yu Gothic" panose="020B0400000000000000" pitchFamily="34" charset="-128"/>
                <a:ea typeface="Yu Gothic" panose="020B0400000000000000" pitchFamily="34" charset="-128"/>
              </a:rPr>
              <a:t>teoria</a:t>
            </a:r>
            <a:r>
              <a:rPr lang="en-US" b="1" dirty="0">
                <a:solidFill>
                  <a:schemeClr val="accent6">
                    <a:lumMod val="60000"/>
                    <a:lumOff val="40000"/>
                  </a:schemeClr>
                </a:solidFill>
                <a:latin typeface="Yu Gothic" panose="020B0400000000000000" pitchFamily="34" charset="-128"/>
                <a:ea typeface="Yu Gothic" panose="020B0400000000000000" pitchFamily="34" charset="-128"/>
              </a:rPr>
              <a:t> gender</a:t>
            </a:r>
            <a:r>
              <a:rPr lang="en-US" dirty="0">
                <a:latin typeface="Yu Gothic" panose="020B0400000000000000" pitchFamily="34" charset="-128"/>
                <a:ea typeface="Yu Gothic" panose="020B0400000000000000" pitchFamily="34" charset="-128"/>
              </a:rPr>
              <a:t>” is often mentioned in order to denounce the attempt to dismantle the natural configurations of “male” and “female” subjectivities. The dubious syntactical correctness (“gender” used as an apposition – quite usual, in English, but quite rare in Italian) and the incongruous use of English (“gender” is perfectly translatable with “</a:t>
            </a:r>
            <a:r>
              <a:rPr lang="en-US" dirty="0" err="1">
                <a:latin typeface="Yu Gothic" panose="020B0400000000000000" pitchFamily="34" charset="-128"/>
                <a:ea typeface="Yu Gothic" panose="020B0400000000000000" pitchFamily="34" charset="-128"/>
              </a:rPr>
              <a:t>genere</a:t>
            </a:r>
            <a:r>
              <a:rPr lang="en-US" dirty="0">
                <a:latin typeface="Yu Gothic" panose="020B0400000000000000" pitchFamily="34" charset="-128"/>
                <a:ea typeface="Yu Gothic" panose="020B0400000000000000" pitchFamily="34" charset="-128"/>
              </a:rPr>
              <a:t>,” and the Italian expression should translate “</a:t>
            </a:r>
            <a:r>
              <a:rPr lang="en-US" b="1" dirty="0">
                <a:solidFill>
                  <a:schemeClr val="accent6">
                    <a:lumMod val="60000"/>
                    <a:lumOff val="40000"/>
                  </a:schemeClr>
                </a:solidFill>
                <a:latin typeface="Yu Gothic" panose="020B0400000000000000" pitchFamily="34" charset="-128"/>
                <a:ea typeface="Yu Gothic" panose="020B0400000000000000" pitchFamily="34" charset="-128"/>
              </a:rPr>
              <a:t>gender theory</a:t>
            </a:r>
            <a:r>
              <a:rPr lang="en-US" dirty="0">
                <a:latin typeface="Yu Gothic" panose="020B0400000000000000" pitchFamily="34" charset="-128"/>
                <a:ea typeface="Yu Gothic" panose="020B0400000000000000" pitchFamily="34" charset="-128"/>
              </a:rPr>
              <a:t>,” that is, “</a:t>
            </a:r>
            <a:r>
              <a:rPr lang="en-US" dirty="0" err="1">
                <a:latin typeface="Yu Gothic" panose="020B0400000000000000" pitchFamily="34" charset="-128"/>
                <a:ea typeface="Yu Gothic" panose="020B0400000000000000" pitchFamily="34" charset="-128"/>
              </a:rPr>
              <a:t>teoria</a:t>
            </a:r>
            <a:r>
              <a:rPr lang="en-US" dirty="0">
                <a:latin typeface="Yu Gothic" panose="020B0400000000000000" pitchFamily="34" charset="-128"/>
                <a:ea typeface="Yu Gothic" panose="020B0400000000000000" pitchFamily="34" charset="-128"/>
              </a:rPr>
              <a:t> del/</a:t>
            </a:r>
            <a:r>
              <a:rPr lang="en-US" dirty="0" err="1">
                <a:latin typeface="Yu Gothic" panose="020B0400000000000000" pitchFamily="34" charset="-128"/>
                <a:ea typeface="Yu Gothic" panose="020B0400000000000000" pitchFamily="34" charset="-128"/>
              </a:rPr>
              <a:t>sul</a:t>
            </a:r>
            <a:r>
              <a:rPr lang="en-US" dirty="0">
                <a:latin typeface="Yu Gothic" panose="020B0400000000000000" pitchFamily="34" charset="-128"/>
                <a:ea typeface="Yu Gothic" panose="020B0400000000000000" pitchFamily="34" charset="-128"/>
              </a:rPr>
              <a:t> </a:t>
            </a:r>
            <a:r>
              <a:rPr lang="en-US" dirty="0" err="1">
                <a:latin typeface="Yu Gothic" panose="020B0400000000000000" pitchFamily="34" charset="-128"/>
                <a:ea typeface="Yu Gothic" panose="020B0400000000000000" pitchFamily="34" charset="-128"/>
              </a:rPr>
              <a:t>genere</a:t>
            </a:r>
            <a:r>
              <a:rPr lang="en-US" dirty="0">
                <a:latin typeface="Yu Gothic" panose="020B0400000000000000" pitchFamily="34" charset="-128"/>
                <a:ea typeface="Yu Gothic" panose="020B0400000000000000" pitchFamily="34" charset="-128"/>
              </a:rPr>
              <a:t>”) suggest either a poor familiarity with the object the expression should designate, and/or a totally ideological intention to define “gender” as something exclusively belonging to the abstract and unpractical realm of “theory.”</a:t>
            </a:r>
          </a:p>
          <a:p>
            <a:pPr marL="0" indent="0">
              <a:buNone/>
            </a:pPr>
            <a:r>
              <a:rPr lang="en-US" dirty="0">
                <a:latin typeface="Yu Gothic" panose="020B0400000000000000" pitchFamily="34" charset="-128"/>
                <a:ea typeface="Yu Gothic" panose="020B0400000000000000" pitchFamily="34" charset="-128"/>
              </a:rPr>
              <a:t>But “gender” is not a “theory” – it is a real dimension of existence that determines the personality of every single human being. As it happens with any other dimension of human reality, on “gender” all kind of theories can be built – included those that state the absolute and “natural” binarity of gender: one can only be (biologically) either male or female (but this of course should be called “sex” instead, and besides “sex,” too, is far from unequivocal). All these disparate theories address the issue starting from the most different ideological positions, and lead to the most different conclusions. People who attack the “</a:t>
            </a:r>
            <a:r>
              <a:rPr lang="en-US" dirty="0" err="1">
                <a:latin typeface="Yu Gothic" panose="020B0400000000000000" pitchFamily="34" charset="-128"/>
                <a:ea typeface="Yu Gothic" panose="020B0400000000000000" pitchFamily="34" charset="-128"/>
              </a:rPr>
              <a:t>teoria</a:t>
            </a:r>
            <a:r>
              <a:rPr lang="en-US" dirty="0">
                <a:latin typeface="Yu Gothic" panose="020B0400000000000000" pitchFamily="34" charset="-128"/>
                <a:ea typeface="Yu Gothic" panose="020B0400000000000000" pitchFamily="34" charset="-128"/>
              </a:rPr>
              <a:t> gender” are simply applying their own specific “gender theory” (that is, theory </a:t>
            </a:r>
            <a:r>
              <a:rPr lang="en-US" i="1" dirty="0">
                <a:latin typeface="Yu Gothic" panose="020B0400000000000000" pitchFamily="34" charset="-128"/>
                <a:ea typeface="Yu Gothic" panose="020B0400000000000000" pitchFamily="34" charset="-128"/>
              </a:rPr>
              <a:t>about </a:t>
            </a:r>
            <a:r>
              <a:rPr lang="en-US" dirty="0">
                <a:latin typeface="Yu Gothic" panose="020B0400000000000000" pitchFamily="34" charset="-128"/>
                <a:ea typeface="Yu Gothic" panose="020B0400000000000000" pitchFamily="34" charset="-128"/>
              </a:rPr>
              <a:t>gender) – and this is perfectly legitimate, provided that all this is based on the recognition that “gender” exists as such (and we may debate about what it means), and that it does not entail discriminatory practices regarding people who do not fit into this binary scheme.</a:t>
            </a:r>
          </a:p>
        </p:txBody>
      </p:sp>
    </p:spTree>
    <p:extLst>
      <p:ext uri="{BB962C8B-B14F-4D97-AF65-F5344CB8AC3E}">
        <p14:creationId xmlns:p14="http://schemas.microsoft.com/office/powerpoint/2010/main" val="777646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CC5CE3-75A4-E932-95E3-4CE7689F7EA5}"/>
              </a:ext>
            </a:extLst>
          </p:cNvPr>
          <p:cNvSpPr>
            <a:spLocks noGrp="1"/>
          </p:cNvSpPr>
          <p:nvPr>
            <p:ph type="title"/>
          </p:nvPr>
        </p:nvSpPr>
        <p:spPr/>
        <p:txBody>
          <a:bodyPr/>
          <a:lstStyle/>
          <a:p>
            <a:r>
              <a:rPr lang="it-IT" sz="4400" b="1" dirty="0">
                <a:solidFill>
                  <a:srgbClr val="00B0F0"/>
                </a:solidFill>
              </a:rPr>
              <a:t>WHAT DO WE TALK ABOUT WHEN WE TALK ABOUT GENDER</a:t>
            </a:r>
            <a:endParaRPr lang="it-IT" dirty="0"/>
          </a:p>
        </p:txBody>
      </p:sp>
      <p:sp>
        <p:nvSpPr>
          <p:cNvPr id="3" name="Segnaposto contenuto 2">
            <a:extLst>
              <a:ext uri="{FF2B5EF4-FFF2-40B4-BE49-F238E27FC236}">
                <a16:creationId xmlns:a16="http://schemas.microsoft.com/office/drawing/2014/main" id="{640361D7-5EBF-CBD8-5CE7-61FBCDD08CC2}"/>
              </a:ext>
            </a:extLst>
          </p:cNvPr>
          <p:cNvSpPr>
            <a:spLocks noGrp="1"/>
          </p:cNvSpPr>
          <p:nvPr>
            <p:ph idx="1"/>
          </p:nvPr>
        </p:nvSpPr>
        <p:spPr>
          <a:xfrm>
            <a:off x="645131" y="2052918"/>
            <a:ext cx="10784869" cy="4515833"/>
          </a:xfrm>
        </p:spPr>
        <p:txBody>
          <a:bodyPr>
            <a:normAutofit lnSpcReduction="10000"/>
          </a:bodyPr>
          <a:lstStyle/>
          <a:p>
            <a:pPr marL="0" indent="0">
              <a:buNone/>
            </a:pPr>
            <a:r>
              <a:rPr lang="en-US" dirty="0">
                <a:latin typeface="Yu Gothic" panose="020B0400000000000000" pitchFamily="34" charset="-128"/>
                <a:ea typeface="Yu Gothic" panose="020B0400000000000000" pitchFamily="34" charset="-128"/>
              </a:rPr>
              <a:t>The concept of “gender” applied to individual identity or subjectivity was born in the 1960s, in the USA (it already existed as a grammatical/morphological concept), to distinguish the </a:t>
            </a:r>
            <a:r>
              <a:rPr lang="en-US" b="1" dirty="0">
                <a:solidFill>
                  <a:schemeClr val="accent6">
                    <a:lumMod val="60000"/>
                    <a:lumOff val="40000"/>
                  </a:schemeClr>
                </a:solidFill>
                <a:latin typeface="Yu Gothic" panose="020B0400000000000000" pitchFamily="34" charset="-128"/>
                <a:ea typeface="Yu Gothic" panose="020B0400000000000000" pitchFamily="34" charset="-128"/>
              </a:rPr>
              <a:t>psychosexual orientation </a:t>
            </a:r>
            <a:r>
              <a:rPr lang="en-US" dirty="0">
                <a:latin typeface="Yu Gothic" panose="020B0400000000000000" pitchFamily="34" charset="-128"/>
                <a:ea typeface="Yu Gothic" panose="020B0400000000000000" pitchFamily="34" charset="-128"/>
              </a:rPr>
              <a:t>of a person from his/her </a:t>
            </a:r>
            <a:r>
              <a:rPr lang="en-US" b="1" dirty="0">
                <a:solidFill>
                  <a:schemeClr val="accent6">
                    <a:lumMod val="60000"/>
                    <a:lumOff val="40000"/>
                  </a:schemeClr>
                </a:solidFill>
                <a:latin typeface="Yu Gothic" panose="020B0400000000000000" pitchFamily="34" charset="-128"/>
                <a:ea typeface="Yu Gothic" panose="020B0400000000000000" pitchFamily="34" charset="-128"/>
              </a:rPr>
              <a:t>anatomical sex</a:t>
            </a:r>
            <a:r>
              <a:rPr lang="en-US" dirty="0">
                <a:latin typeface="Yu Gothic" panose="020B0400000000000000" pitchFamily="34" charset="-128"/>
                <a:ea typeface="Yu Gothic" panose="020B0400000000000000" pitchFamily="34" charset="-128"/>
              </a:rPr>
              <a:t>. But “sex” itself never belongs only to the sphere of biology. Trying to separate a culturally constructed “gender” from a biologically given “sex” overlooks the complexity of human beings and the role of social and cultural factors in the construction of what we call “male” and “female” (not mentioning all the other possible configurations, that can be also non-binary and fluid). Any subject builds up his/her own identity/subjectivity by negotiating his/her corporeality and so his/her sexuality with the social and cultural context s/he is living in. Of course anyone can accept or criticize the attempt to “</a:t>
            </a:r>
            <a:r>
              <a:rPr lang="en-US" dirty="0" err="1">
                <a:latin typeface="Yu Gothic" panose="020B0400000000000000" pitchFamily="34" charset="-128"/>
                <a:ea typeface="Yu Gothic" panose="020B0400000000000000" pitchFamily="34" charset="-128"/>
              </a:rPr>
              <a:t>distantiate</a:t>
            </a:r>
            <a:r>
              <a:rPr lang="en-US" dirty="0">
                <a:latin typeface="Yu Gothic" panose="020B0400000000000000" pitchFamily="34" charset="-128"/>
                <a:ea typeface="Yu Gothic" panose="020B0400000000000000" pitchFamily="34" charset="-128"/>
              </a:rPr>
              <a:t>” from the “original” corporeal/sexual dimension in order to assume a gender identity thought by the subject to be “truer” to his/her inner self. But this depends from the ideological position we have chosen, from the “value” we assign to this or that decision – but this does not in any way, I repeat, question the “reality” of gender, neither can it justify the discrimination, marginalization or even criminalization of people who do not adhere to our notion of what is “right.”</a:t>
            </a:r>
          </a:p>
        </p:txBody>
      </p:sp>
    </p:spTree>
    <p:extLst>
      <p:ext uri="{BB962C8B-B14F-4D97-AF65-F5344CB8AC3E}">
        <p14:creationId xmlns:p14="http://schemas.microsoft.com/office/powerpoint/2010/main" val="3275967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162972-E07C-FFA1-6830-078892B5D89E}"/>
              </a:ext>
            </a:extLst>
          </p:cNvPr>
          <p:cNvSpPr>
            <a:spLocks noGrp="1"/>
          </p:cNvSpPr>
          <p:nvPr>
            <p:ph type="title"/>
          </p:nvPr>
        </p:nvSpPr>
        <p:spPr>
          <a:xfrm>
            <a:off x="646111" y="452718"/>
            <a:ext cx="9404723" cy="1176057"/>
          </a:xfrm>
        </p:spPr>
        <p:txBody>
          <a:bodyPr/>
          <a:lstStyle/>
          <a:p>
            <a:pPr algn="ctr"/>
            <a:r>
              <a:rPr lang="it-IT" sz="4800" b="1" dirty="0">
                <a:solidFill>
                  <a:srgbClr val="00B0F0"/>
                </a:solidFill>
              </a:rPr>
              <a:t>INTERSECTIONAL COALITIONS</a:t>
            </a:r>
            <a:endParaRPr lang="it-IT" sz="4800" b="1" dirty="0">
              <a:solidFill>
                <a:srgbClr val="41998A"/>
              </a:solidFill>
            </a:endParaRPr>
          </a:p>
        </p:txBody>
      </p:sp>
      <p:sp>
        <p:nvSpPr>
          <p:cNvPr id="3" name="Segnaposto contenuto 2">
            <a:extLst>
              <a:ext uri="{FF2B5EF4-FFF2-40B4-BE49-F238E27FC236}">
                <a16:creationId xmlns:a16="http://schemas.microsoft.com/office/drawing/2014/main" id="{26D999B7-40C2-CF8A-CDA6-C2A87D19A18F}"/>
              </a:ext>
            </a:extLst>
          </p:cNvPr>
          <p:cNvSpPr>
            <a:spLocks noGrp="1"/>
          </p:cNvSpPr>
          <p:nvPr>
            <p:ph idx="1"/>
          </p:nvPr>
        </p:nvSpPr>
        <p:spPr>
          <a:xfrm>
            <a:off x="1093981" y="1800031"/>
            <a:ext cx="8946541" cy="4457700"/>
          </a:xfrm>
        </p:spPr>
        <p:txBody>
          <a:bodyPr>
            <a:normAutofit lnSpcReduction="10000"/>
          </a:bodyPr>
          <a:lstStyle/>
          <a:p>
            <a:pPr marL="0" indent="0">
              <a:buNone/>
            </a:pPr>
            <a:r>
              <a:rPr lang="en-US" sz="2400" dirty="0">
                <a:latin typeface="Yu Gothic" panose="020B0400000000000000" pitchFamily="34" charset="-128"/>
                <a:ea typeface="Yu Gothic" panose="020B0400000000000000" pitchFamily="34" charset="-128"/>
              </a:rPr>
              <a:t>Intersectionality may and must mean also the conscious activation of </a:t>
            </a:r>
            <a:r>
              <a:rPr lang="en-US" sz="2400" b="1" dirty="0">
                <a:solidFill>
                  <a:schemeClr val="accent6">
                    <a:lumMod val="60000"/>
                    <a:lumOff val="40000"/>
                  </a:schemeClr>
                </a:solidFill>
                <a:latin typeface="Yu Gothic" panose="020B0400000000000000" pitchFamily="34" charset="-128"/>
                <a:ea typeface="Yu Gothic" panose="020B0400000000000000" pitchFamily="34" charset="-128"/>
              </a:rPr>
              <a:t>systems of solidarity and collaboration </a:t>
            </a:r>
            <a:r>
              <a:rPr lang="en-US" sz="2400" dirty="0">
                <a:latin typeface="Yu Gothic" panose="020B0400000000000000" pitchFamily="34" charset="-128"/>
                <a:ea typeface="Yu Gothic" panose="020B0400000000000000" pitchFamily="34" charset="-128"/>
              </a:rPr>
              <a:t>crossing the allegedly fixed and stable boundaries that aim at defining and distinguishing the various identities as if they were something totally distinct and isolated. As </a:t>
            </a:r>
            <a:r>
              <a:rPr lang="en-US" sz="2400" b="1" dirty="0">
                <a:solidFill>
                  <a:schemeClr val="accent6">
                    <a:lumMod val="60000"/>
                    <a:lumOff val="40000"/>
                  </a:schemeClr>
                </a:solidFill>
                <a:latin typeface="Yu Gothic" panose="020B0400000000000000" pitchFamily="34" charset="-128"/>
                <a:ea typeface="Yu Gothic" panose="020B0400000000000000" pitchFamily="34" charset="-128"/>
              </a:rPr>
              <a:t>Anna </a:t>
            </a:r>
            <a:r>
              <a:rPr lang="en-US" sz="2400" b="1" dirty="0" err="1">
                <a:solidFill>
                  <a:schemeClr val="accent6">
                    <a:lumMod val="60000"/>
                    <a:lumOff val="40000"/>
                  </a:schemeClr>
                </a:solidFill>
                <a:latin typeface="Yu Gothic" panose="020B0400000000000000" pitchFamily="34" charset="-128"/>
                <a:ea typeface="Yu Gothic" panose="020B0400000000000000" pitchFamily="34" charset="-128"/>
              </a:rPr>
              <a:t>Carastathis</a:t>
            </a:r>
            <a:r>
              <a:rPr lang="en-US" sz="2400" b="1" dirty="0">
                <a:solidFill>
                  <a:schemeClr val="accent6">
                    <a:lumMod val="60000"/>
                    <a:lumOff val="40000"/>
                  </a:schemeClr>
                </a:solidFill>
                <a:latin typeface="Yu Gothic" panose="020B0400000000000000" pitchFamily="34" charset="-128"/>
                <a:ea typeface="Yu Gothic" panose="020B0400000000000000" pitchFamily="34" charset="-128"/>
              </a:rPr>
              <a:t> </a:t>
            </a:r>
            <a:r>
              <a:rPr lang="en-US" sz="2400" dirty="0">
                <a:latin typeface="Yu Gothic" panose="020B0400000000000000" pitchFamily="34" charset="-128"/>
                <a:ea typeface="Yu Gothic" panose="020B0400000000000000" pitchFamily="34" charset="-128"/>
              </a:rPr>
              <a:t>suggests, “reconceptualizing identities as </a:t>
            </a:r>
            <a:r>
              <a:rPr lang="en-US" sz="2400" b="1" dirty="0">
                <a:solidFill>
                  <a:schemeClr val="accent6">
                    <a:lumMod val="60000"/>
                    <a:lumOff val="40000"/>
                  </a:schemeClr>
                </a:solidFill>
                <a:latin typeface="Yu Gothic" panose="020B0400000000000000" pitchFamily="34" charset="-128"/>
                <a:ea typeface="Yu Gothic" panose="020B0400000000000000" pitchFamily="34" charset="-128"/>
              </a:rPr>
              <a:t>coalitions</a:t>
            </a:r>
            <a:r>
              <a:rPr lang="en-US" sz="2400" dirty="0">
                <a:latin typeface="Yu Gothic" panose="020B0400000000000000" pitchFamily="34" charset="-128"/>
                <a:ea typeface="Yu Gothic" panose="020B0400000000000000" pitchFamily="34" charset="-128"/>
              </a:rPr>
              <a:t> enables us not only to form alliances across lines of experiential and political difference but also to constitute ‘coalitions of one’ where one is aligned with all aspects of one’s identity, particularly those that one has been encouraged to repress or deny.” These forms of “intersectional alliances” are of course particularly relevant for migrant subjects.</a:t>
            </a:r>
            <a:endParaRPr lang="it-IT" sz="24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141481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1FA1B2-F672-426B-CCF4-FB5D8D16D189}"/>
              </a:ext>
            </a:extLst>
          </p:cNvPr>
          <p:cNvSpPr>
            <a:spLocks noGrp="1"/>
          </p:cNvSpPr>
          <p:nvPr>
            <p:ph type="title"/>
          </p:nvPr>
        </p:nvSpPr>
        <p:spPr>
          <a:xfrm>
            <a:off x="646111" y="452718"/>
            <a:ext cx="9404723" cy="1204632"/>
          </a:xfrm>
        </p:spPr>
        <p:txBody>
          <a:bodyPr/>
          <a:lstStyle/>
          <a:p>
            <a:r>
              <a:rPr lang="it-IT" sz="4800" b="1" dirty="0">
                <a:solidFill>
                  <a:srgbClr val="00B0F0"/>
                </a:solidFill>
              </a:rPr>
              <a:t>A NEW CONCEPT OF IDENTITY</a:t>
            </a:r>
            <a:endParaRPr lang="it-IT" sz="4800" dirty="0"/>
          </a:p>
        </p:txBody>
      </p:sp>
      <p:sp>
        <p:nvSpPr>
          <p:cNvPr id="3" name="Segnaposto contenuto 2">
            <a:extLst>
              <a:ext uri="{FF2B5EF4-FFF2-40B4-BE49-F238E27FC236}">
                <a16:creationId xmlns:a16="http://schemas.microsoft.com/office/drawing/2014/main" id="{B95AEA2B-E8AB-EE8B-DE6B-F17AA97A851E}"/>
              </a:ext>
            </a:extLst>
          </p:cNvPr>
          <p:cNvSpPr>
            <a:spLocks noGrp="1"/>
          </p:cNvSpPr>
          <p:nvPr>
            <p:ph idx="1"/>
          </p:nvPr>
        </p:nvSpPr>
        <p:spPr>
          <a:xfrm>
            <a:off x="645130" y="1438276"/>
            <a:ext cx="9479945" cy="5305424"/>
          </a:xfrm>
        </p:spPr>
        <p:txBody>
          <a:bodyPr>
            <a:noAutofit/>
          </a:bodyPr>
          <a:lstStyle/>
          <a:p>
            <a:pPr marL="0" indent="0">
              <a:buNone/>
            </a:pPr>
            <a:r>
              <a:rPr lang="en-US" sz="2800" dirty="0">
                <a:latin typeface="Yu Gothic" panose="020B0400000000000000" pitchFamily="34" charset="-128"/>
                <a:ea typeface="Yu Gothic" panose="020B0400000000000000" pitchFamily="34" charset="-128"/>
              </a:rPr>
              <a:t>This course will analyze a series of texts of American literature and culture where </a:t>
            </a:r>
            <a:r>
              <a:rPr lang="en-US" sz="2800" b="1" dirty="0">
                <a:solidFill>
                  <a:schemeClr val="accent6">
                    <a:lumMod val="60000"/>
                    <a:lumOff val="40000"/>
                  </a:schemeClr>
                </a:solidFill>
                <a:latin typeface="Yu Gothic" panose="020B0400000000000000" pitchFamily="34" charset="-128"/>
                <a:ea typeface="Yu Gothic" panose="020B0400000000000000" pitchFamily="34" charset="-128"/>
              </a:rPr>
              <a:t>migrant identities are represented in their intersection with</a:t>
            </a:r>
            <a:r>
              <a:rPr lang="en-US" sz="2800" b="1" dirty="0">
                <a:latin typeface="Yu Gothic" panose="020B0400000000000000" pitchFamily="34" charset="-128"/>
                <a:ea typeface="Yu Gothic" panose="020B0400000000000000" pitchFamily="34" charset="-128"/>
              </a:rPr>
              <a:t> – </a:t>
            </a:r>
            <a:r>
              <a:rPr lang="en-US" sz="2800" dirty="0">
                <a:latin typeface="Yu Gothic" panose="020B0400000000000000" pitchFamily="34" charset="-128"/>
                <a:ea typeface="Yu Gothic" panose="020B0400000000000000" pitchFamily="34" charset="-128"/>
              </a:rPr>
              <a:t>especially but not only </a:t>
            </a:r>
            <a:r>
              <a:rPr lang="en-US" sz="2800" b="1" dirty="0">
                <a:latin typeface="Yu Gothic" panose="020B0400000000000000" pitchFamily="34" charset="-128"/>
                <a:ea typeface="Yu Gothic" panose="020B0400000000000000" pitchFamily="34" charset="-128"/>
              </a:rPr>
              <a:t>– </a:t>
            </a:r>
            <a:r>
              <a:rPr lang="en-US" sz="2800" dirty="0">
                <a:latin typeface="Yu Gothic" panose="020B0400000000000000" pitchFamily="34" charset="-128"/>
                <a:ea typeface="Yu Gothic" panose="020B0400000000000000" pitchFamily="34" charset="-128"/>
              </a:rPr>
              <a:t>the </a:t>
            </a:r>
            <a:r>
              <a:rPr lang="en-US" sz="2800" b="1" dirty="0">
                <a:solidFill>
                  <a:schemeClr val="accent6">
                    <a:lumMod val="60000"/>
                    <a:lumOff val="40000"/>
                  </a:schemeClr>
                </a:solidFill>
                <a:latin typeface="Yu Gothic" panose="020B0400000000000000" pitchFamily="34" charset="-128"/>
                <a:ea typeface="Yu Gothic" panose="020B0400000000000000" pitchFamily="34" charset="-128"/>
              </a:rPr>
              <a:t>gender </a:t>
            </a:r>
            <a:r>
              <a:rPr lang="en-US" sz="2800" dirty="0">
                <a:latin typeface="Yu Gothic" panose="020B0400000000000000" pitchFamily="34" charset="-128"/>
                <a:ea typeface="Yu Gothic" panose="020B0400000000000000" pitchFamily="34" charset="-128"/>
              </a:rPr>
              <a:t>dimension, by highlighting the inextricable intersections of the various aspects of individual and collective identities (a term we should question, since intersection somehow deconstructs the notion of “identity” itself, that is of being one self and one self only). </a:t>
            </a:r>
            <a:r>
              <a:rPr lang="en-US" sz="2800" dirty="0" err="1">
                <a:latin typeface="Yu Gothic" panose="020B0400000000000000" pitchFamily="34" charset="-128"/>
                <a:ea typeface="Yu Gothic" panose="020B0400000000000000" pitchFamily="34" charset="-128"/>
              </a:rPr>
              <a:t>Carastathis</a:t>
            </a:r>
            <a:r>
              <a:rPr lang="en-US" sz="2800" dirty="0">
                <a:latin typeface="Yu Gothic" panose="020B0400000000000000" pitchFamily="34" charset="-128"/>
                <a:ea typeface="Yu Gothic" panose="020B0400000000000000" pitchFamily="34" charset="-128"/>
              </a:rPr>
              <a:t>: “</a:t>
            </a:r>
            <a:r>
              <a:rPr lang="en-US" sz="2800" b="1" dirty="0">
                <a:solidFill>
                  <a:schemeClr val="accent6">
                    <a:lumMod val="60000"/>
                    <a:lumOff val="40000"/>
                  </a:schemeClr>
                </a:solidFill>
                <a:latin typeface="Yu Gothic" panose="020B0400000000000000" pitchFamily="34" charset="-128"/>
                <a:ea typeface="Yu Gothic" panose="020B0400000000000000" pitchFamily="34" charset="-128"/>
              </a:rPr>
              <a:t>Intersectionality-as-challenge</a:t>
            </a:r>
            <a:r>
              <a:rPr lang="en-US" sz="2800" dirty="0">
                <a:solidFill>
                  <a:schemeClr val="accent6">
                    <a:lumMod val="60000"/>
                    <a:lumOff val="40000"/>
                  </a:schemeClr>
                </a:solidFill>
                <a:latin typeface="Yu Gothic" panose="020B0400000000000000" pitchFamily="34" charset="-128"/>
                <a:ea typeface="Yu Gothic" panose="020B0400000000000000" pitchFamily="34" charset="-128"/>
              </a:rPr>
              <a:t> </a:t>
            </a:r>
            <a:r>
              <a:rPr lang="en-US" sz="2800" dirty="0">
                <a:latin typeface="Yu Gothic" panose="020B0400000000000000" pitchFamily="34" charset="-128"/>
                <a:ea typeface="Yu Gothic" panose="020B0400000000000000" pitchFamily="34" charset="-128"/>
              </a:rPr>
              <a:t>urges us to grapple with and overcome our entrenched perceptual-cognitive habits of </a:t>
            </a:r>
            <a:r>
              <a:rPr lang="en-US" sz="2800" b="1" dirty="0">
                <a:solidFill>
                  <a:schemeClr val="accent6">
                    <a:lumMod val="60000"/>
                    <a:lumOff val="40000"/>
                  </a:schemeClr>
                </a:solidFill>
                <a:latin typeface="Yu Gothic" panose="020B0400000000000000" pitchFamily="34" charset="-128"/>
                <a:ea typeface="Yu Gothic" panose="020B0400000000000000" pitchFamily="34" charset="-128"/>
              </a:rPr>
              <a:t>essentialism, categorial purity, and segregation</a:t>
            </a:r>
            <a:r>
              <a:rPr lang="en-US" sz="2800" dirty="0">
                <a:latin typeface="Yu Gothic" panose="020B0400000000000000" pitchFamily="34" charset="-128"/>
                <a:ea typeface="Yu Gothic" panose="020B0400000000000000" pitchFamily="34" charset="-128"/>
              </a:rPr>
              <a:t>.”</a:t>
            </a:r>
            <a:endParaRPr lang="it-IT" sz="28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564583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46DE30-B0C8-3D69-4333-AE7FF1D0DF11}"/>
              </a:ext>
            </a:extLst>
          </p:cNvPr>
          <p:cNvSpPr>
            <a:spLocks noGrp="1"/>
          </p:cNvSpPr>
          <p:nvPr>
            <p:ph type="title"/>
          </p:nvPr>
        </p:nvSpPr>
        <p:spPr>
          <a:xfrm>
            <a:off x="742950" y="490818"/>
            <a:ext cx="9306902" cy="1400530"/>
          </a:xfrm>
        </p:spPr>
        <p:txBody>
          <a:bodyPr/>
          <a:lstStyle/>
          <a:p>
            <a:r>
              <a:rPr lang="it-IT" sz="4400" b="1" dirty="0">
                <a:solidFill>
                  <a:srgbClr val="00B0F0"/>
                </a:solidFill>
              </a:rPr>
              <a:t>INTERSECTIONALITY AS AN ANALYTIC TOOL</a:t>
            </a:r>
            <a:endParaRPr lang="it-IT" dirty="0"/>
          </a:p>
        </p:txBody>
      </p:sp>
      <p:sp>
        <p:nvSpPr>
          <p:cNvPr id="3" name="Segnaposto contenuto 2">
            <a:extLst>
              <a:ext uri="{FF2B5EF4-FFF2-40B4-BE49-F238E27FC236}">
                <a16:creationId xmlns:a16="http://schemas.microsoft.com/office/drawing/2014/main" id="{D9132A28-D88E-7406-55C4-3A2444789D1E}"/>
              </a:ext>
            </a:extLst>
          </p:cNvPr>
          <p:cNvSpPr>
            <a:spLocks noGrp="1"/>
          </p:cNvSpPr>
          <p:nvPr>
            <p:ph idx="1"/>
          </p:nvPr>
        </p:nvSpPr>
        <p:spPr>
          <a:xfrm>
            <a:off x="645130" y="2052918"/>
            <a:ext cx="9404723" cy="4195481"/>
          </a:xfrm>
        </p:spPr>
        <p:txBody>
          <a:bodyPr>
            <a:normAutofit fontScale="92500"/>
          </a:bodyPr>
          <a:lstStyle/>
          <a:p>
            <a:pPr marL="0" indent="0">
              <a:buNone/>
            </a:pPr>
            <a:r>
              <a:rPr lang="en-US" dirty="0">
                <a:latin typeface="Yu Gothic" panose="020B0400000000000000" pitchFamily="34" charset="-128"/>
                <a:ea typeface="Yu Gothic" panose="020B0400000000000000" pitchFamily="34" charset="-128"/>
              </a:rPr>
              <a:t>Intersectionality will be for us a perspective that should enable us to better understand how the multiple dynamics and stratifications of the dimensions of individual and collective “identities” are represented in literary and cultural texts – and in most cases this will also mean that the representation of intersectionality as a social and cultural reality is also a critique of the </a:t>
            </a:r>
            <a:r>
              <a:rPr lang="en-US" b="1" dirty="0">
                <a:solidFill>
                  <a:schemeClr val="accent6">
                    <a:lumMod val="60000"/>
                    <a:lumOff val="40000"/>
                  </a:schemeClr>
                </a:solidFill>
                <a:latin typeface="Yu Gothic" panose="020B0400000000000000" pitchFamily="34" charset="-128"/>
                <a:ea typeface="Yu Gothic" panose="020B0400000000000000" pitchFamily="34" charset="-128"/>
              </a:rPr>
              <a:t>intersecting systems of oppression </a:t>
            </a:r>
            <a:r>
              <a:rPr lang="en-US" dirty="0">
                <a:latin typeface="Yu Gothic" panose="020B0400000000000000" pitchFamily="34" charset="-128"/>
                <a:ea typeface="Yu Gothic" panose="020B0400000000000000" pitchFamily="34" charset="-128"/>
              </a:rPr>
              <a:t>which dominate American life (like in any other nation, society, culture, although in a number of different ways…), specifically as regards the condition of migrant subjects and their gendered identities.</a:t>
            </a:r>
          </a:p>
          <a:p>
            <a:pPr marL="0" indent="0">
              <a:buNone/>
            </a:pPr>
            <a:r>
              <a:rPr lang="en-US" dirty="0">
                <a:latin typeface="Yu Gothic" panose="020B0400000000000000" pitchFamily="34" charset="-128"/>
                <a:ea typeface="Yu Gothic" panose="020B0400000000000000" pitchFamily="34" charset="-128"/>
              </a:rPr>
              <a:t>We will therefore try to use the concept in a more “complex” way, as the concept itself developed from a more “simple” paradigm, variously named as “</a:t>
            </a:r>
            <a:r>
              <a:rPr lang="en-US" b="1" dirty="0">
                <a:solidFill>
                  <a:schemeClr val="accent6">
                    <a:lumMod val="60000"/>
                    <a:lumOff val="40000"/>
                  </a:schemeClr>
                </a:solidFill>
                <a:latin typeface="Yu Gothic" panose="020B0400000000000000" pitchFamily="34" charset="-128"/>
                <a:ea typeface="Yu Gothic" panose="020B0400000000000000" pitchFamily="34" charset="-128"/>
              </a:rPr>
              <a:t>double jeopardy</a:t>
            </a:r>
            <a:r>
              <a:rPr lang="en-US" dirty="0">
                <a:latin typeface="Yu Gothic" panose="020B0400000000000000" pitchFamily="34" charset="-128"/>
                <a:ea typeface="Yu Gothic" panose="020B0400000000000000" pitchFamily="34" charset="-128"/>
              </a:rPr>
              <a:t>” (referring to dimensions of race and gender) “</a:t>
            </a:r>
            <a:r>
              <a:rPr lang="en-US" b="1" dirty="0">
                <a:solidFill>
                  <a:schemeClr val="accent6">
                    <a:lumMod val="60000"/>
                    <a:lumOff val="40000"/>
                  </a:schemeClr>
                </a:solidFill>
                <a:latin typeface="Yu Gothic" panose="020B0400000000000000" pitchFamily="34" charset="-128"/>
                <a:ea typeface="Yu Gothic" panose="020B0400000000000000" pitchFamily="34" charset="-128"/>
              </a:rPr>
              <a:t>triple jeopardy</a:t>
            </a:r>
            <a:r>
              <a:rPr lang="en-US" dirty="0">
                <a:latin typeface="Yu Gothic" panose="020B0400000000000000" pitchFamily="34" charset="-128"/>
                <a:ea typeface="Yu Gothic" panose="020B0400000000000000" pitchFamily="34" charset="-128"/>
              </a:rPr>
              <a:t>” (adding social class), “</a:t>
            </a:r>
            <a:r>
              <a:rPr lang="en-US" b="1" dirty="0">
                <a:solidFill>
                  <a:schemeClr val="accent6">
                    <a:lumMod val="60000"/>
                    <a:lumOff val="40000"/>
                  </a:schemeClr>
                </a:solidFill>
                <a:latin typeface="Yu Gothic" panose="020B0400000000000000" pitchFamily="34" charset="-128"/>
                <a:ea typeface="Yu Gothic" panose="020B0400000000000000" pitchFamily="34" charset="-128"/>
              </a:rPr>
              <a:t>interlocking oppressions</a:t>
            </a:r>
            <a:r>
              <a:rPr lang="en-US" dirty="0">
                <a:latin typeface="Yu Gothic" panose="020B0400000000000000" pitchFamily="34" charset="-128"/>
                <a:ea typeface="Yu Gothic" panose="020B0400000000000000" pitchFamily="34" charset="-128"/>
              </a:rPr>
              <a:t>,” and more recently and less simplistically “</a:t>
            </a:r>
            <a:r>
              <a:rPr lang="en-US" b="1" dirty="0">
                <a:solidFill>
                  <a:schemeClr val="accent6">
                    <a:lumMod val="60000"/>
                    <a:lumOff val="40000"/>
                  </a:schemeClr>
                </a:solidFill>
                <a:latin typeface="Yu Gothic" panose="020B0400000000000000" pitchFamily="34" charset="-128"/>
                <a:ea typeface="Yu Gothic" panose="020B0400000000000000" pitchFamily="34" charset="-128"/>
              </a:rPr>
              <a:t>multiple jeopardy</a:t>
            </a:r>
            <a:r>
              <a:rPr lang="en-US" dirty="0">
                <a:latin typeface="Yu Gothic" panose="020B0400000000000000" pitchFamily="34" charset="-128"/>
                <a:ea typeface="Yu Gothic" panose="020B0400000000000000" pitchFamily="34" charset="-128"/>
              </a:rPr>
              <a:t>” and “</a:t>
            </a:r>
            <a:r>
              <a:rPr lang="en-US" b="1" dirty="0">
                <a:solidFill>
                  <a:schemeClr val="accent6">
                    <a:lumMod val="60000"/>
                    <a:lumOff val="40000"/>
                  </a:schemeClr>
                </a:solidFill>
                <a:latin typeface="Yu Gothic" panose="020B0400000000000000" pitchFamily="34" charset="-128"/>
                <a:ea typeface="Yu Gothic" panose="020B0400000000000000" pitchFamily="34" charset="-128"/>
              </a:rPr>
              <a:t>matrix of domination</a:t>
            </a:r>
            <a:r>
              <a:rPr lang="en-US" dirty="0">
                <a:latin typeface="Yu Gothic" panose="020B0400000000000000" pitchFamily="34" charset="-128"/>
                <a:ea typeface="Yu Gothic" panose="020B0400000000000000" pitchFamily="34" charset="-128"/>
              </a:rPr>
              <a:t>.”</a:t>
            </a:r>
            <a:endParaRPr lang="it-IT"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9422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306753-6806-75B5-0D29-03535B8E91E0}"/>
              </a:ext>
            </a:extLst>
          </p:cNvPr>
          <p:cNvSpPr>
            <a:spLocks noGrp="1"/>
          </p:cNvSpPr>
          <p:nvPr>
            <p:ph type="title"/>
          </p:nvPr>
        </p:nvSpPr>
        <p:spPr>
          <a:xfrm>
            <a:off x="646111" y="452718"/>
            <a:ext cx="9404723" cy="946874"/>
          </a:xfrm>
        </p:spPr>
        <p:txBody>
          <a:bodyPr/>
          <a:lstStyle/>
          <a:p>
            <a:r>
              <a:rPr lang="it-IT" sz="4000" b="1" dirty="0">
                <a:solidFill>
                  <a:srgbClr val="00B0F0"/>
                </a:solidFill>
              </a:rPr>
              <a:t>INTERSECTIONALITY AND MIGRATIONS</a:t>
            </a:r>
            <a:endParaRPr lang="it-IT" b="1" dirty="0"/>
          </a:p>
        </p:txBody>
      </p:sp>
      <p:sp>
        <p:nvSpPr>
          <p:cNvPr id="3" name="Segnaposto contenuto 2">
            <a:extLst>
              <a:ext uri="{FF2B5EF4-FFF2-40B4-BE49-F238E27FC236}">
                <a16:creationId xmlns:a16="http://schemas.microsoft.com/office/drawing/2014/main" id="{9EC90BD9-D7F7-D76D-6F6D-D9D1CBEA8B55}"/>
              </a:ext>
            </a:extLst>
          </p:cNvPr>
          <p:cNvSpPr>
            <a:spLocks noGrp="1"/>
          </p:cNvSpPr>
          <p:nvPr>
            <p:ph idx="1"/>
          </p:nvPr>
        </p:nvSpPr>
        <p:spPr>
          <a:xfrm>
            <a:off x="645130" y="1399592"/>
            <a:ext cx="10747548" cy="5187820"/>
          </a:xfrm>
        </p:spPr>
        <p:txBody>
          <a:bodyPr>
            <a:normAutofit/>
          </a:bodyPr>
          <a:lstStyle/>
          <a:p>
            <a:pPr marL="0" indent="0">
              <a:buNone/>
            </a:pPr>
            <a:r>
              <a:rPr lang="en-US" sz="2200" dirty="0">
                <a:latin typeface="Yu Gothic" panose="020B0400000000000000" pitchFamily="34" charset="-128"/>
                <a:ea typeface="Yu Gothic" panose="020B0400000000000000" pitchFamily="34" charset="-128"/>
              </a:rPr>
              <a:t>In the migrant experience intersectionality is a feature that is even more prominent that in other more “stable” subject positions.</a:t>
            </a:r>
          </a:p>
          <a:p>
            <a:pPr marL="0" indent="0">
              <a:buNone/>
            </a:pPr>
            <a:r>
              <a:rPr lang="en-US" sz="2200" dirty="0">
                <a:latin typeface="Yu Gothic" panose="020B0400000000000000" pitchFamily="34" charset="-128"/>
                <a:ea typeface="Yu Gothic" panose="020B0400000000000000" pitchFamily="34" charset="-128"/>
              </a:rPr>
              <a:t>First, any migrant must necessarily “intersect” his/her “original” national or local identity with the national or local social and cultural configurations of the “new” place s/he is living in.</a:t>
            </a:r>
          </a:p>
          <a:p>
            <a:pPr marL="0" indent="0">
              <a:buNone/>
            </a:pPr>
            <a:r>
              <a:rPr lang="en-US" sz="2200" dirty="0">
                <a:latin typeface="Yu Gothic" panose="020B0400000000000000" pitchFamily="34" charset="-128"/>
                <a:ea typeface="Yu Gothic" panose="020B0400000000000000" pitchFamily="34" charset="-128"/>
              </a:rPr>
              <a:t>Second, since every subject position is inherently intersectional, the subjectivity of a migrant individual or community is doubly so, because the two “</a:t>
            </a:r>
            <a:r>
              <a:rPr lang="en-US" sz="2200" dirty="0" err="1">
                <a:latin typeface="Yu Gothic" panose="020B0400000000000000" pitchFamily="34" charset="-128"/>
                <a:ea typeface="Yu Gothic" panose="020B0400000000000000" pitchFamily="34" charset="-128"/>
              </a:rPr>
              <a:t>intersectionalities</a:t>
            </a:r>
            <a:r>
              <a:rPr lang="en-US" sz="2200" dirty="0">
                <a:latin typeface="Yu Gothic" panose="020B0400000000000000" pitchFamily="34" charset="-128"/>
                <a:ea typeface="Yu Gothic" panose="020B0400000000000000" pitchFamily="34" charset="-128"/>
              </a:rPr>
              <a:t>” (the “original” one and that of the “new world”) cross one another – come into conflict, open a dialogue, negotiate and find ways to intermingle, choose to entrench themselves in fictions of non-contamination with the other, and so on.</a:t>
            </a:r>
          </a:p>
          <a:p>
            <a:pPr marL="0" indent="0">
              <a:buNone/>
            </a:pPr>
            <a:r>
              <a:rPr lang="en-US" sz="2200" dirty="0">
                <a:latin typeface="Yu Gothic" panose="020B0400000000000000" pitchFamily="34" charset="-128"/>
                <a:ea typeface="Yu Gothic" panose="020B0400000000000000" pitchFamily="34" charset="-128"/>
              </a:rPr>
              <a:t>Third, </a:t>
            </a:r>
            <a:r>
              <a:rPr lang="en-US" sz="2200" b="1" dirty="0">
                <a:solidFill>
                  <a:schemeClr val="accent6">
                    <a:lumMod val="60000"/>
                    <a:lumOff val="40000"/>
                  </a:schemeClr>
                </a:solidFill>
                <a:latin typeface="Yu Gothic" panose="020B0400000000000000" pitchFamily="34" charset="-128"/>
                <a:ea typeface="Yu Gothic" panose="020B0400000000000000" pitchFamily="34" charset="-128"/>
              </a:rPr>
              <a:t>migrant subjectivity is eminently mobile</a:t>
            </a:r>
            <a:r>
              <a:rPr lang="en-US" sz="2200" dirty="0">
                <a:latin typeface="Yu Gothic" panose="020B0400000000000000" pitchFamily="34" charset="-128"/>
                <a:ea typeface="Yu Gothic" panose="020B0400000000000000" pitchFamily="34" charset="-128"/>
              </a:rPr>
              <a:t> – this means that its “intersections” are mobile too, changing with the different situations the migrants come to inhabit. </a:t>
            </a:r>
          </a:p>
        </p:txBody>
      </p:sp>
    </p:spTree>
    <p:extLst>
      <p:ext uri="{BB962C8B-B14F-4D97-AF65-F5344CB8AC3E}">
        <p14:creationId xmlns:p14="http://schemas.microsoft.com/office/powerpoint/2010/main" val="4017293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contenuto 1">
            <a:extLst>
              <a:ext uri="{FF2B5EF4-FFF2-40B4-BE49-F238E27FC236}">
                <a16:creationId xmlns:a16="http://schemas.microsoft.com/office/drawing/2014/main" id="{7CD8FE67-45D8-EC18-43B0-718CEFED5DE6}"/>
              </a:ext>
            </a:extLst>
          </p:cNvPr>
          <p:cNvSpPr>
            <a:spLocks noGrp="1"/>
          </p:cNvSpPr>
          <p:nvPr>
            <p:ph idx="1"/>
          </p:nvPr>
        </p:nvSpPr>
        <p:spPr>
          <a:xfrm>
            <a:off x="657225" y="1716832"/>
            <a:ext cx="9553575" cy="4866530"/>
          </a:xfrm>
        </p:spPr>
        <p:txBody>
          <a:bodyPr>
            <a:normAutofit fontScale="92500"/>
          </a:bodyPr>
          <a:lstStyle/>
          <a:p>
            <a:pPr marL="0" indent="0" eaLnBrk="1" hangingPunct="1">
              <a:buNone/>
            </a:pPr>
            <a:r>
              <a:rPr lang="en-US" altLang="it-IT" dirty="0">
                <a:latin typeface="Yu Gothic" panose="020B0400000000000000" pitchFamily="34" charset="-128"/>
                <a:ea typeface="Yu Gothic" panose="020B0400000000000000" pitchFamily="34" charset="-128"/>
              </a:rPr>
              <a:t>In the migrant experience, more often that not the dimension of “race” is central.</a:t>
            </a:r>
          </a:p>
          <a:p>
            <a:pPr eaLnBrk="1" hangingPunct="1"/>
            <a:r>
              <a:rPr lang="en-US" altLang="it-IT" b="1" dirty="0">
                <a:solidFill>
                  <a:schemeClr val="accent6">
                    <a:lumMod val="60000"/>
                    <a:lumOff val="40000"/>
                  </a:schemeClr>
                </a:solidFill>
                <a:latin typeface="Yu Gothic" panose="020B0400000000000000" pitchFamily="34" charset="-128"/>
                <a:ea typeface="Yu Gothic" panose="020B0400000000000000" pitchFamily="34" charset="-128"/>
              </a:rPr>
              <a:t>Race</a:t>
            </a:r>
            <a:r>
              <a:rPr lang="en-US" altLang="it-IT" b="1" dirty="0">
                <a:latin typeface="Yu Gothic" panose="020B0400000000000000" pitchFamily="34" charset="-128"/>
                <a:ea typeface="Yu Gothic" panose="020B0400000000000000" pitchFamily="34" charset="-128"/>
              </a:rPr>
              <a:t>:</a:t>
            </a:r>
            <a:r>
              <a:rPr lang="en-US" altLang="it-IT" dirty="0">
                <a:latin typeface="Yu Gothic" panose="020B0400000000000000" pitchFamily="34" charset="-128"/>
                <a:ea typeface="Yu Gothic" panose="020B0400000000000000" pitchFamily="34" charset="-128"/>
              </a:rPr>
              <a:t> a socially constructed concept, aimed at differentiating ethnic groups according to their physical features – no real scientific foundation.</a:t>
            </a:r>
          </a:p>
          <a:p>
            <a:pPr eaLnBrk="1" hangingPunct="1"/>
            <a:r>
              <a:rPr lang="en-US" altLang="it-IT" b="1" dirty="0">
                <a:solidFill>
                  <a:schemeClr val="accent6">
                    <a:lumMod val="60000"/>
                    <a:lumOff val="40000"/>
                  </a:schemeClr>
                </a:solidFill>
                <a:latin typeface="Yu Gothic" panose="020B0400000000000000" pitchFamily="34" charset="-128"/>
                <a:ea typeface="Yu Gothic" panose="020B0400000000000000" pitchFamily="34" charset="-128"/>
              </a:rPr>
              <a:t>Racism</a:t>
            </a:r>
            <a:r>
              <a:rPr lang="en-US" altLang="it-IT" b="1" dirty="0">
                <a:latin typeface="Yu Gothic" panose="020B0400000000000000" pitchFamily="34" charset="-128"/>
                <a:ea typeface="Yu Gothic" panose="020B0400000000000000" pitchFamily="34" charset="-128"/>
              </a:rPr>
              <a:t>: </a:t>
            </a:r>
            <a:r>
              <a:rPr lang="en-US" altLang="it-IT" dirty="0">
                <a:latin typeface="Yu Gothic" panose="020B0400000000000000" pitchFamily="34" charset="-128"/>
                <a:ea typeface="Yu Gothic" panose="020B0400000000000000" pitchFamily="34" charset="-128"/>
              </a:rPr>
              <a:t>prejudice, discrimination, or antagonism directed against a person or people according to their belonging to a given racial or ethnic group (usually a minority).</a:t>
            </a:r>
          </a:p>
          <a:p>
            <a:pPr eaLnBrk="1" hangingPunct="1"/>
            <a:r>
              <a:rPr lang="en-US" altLang="it-IT" b="1" dirty="0">
                <a:solidFill>
                  <a:schemeClr val="accent6">
                    <a:lumMod val="60000"/>
                    <a:lumOff val="40000"/>
                  </a:schemeClr>
                </a:solidFill>
                <a:latin typeface="Yu Gothic" panose="020B0400000000000000" pitchFamily="34" charset="-128"/>
                <a:ea typeface="Yu Gothic" panose="020B0400000000000000" pitchFamily="34" charset="-128"/>
              </a:rPr>
              <a:t>Structural/systemic racism</a:t>
            </a:r>
            <a:r>
              <a:rPr lang="en-US" altLang="it-IT" dirty="0">
                <a:latin typeface="Yu Gothic" panose="020B0400000000000000" pitchFamily="34" charset="-128"/>
                <a:ea typeface="Yu Gothic" panose="020B0400000000000000" pitchFamily="34" charset="-128"/>
              </a:rPr>
              <a:t>: discrimination and marginalization by social, economic, legal and educational institutions.</a:t>
            </a:r>
          </a:p>
          <a:p>
            <a:pPr eaLnBrk="1" hangingPunct="1"/>
            <a:r>
              <a:rPr lang="en-US" altLang="it-IT" dirty="0">
                <a:latin typeface="Yu Gothic" panose="020B0400000000000000" pitchFamily="34" charset="-128"/>
                <a:ea typeface="Yu Gothic" panose="020B0400000000000000" pitchFamily="34" charset="-128"/>
              </a:rPr>
              <a:t>The</a:t>
            </a:r>
            <a:r>
              <a:rPr lang="en-US" altLang="it-IT" dirty="0">
                <a:solidFill>
                  <a:schemeClr val="accent6">
                    <a:lumMod val="60000"/>
                    <a:lumOff val="40000"/>
                  </a:schemeClr>
                </a:solidFill>
                <a:latin typeface="Yu Gothic" panose="020B0400000000000000" pitchFamily="34" charset="-128"/>
                <a:ea typeface="Yu Gothic" panose="020B0400000000000000" pitchFamily="34" charset="-128"/>
              </a:rPr>
              <a:t> </a:t>
            </a:r>
            <a:r>
              <a:rPr lang="en-US" altLang="it-IT" b="1" dirty="0">
                <a:solidFill>
                  <a:schemeClr val="accent6">
                    <a:lumMod val="60000"/>
                    <a:lumOff val="40000"/>
                  </a:schemeClr>
                </a:solidFill>
                <a:latin typeface="Yu Gothic" panose="020B0400000000000000" pitchFamily="34" charset="-128"/>
                <a:ea typeface="Yu Gothic" panose="020B0400000000000000" pitchFamily="34" charset="-128"/>
              </a:rPr>
              <a:t>trauma of racism</a:t>
            </a:r>
            <a:r>
              <a:rPr lang="en-US" altLang="it-IT" b="1" dirty="0">
                <a:latin typeface="Yu Gothic" panose="020B0400000000000000" pitchFamily="34" charset="-128"/>
                <a:ea typeface="Yu Gothic" panose="020B0400000000000000" pitchFamily="34" charset="-128"/>
              </a:rPr>
              <a:t>:</a:t>
            </a:r>
            <a:r>
              <a:rPr lang="en-US" altLang="it-IT" dirty="0">
                <a:latin typeface="Yu Gothic" panose="020B0400000000000000" pitchFamily="34" charset="-128"/>
                <a:ea typeface="Yu Gothic" panose="020B0400000000000000" pitchFamily="34" charset="-128"/>
              </a:rPr>
              <a:t> the cumulative adverse emotional, psychological, health, economic and social effects of racism on the lives of “people of color.”</a:t>
            </a:r>
          </a:p>
          <a:p>
            <a:pPr eaLnBrk="1" hangingPunct="1"/>
            <a:r>
              <a:rPr lang="en-US" altLang="it-IT" b="1" dirty="0">
                <a:solidFill>
                  <a:schemeClr val="accent6">
                    <a:lumMod val="60000"/>
                    <a:lumOff val="40000"/>
                  </a:schemeClr>
                </a:solidFill>
                <a:latin typeface="Yu Gothic" panose="020B0400000000000000" pitchFamily="34" charset="-128"/>
                <a:ea typeface="Yu Gothic" panose="020B0400000000000000" pitchFamily="34" charset="-128"/>
              </a:rPr>
              <a:t>Ethnicity</a:t>
            </a:r>
            <a:r>
              <a:rPr lang="en-US" altLang="it-IT" dirty="0">
                <a:latin typeface="Yu Gothic" panose="020B0400000000000000" pitchFamily="34" charset="-128"/>
                <a:ea typeface="Yu Gothic" panose="020B0400000000000000" pitchFamily="34" charset="-128"/>
              </a:rPr>
              <a:t>: system of shared cultural, linguistic and religious features. </a:t>
            </a:r>
            <a:r>
              <a:rPr lang="en-US" altLang="it-IT" b="1" dirty="0">
                <a:solidFill>
                  <a:schemeClr val="accent6">
                    <a:lumMod val="60000"/>
                    <a:lumOff val="40000"/>
                  </a:schemeClr>
                </a:solidFill>
                <a:latin typeface="Yu Gothic" panose="020B0400000000000000" pitchFamily="34" charset="-128"/>
                <a:ea typeface="Yu Gothic" panose="020B0400000000000000" pitchFamily="34" charset="-128"/>
              </a:rPr>
              <a:t>Ethnic groups</a:t>
            </a:r>
            <a:r>
              <a:rPr lang="en-US" altLang="it-IT" dirty="0">
                <a:solidFill>
                  <a:srgbClr val="FF0000"/>
                </a:solidFill>
                <a:latin typeface="Yu Gothic" panose="020B0400000000000000" pitchFamily="34" charset="-128"/>
                <a:ea typeface="Yu Gothic" panose="020B0400000000000000" pitchFamily="34" charset="-128"/>
              </a:rPr>
              <a:t> </a:t>
            </a:r>
            <a:r>
              <a:rPr lang="en-US" altLang="it-IT" dirty="0">
                <a:latin typeface="Yu Gothic" panose="020B0400000000000000" pitchFamily="34" charset="-128"/>
                <a:ea typeface="Yu Gothic" panose="020B0400000000000000" pitchFamily="34" charset="-128"/>
              </a:rPr>
              <a:t>tend to share a homeland, a cultural heritage, a language, a religion, a mythology, ritual systems, food habits, dressing styles, and also some general physical appearance.</a:t>
            </a:r>
            <a:endParaRPr lang="en-US" altLang="it-IT" b="1" dirty="0">
              <a:latin typeface="Yu Gothic" panose="020B0400000000000000" pitchFamily="34" charset="-128"/>
              <a:ea typeface="Yu Gothic" panose="020B0400000000000000" pitchFamily="34" charset="-128"/>
            </a:endParaRPr>
          </a:p>
        </p:txBody>
      </p:sp>
      <p:sp>
        <p:nvSpPr>
          <p:cNvPr id="3" name="Titolo 2">
            <a:extLst>
              <a:ext uri="{FF2B5EF4-FFF2-40B4-BE49-F238E27FC236}">
                <a16:creationId xmlns:a16="http://schemas.microsoft.com/office/drawing/2014/main" id="{A6CAD087-2FAD-12A3-2D80-771728A0A4FE}"/>
              </a:ext>
            </a:extLst>
          </p:cNvPr>
          <p:cNvSpPr>
            <a:spLocks noGrp="1"/>
          </p:cNvSpPr>
          <p:nvPr>
            <p:ph type="title"/>
          </p:nvPr>
        </p:nvSpPr>
        <p:spPr>
          <a:xfrm>
            <a:off x="581025" y="274638"/>
            <a:ext cx="9629775" cy="792162"/>
          </a:xfrm>
        </p:spPr>
        <p:txBody>
          <a:bodyPr/>
          <a:lstStyle/>
          <a:p>
            <a:pPr eaLnBrk="1" hangingPunct="1">
              <a:defRPr/>
            </a:pPr>
            <a:r>
              <a:rPr kumimoji="0" lang="it-IT" sz="4400" b="1" i="0" u="none" strike="noStrike" kern="1200" cap="none" spc="0" normalizeH="0" baseline="0" noProof="0" dirty="0">
                <a:ln>
                  <a:noFill/>
                </a:ln>
                <a:solidFill>
                  <a:srgbClr val="00B0F0"/>
                </a:solidFill>
                <a:effectLst/>
                <a:uLnTx/>
                <a:uFillTx/>
                <a:latin typeface="Century Gothic" panose="020B0502020202020204"/>
                <a:ea typeface="+mj-ea"/>
                <a:cs typeface="+mj-cs"/>
              </a:rPr>
              <a:t>THE SYSTEM OF RACE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AEB45D52-1201-9E1E-0801-534F9C049160}"/>
              </a:ext>
            </a:extLst>
          </p:cNvPr>
          <p:cNvSpPr>
            <a:spLocks noGrp="1" noChangeArrowheads="1"/>
          </p:cNvSpPr>
          <p:nvPr>
            <p:ph type="title"/>
          </p:nvPr>
        </p:nvSpPr>
        <p:spPr>
          <a:xfrm>
            <a:off x="638175" y="0"/>
            <a:ext cx="9572625" cy="1539551"/>
          </a:xfrm>
        </p:spPr>
        <p:txBody>
          <a:bodyPr>
            <a:noAutofit/>
          </a:bodyPr>
          <a:lstStyle/>
          <a:p>
            <a:pPr>
              <a:defRPr/>
            </a:pPr>
            <a:r>
              <a:rPr kumimoji="0" lang="it-IT" sz="3200" b="1" i="0" u="none" strike="noStrike" kern="1200" cap="none" spc="0" normalizeH="0" baseline="0" noProof="0" dirty="0">
                <a:ln>
                  <a:noFill/>
                </a:ln>
                <a:solidFill>
                  <a:srgbClr val="00B0F0"/>
                </a:solidFill>
                <a:effectLst/>
                <a:uLnTx/>
                <a:uFillTx/>
                <a:latin typeface="Century Gothic" panose="020B0502020202020204"/>
                <a:ea typeface="+mj-ea"/>
                <a:cs typeface="+mj-cs"/>
              </a:rPr>
              <a:t>THE BIRTH OF THE BRITISH COLONIZATION</a:t>
            </a:r>
            <a:br>
              <a:rPr kumimoji="0" lang="it-IT" sz="3200" b="1" i="0" u="none" strike="noStrike" kern="1200" cap="none" spc="0" normalizeH="0" baseline="0" noProof="0" dirty="0">
                <a:ln>
                  <a:noFill/>
                </a:ln>
                <a:solidFill>
                  <a:srgbClr val="00B0F0"/>
                </a:solidFill>
                <a:effectLst/>
                <a:uLnTx/>
                <a:uFillTx/>
                <a:latin typeface="Century Gothic" panose="020B0502020202020204"/>
                <a:ea typeface="+mj-ea"/>
                <a:cs typeface="+mj-cs"/>
              </a:rPr>
            </a:br>
            <a:r>
              <a:rPr kumimoji="0" lang="it-IT" sz="3200" b="1" i="0" u="none" strike="noStrike" kern="1200" cap="none" spc="0" normalizeH="0" baseline="0" noProof="0" dirty="0">
                <a:ln>
                  <a:noFill/>
                </a:ln>
                <a:solidFill>
                  <a:srgbClr val="00B0F0"/>
                </a:solidFill>
                <a:effectLst/>
                <a:uLnTx/>
                <a:uFillTx/>
                <a:latin typeface="Century Gothic" panose="020B0502020202020204"/>
                <a:ea typeface="+mj-ea"/>
                <a:cs typeface="+mj-cs"/>
              </a:rPr>
              <a:t>OF AMERICA/OF RACISM (AND OF GENDERED CONCEPTUALIZATIONS OF AMERICA)</a:t>
            </a:r>
            <a:endParaRPr lang="en-US" altLang="en-US" sz="3200" dirty="0"/>
          </a:p>
        </p:txBody>
      </p:sp>
      <p:sp>
        <p:nvSpPr>
          <p:cNvPr id="44037" name="Text Box 5">
            <a:extLst>
              <a:ext uri="{FF2B5EF4-FFF2-40B4-BE49-F238E27FC236}">
                <a16:creationId xmlns:a16="http://schemas.microsoft.com/office/drawing/2014/main" id="{B763A9A6-DEEE-54A2-C024-E1117950167F}"/>
              </a:ext>
            </a:extLst>
          </p:cNvPr>
          <p:cNvSpPr txBox="1">
            <a:spLocks noChangeArrowheads="1"/>
          </p:cNvSpPr>
          <p:nvPr/>
        </p:nvSpPr>
        <p:spPr bwMode="auto">
          <a:xfrm>
            <a:off x="146958" y="1726163"/>
            <a:ext cx="9379598"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sz="2100" dirty="0"/>
              <a:t>  </a:t>
            </a:r>
            <a:r>
              <a:rPr lang="en-US" altLang="en-US" sz="2100" dirty="0">
                <a:latin typeface="Yu Gothic" panose="020B0400000000000000" pitchFamily="34" charset="-128"/>
                <a:ea typeface="Yu Gothic" panose="020B0400000000000000" pitchFamily="34" charset="-128"/>
              </a:rPr>
              <a:t>1607: establishment of the </a:t>
            </a:r>
            <a:r>
              <a:rPr lang="en-US" altLang="en-US" sz="2100" b="1" dirty="0">
                <a:solidFill>
                  <a:schemeClr val="accent6">
                    <a:lumMod val="60000"/>
                    <a:lumOff val="40000"/>
                  </a:schemeClr>
                </a:solidFill>
                <a:latin typeface="Yu Gothic" panose="020B0400000000000000" pitchFamily="34" charset="-128"/>
                <a:ea typeface="Yu Gothic" panose="020B0400000000000000" pitchFamily="34" charset="-128"/>
              </a:rPr>
              <a:t>Colony of Virginia </a:t>
            </a:r>
            <a:r>
              <a:rPr lang="en-US" altLang="en-US" sz="2100" dirty="0">
                <a:latin typeface="Yu Gothic" panose="020B0400000000000000" pitchFamily="34" charset="-128"/>
                <a:ea typeface="Yu Gothic" panose="020B0400000000000000" pitchFamily="34" charset="-128"/>
              </a:rPr>
              <a:t>(capital: Jamestown), first permanent British settlement in North America</a:t>
            </a:r>
          </a:p>
          <a:p>
            <a:pPr eaLnBrk="1" hangingPunct="1">
              <a:buFontTx/>
              <a:buChar char="•"/>
            </a:pPr>
            <a:r>
              <a:rPr lang="en-US" altLang="en-US" sz="2100" dirty="0">
                <a:latin typeface="Yu Gothic" panose="020B0400000000000000" pitchFamily="34" charset="-128"/>
                <a:ea typeface="Yu Gothic" panose="020B0400000000000000" pitchFamily="34" charset="-128"/>
              </a:rPr>
              <a:t> The name of the colony comes from the “Virgin Queen,” Elizabeth I, but also hints at the idea that America was a </a:t>
            </a:r>
            <a:r>
              <a:rPr lang="en-US" altLang="en-US" sz="2100" b="1" dirty="0">
                <a:solidFill>
                  <a:schemeClr val="accent6">
                    <a:lumMod val="60000"/>
                    <a:lumOff val="40000"/>
                  </a:schemeClr>
                </a:solidFill>
                <a:latin typeface="Yu Gothic" panose="020B0400000000000000" pitchFamily="34" charset="-128"/>
                <a:ea typeface="Yu Gothic" panose="020B0400000000000000" pitchFamily="34" charset="-128"/>
              </a:rPr>
              <a:t>“virgin” (and “female”) land</a:t>
            </a:r>
          </a:p>
          <a:p>
            <a:pPr eaLnBrk="1" hangingPunct="1">
              <a:buFontTx/>
              <a:buChar char="•"/>
            </a:pPr>
            <a:r>
              <a:rPr lang="en-US" altLang="en-US" sz="2100" dirty="0">
                <a:latin typeface="Yu Gothic" panose="020B0400000000000000" pitchFamily="34" charset="-128"/>
                <a:ea typeface="Yu Gothic" panose="020B0400000000000000" pitchFamily="34" charset="-128"/>
              </a:rPr>
              <a:t>  Conflicts with the Natives  (but also collaboration)</a:t>
            </a:r>
          </a:p>
          <a:p>
            <a:pPr eaLnBrk="1" hangingPunct="1">
              <a:buFontTx/>
              <a:buChar char="•"/>
            </a:pPr>
            <a:r>
              <a:rPr lang="en-US" altLang="en-US" sz="2100" dirty="0">
                <a:latin typeface="Yu Gothic" panose="020B0400000000000000" pitchFamily="34" charset="-128"/>
                <a:ea typeface="Yu Gothic" panose="020B0400000000000000" pitchFamily="34" charset="-128"/>
              </a:rPr>
              <a:t>  </a:t>
            </a:r>
            <a:r>
              <a:rPr lang="en-US" altLang="en-US" sz="2100" b="1" dirty="0">
                <a:solidFill>
                  <a:schemeClr val="accent6">
                    <a:lumMod val="60000"/>
                    <a:lumOff val="40000"/>
                  </a:schemeClr>
                </a:solidFill>
                <a:latin typeface="Yu Gothic" panose="020B0400000000000000" pitchFamily="34" charset="-128"/>
                <a:ea typeface="Yu Gothic" panose="020B0400000000000000" pitchFamily="34" charset="-128"/>
              </a:rPr>
              <a:t>John Smith </a:t>
            </a:r>
            <a:r>
              <a:rPr lang="en-US" altLang="en-US" sz="2100" dirty="0">
                <a:latin typeface="Yu Gothic" panose="020B0400000000000000" pitchFamily="34" charset="-128"/>
                <a:ea typeface="Yu Gothic" panose="020B0400000000000000" pitchFamily="34" charset="-128"/>
              </a:rPr>
              <a:t>captured by the Powhatan tribe; </a:t>
            </a:r>
            <a:r>
              <a:rPr lang="en-US" altLang="en-US" sz="2100" b="1" dirty="0">
                <a:solidFill>
                  <a:schemeClr val="accent6">
                    <a:lumMod val="60000"/>
                    <a:lumOff val="40000"/>
                  </a:schemeClr>
                </a:solidFill>
                <a:latin typeface="Yu Gothic" panose="020B0400000000000000" pitchFamily="34" charset="-128"/>
                <a:ea typeface="Yu Gothic" panose="020B0400000000000000" pitchFamily="34" charset="-128"/>
              </a:rPr>
              <a:t>Pocahontas</a:t>
            </a:r>
            <a:r>
              <a:rPr lang="en-US" altLang="en-US" sz="2100" dirty="0">
                <a:solidFill>
                  <a:schemeClr val="accent6">
                    <a:lumMod val="60000"/>
                    <a:lumOff val="40000"/>
                  </a:schemeClr>
                </a:solidFill>
                <a:latin typeface="Yu Gothic" panose="020B0400000000000000" pitchFamily="34" charset="-128"/>
                <a:ea typeface="Yu Gothic" panose="020B0400000000000000" pitchFamily="34" charset="-128"/>
              </a:rPr>
              <a:t> </a:t>
            </a:r>
            <a:r>
              <a:rPr lang="en-US" altLang="en-US" sz="2100" dirty="0">
                <a:latin typeface="Yu Gothic" panose="020B0400000000000000" pitchFamily="34" charset="-128"/>
                <a:ea typeface="Yu Gothic" panose="020B0400000000000000" pitchFamily="34" charset="-128"/>
              </a:rPr>
              <a:t>(</a:t>
            </a:r>
            <a:r>
              <a:rPr lang="en-US" altLang="it-IT" sz="2100" dirty="0">
                <a:latin typeface="Yu Gothic" panose="020B0400000000000000" pitchFamily="34" charset="-128"/>
                <a:ea typeface="Yu Gothic" panose="020B0400000000000000" pitchFamily="34" charset="-128"/>
              </a:rPr>
              <a:t>born </a:t>
            </a:r>
            <a:r>
              <a:rPr lang="en-US" altLang="it-IT" sz="2100" dirty="0" err="1">
                <a:latin typeface="Yu Gothic" panose="020B0400000000000000" pitchFamily="34" charset="-128"/>
                <a:ea typeface="Yu Gothic" panose="020B0400000000000000" pitchFamily="34" charset="-128"/>
              </a:rPr>
              <a:t>Amonute</a:t>
            </a:r>
            <a:r>
              <a:rPr lang="en-US" altLang="it-IT" sz="2100" dirty="0">
                <a:latin typeface="Yu Gothic" panose="020B0400000000000000" pitchFamily="34" charset="-128"/>
                <a:ea typeface="Yu Gothic" panose="020B0400000000000000" pitchFamily="34" charset="-128"/>
              </a:rPr>
              <a:t>, a.k.a. </a:t>
            </a:r>
            <a:r>
              <a:rPr lang="en-US" altLang="en-US" sz="2100" dirty="0">
                <a:latin typeface="Yu Gothic" panose="020B0400000000000000" pitchFamily="34" charset="-128"/>
                <a:ea typeface="Yu Gothic" panose="020B0400000000000000" pitchFamily="34" charset="-128"/>
              </a:rPr>
              <a:t>Matoaka) “saves” Smith </a:t>
            </a:r>
          </a:p>
          <a:p>
            <a:pPr eaLnBrk="1" hangingPunct="1">
              <a:buFontTx/>
              <a:buChar char="•"/>
            </a:pPr>
            <a:r>
              <a:rPr lang="en-US" altLang="en-US" sz="2100" dirty="0">
                <a:latin typeface="Yu Gothic" panose="020B0400000000000000" pitchFamily="34" charset="-128"/>
                <a:ea typeface="Yu Gothic" panose="020B0400000000000000" pitchFamily="34" charset="-128"/>
              </a:rPr>
              <a:t> 1614: </a:t>
            </a:r>
            <a:r>
              <a:rPr lang="en-US" altLang="en-US" sz="2100" b="1" dirty="0">
                <a:solidFill>
                  <a:schemeClr val="accent6">
                    <a:lumMod val="60000"/>
                    <a:lumOff val="40000"/>
                  </a:schemeClr>
                </a:solidFill>
                <a:latin typeface="Yu Gothic" panose="020B0400000000000000" pitchFamily="34" charset="-128"/>
                <a:ea typeface="Yu Gothic" panose="020B0400000000000000" pitchFamily="34" charset="-128"/>
              </a:rPr>
              <a:t>John Rolfe </a:t>
            </a:r>
            <a:r>
              <a:rPr lang="en-US" altLang="en-US" sz="2100" dirty="0">
                <a:latin typeface="Yu Gothic" panose="020B0400000000000000" pitchFamily="34" charset="-128"/>
                <a:ea typeface="Yu Gothic" panose="020B0400000000000000" pitchFamily="34" charset="-128"/>
              </a:rPr>
              <a:t>marries Pocahontas (renamed “Rebecca”)  and brings her to England → improvement of European-Native relations</a:t>
            </a:r>
          </a:p>
          <a:p>
            <a:pPr eaLnBrk="1" hangingPunct="1">
              <a:buFontTx/>
              <a:buChar char="•"/>
            </a:pPr>
            <a:r>
              <a:rPr lang="en-US" altLang="en-US" sz="2100" dirty="0">
                <a:latin typeface="Yu Gothic" panose="020B0400000000000000" pitchFamily="34" charset="-128"/>
                <a:ea typeface="Yu Gothic" panose="020B0400000000000000" pitchFamily="34" charset="-128"/>
              </a:rPr>
              <a:t>1619: twenty </a:t>
            </a:r>
            <a:r>
              <a:rPr lang="en-US" altLang="en-US" sz="2100" b="1" dirty="0">
                <a:solidFill>
                  <a:schemeClr val="accent6">
                    <a:lumMod val="60000"/>
                    <a:lumOff val="40000"/>
                  </a:schemeClr>
                </a:solidFill>
                <a:latin typeface="Yu Gothic" panose="020B0400000000000000" pitchFamily="34" charset="-128"/>
                <a:ea typeface="Yu Gothic" panose="020B0400000000000000" pitchFamily="34" charset="-128"/>
              </a:rPr>
              <a:t>African “servants” </a:t>
            </a:r>
            <a:r>
              <a:rPr lang="en-US" altLang="en-US" sz="2100" dirty="0">
                <a:latin typeface="Yu Gothic" panose="020B0400000000000000" pitchFamily="34" charset="-128"/>
                <a:ea typeface="Yu Gothic" panose="020B0400000000000000" pitchFamily="34" charset="-128"/>
              </a:rPr>
              <a:t>arrive in Virginia</a:t>
            </a:r>
          </a:p>
          <a:p>
            <a:pPr eaLnBrk="1" hangingPunct="1">
              <a:buFontTx/>
              <a:buChar char="•"/>
            </a:pPr>
            <a:r>
              <a:rPr lang="en-US" altLang="en-US" sz="2100" dirty="0">
                <a:latin typeface="Yu Gothic" panose="020B0400000000000000" pitchFamily="34" charset="-128"/>
                <a:ea typeface="Yu Gothic" panose="020B0400000000000000" pitchFamily="34" charset="-128"/>
              </a:rPr>
              <a:t>1636-38: </a:t>
            </a:r>
            <a:r>
              <a:rPr lang="en-US" altLang="en-US" sz="2100" b="1" dirty="0">
                <a:solidFill>
                  <a:schemeClr val="accent6">
                    <a:lumMod val="60000"/>
                    <a:lumOff val="40000"/>
                  </a:schemeClr>
                </a:solidFill>
                <a:latin typeface="Yu Gothic" panose="020B0400000000000000" pitchFamily="34" charset="-128"/>
                <a:ea typeface="Yu Gothic" panose="020B0400000000000000" pitchFamily="34" charset="-128"/>
              </a:rPr>
              <a:t>Pequot War</a:t>
            </a:r>
            <a:r>
              <a:rPr lang="en-US" altLang="en-US" sz="2100" dirty="0">
                <a:latin typeface="Yu Gothic" panose="020B0400000000000000" pitchFamily="34" charset="-128"/>
                <a:ea typeface="Yu Gothic" panose="020B0400000000000000" pitchFamily="34" charset="-128"/>
              </a:rPr>
              <a:t>, ending with the extermination of the Indian tribe (first American genocide)</a:t>
            </a:r>
          </a:p>
          <a:p>
            <a:pPr eaLnBrk="1" hangingPunct="1">
              <a:buFontTx/>
              <a:buChar char="•"/>
            </a:pPr>
            <a:r>
              <a:rPr lang="en-US" altLang="it-IT" sz="2100" dirty="0">
                <a:latin typeface="Yu Gothic" panose="020B0400000000000000" pitchFamily="34" charset="-128"/>
                <a:ea typeface="Yu Gothic" panose="020B0400000000000000" pitchFamily="34" charset="-128"/>
              </a:rPr>
              <a:t> The exploitation of the Natives’ lands and of “free” Black labor needs an ideological  justification </a:t>
            </a:r>
            <a:r>
              <a:rPr lang="en-US" altLang="en-US" sz="2100" dirty="0">
                <a:latin typeface="Yu Gothic" panose="020B0400000000000000" pitchFamily="34" charset="-128"/>
                <a:ea typeface="Yu Gothic" panose="020B0400000000000000" pitchFamily="34" charset="-128"/>
              </a:rPr>
              <a:t>→ birth of </a:t>
            </a:r>
            <a:r>
              <a:rPr lang="en-US" altLang="en-US" sz="2100" b="1" dirty="0">
                <a:solidFill>
                  <a:schemeClr val="accent6">
                    <a:lumMod val="60000"/>
                    <a:lumOff val="40000"/>
                  </a:schemeClr>
                </a:solidFill>
                <a:latin typeface="Yu Gothic" panose="020B0400000000000000" pitchFamily="34" charset="-128"/>
                <a:ea typeface="Yu Gothic" panose="020B0400000000000000" pitchFamily="34" charset="-128"/>
              </a:rPr>
              <a:t>modern racism</a:t>
            </a:r>
            <a:r>
              <a:rPr lang="en-US" altLang="en-US" sz="2100" dirty="0">
                <a:latin typeface="Yu Gothic" panose="020B0400000000000000" pitchFamily="34" charset="-128"/>
                <a:ea typeface="Yu Gothic" panose="020B0400000000000000" pitchFamily="34" charset="-128"/>
              </a:rPr>
              <a:t>, which postulates the existence of superior (white) and inferior (colored) races</a:t>
            </a:r>
          </a:p>
        </p:txBody>
      </p:sp>
      <p:pic>
        <p:nvPicPr>
          <p:cNvPr id="44038" name="Picture 6" descr="pocahan">
            <a:extLst>
              <a:ext uri="{FF2B5EF4-FFF2-40B4-BE49-F238E27FC236}">
                <a16:creationId xmlns:a16="http://schemas.microsoft.com/office/drawing/2014/main" id="{0F028F59-34D9-0F11-9801-C9FCC7F52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930" y="2604019"/>
            <a:ext cx="22971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animEffect transition="in" filter="blinds(horizontal)">
                                      <p:cBhvr>
                                        <p:cTn id="7" dur="500"/>
                                        <p:tgtEl>
                                          <p:spTgt spid="440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037">
                                            <p:txEl>
                                              <p:pRg st="1" end="1"/>
                                            </p:txEl>
                                          </p:spTgt>
                                        </p:tgtEl>
                                        <p:attrNameLst>
                                          <p:attrName>style.visibility</p:attrName>
                                        </p:attrNameLst>
                                      </p:cBhvr>
                                      <p:to>
                                        <p:strVal val="visible"/>
                                      </p:to>
                                    </p:set>
                                    <p:animEffect transition="in" filter="blinds(horizontal)">
                                      <p:cBhvr>
                                        <p:cTn id="12" dur="500"/>
                                        <p:tgtEl>
                                          <p:spTgt spid="4403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4037">
                                            <p:txEl>
                                              <p:pRg st="2" end="2"/>
                                            </p:txEl>
                                          </p:spTgt>
                                        </p:tgtEl>
                                        <p:attrNameLst>
                                          <p:attrName>style.visibility</p:attrName>
                                        </p:attrNameLst>
                                      </p:cBhvr>
                                      <p:to>
                                        <p:strVal val="visible"/>
                                      </p:to>
                                    </p:set>
                                    <p:animEffect transition="in" filter="blinds(horizontal)">
                                      <p:cBhvr>
                                        <p:cTn id="17" dur="500"/>
                                        <p:tgtEl>
                                          <p:spTgt spid="4403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4037">
                                            <p:txEl>
                                              <p:pRg st="3" end="3"/>
                                            </p:txEl>
                                          </p:spTgt>
                                        </p:tgtEl>
                                        <p:attrNameLst>
                                          <p:attrName>style.visibility</p:attrName>
                                        </p:attrNameLst>
                                      </p:cBhvr>
                                      <p:to>
                                        <p:strVal val="visible"/>
                                      </p:to>
                                    </p:set>
                                    <p:animEffect transition="in" filter="blinds(horizontal)">
                                      <p:cBhvr>
                                        <p:cTn id="22" dur="500"/>
                                        <p:tgtEl>
                                          <p:spTgt spid="4403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4037">
                                            <p:txEl>
                                              <p:pRg st="4" end="4"/>
                                            </p:txEl>
                                          </p:spTgt>
                                        </p:tgtEl>
                                        <p:attrNameLst>
                                          <p:attrName>style.visibility</p:attrName>
                                        </p:attrNameLst>
                                      </p:cBhvr>
                                      <p:to>
                                        <p:strVal val="visible"/>
                                      </p:to>
                                    </p:set>
                                    <p:animEffect transition="in" filter="blinds(horizontal)">
                                      <p:cBhvr>
                                        <p:cTn id="27" dur="500"/>
                                        <p:tgtEl>
                                          <p:spTgt spid="4403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4037">
                                            <p:txEl>
                                              <p:pRg st="4" end="4"/>
                                            </p:txEl>
                                          </p:spTgt>
                                        </p:tgtEl>
                                        <p:attrNameLst>
                                          <p:attrName>style.visibility</p:attrName>
                                        </p:attrNameLst>
                                      </p:cBhvr>
                                      <p:to>
                                        <p:strVal val="visible"/>
                                      </p:to>
                                    </p:set>
                                    <p:animEffect transition="in" filter="blinds(horizontal)">
                                      <p:cBhvr>
                                        <p:cTn id="32" dur="500"/>
                                        <p:tgtEl>
                                          <p:spTgt spid="44037">
                                            <p:txEl>
                                              <p:pRg st="4" end="4"/>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4037">
                                            <p:txEl>
                                              <p:pRg st="5" end="5"/>
                                            </p:txEl>
                                          </p:spTgt>
                                        </p:tgtEl>
                                        <p:attrNameLst>
                                          <p:attrName>style.visibility</p:attrName>
                                        </p:attrNameLst>
                                      </p:cBhvr>
                                      <p:to>
                                        <p:strVal val="visible"/>
                                      </p:to>
                                    </p:set>
                                    <p:animEffect transition="in" filter="blinds(horizontal)">
                                      <p:cBhvr>
                                        <p:cTn id="35" dur="500"/>
                                        <p:tgtEl>
                                          <p:spTgt spid="44037">
                                            <p:txEl>
                                              <p:pRg st="5" end="5"/>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44037">
                                            <p:txEl>
                                              <p:pRg st="6" end="6"/>
                                            </p:txEl>
                                          </p:spTgt>
                                        </p:tgtEl>
                                        <p:attrNameLst>
                                          <p:attrName>style.visibility</p:attrName>
                                        </p:attrNameLst>
                                      </p:cBhvr>
                                      <p:to>
                                        <p:strVal val="visible"/>
                                      </p:to>
                                    </p:set>
                                    <p:animEffect transition="in" filter="blinds(horizontal)">
                                      <p:cBhvr>
                                        <p:cTn id="38" dur="500"/>
                                        <p:tgtEl>
                                          <p:spTgt spid="44037">
                                            <p:txEl>
                                              <p:pRg st="6" end="6"/>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44037">
                                            <p:txEl>
                                              <p:pRg st="7" end="7"/>
                                            </p:txEl>
                                          </p:spTgt>
                                        </p:tgtEl>
                                        <p:attrNameLst>
                                          <p:attrName>style.visibility</p:attrName>
                                        </p:attrNameLst>
                                      </p:cBhvr>
                                      <p:to>
                                        <p:strVal val="visible"/>
                                      </p:to>
                                    </p:set>
                                    <p:animEffect transition="in" filter="blinds(horizontal)">
                                      <p:cBhvr>
                                        <p:cTn id="41" dur="500"/>
                                        <p:tgtEl>
                                          <p:spTgt spid="44037">
                                            <p:txEl>
                                              <p:pRg st="7" end="7"/>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44038"/>
                                        </p:tgtEl>
                                        <p:attrNameLst>
                                          <p:attrName>style.visibility</p:attrName>
                                        </p:attrNameLst>
                                      </p:cBhvr>
                                      <p:to>
                                        <p:strVal val="visible"/>
                                      </p:to>
                                    </p:set>
                                    <p:animEffect transition="in" filter="blinds(horizontal)">
                                      <p:cBhvr>
                                        <p:cTn id="46"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D0F1BF-3350-1632-F0F5-CF66CF3A8A1E}"/>
              </a:ext>
            </a:extLst>
          </p:cNvPr>
          <p:cNvSpPr>
            <a:spLocks noGrp="1"/>
          </p:cNvSpPr>
          <p:nvPr>
            <p:ph type="title"/>
          </p:nvPr>
        </p:nvSpPr>
        <p:spPr>
          <a:xfrm>
            <a:off x="646111" y="270887"/>
            <a:ext cx="9404723" cy="1582361"/>
          </a:xfrm>
        </p:spPr>
        <p:txBody>
          <a:bodyPr>
            <a:normAutofit/>
          </a:bodyPr>
          <a:lstStyle/>
          <a:p>
            <a:pPr>
              <a:defRPr/>
            </a:pPr>
            <a:r>
              <a:rPr kumimoji="0" lang="it-IT" sz="4800" b="1" i="0" u="none" strike="noStrike" kern="1200" cap="none" spc="0" normalizeH="0" baseline="0" noProof="0" dirty="0">
                <a:ln>
                  <a:noFill/>
                </a:ln>
                <a:solidFill>
                  <a:srgbClr val="00B0F0"/>
                </a:solidFill>
                <a:effectLst/>
                <a:uLnTx/>
                <a:uFillTx/>
                <a:latin typeface="Century Gothic" panose="020B0502020202020204"/>
                <a:ea typeface="+mj-ea"/>
                <a:cs typeface="+mj-cs"/>
              </a:rPr>
              <a:t>THE ECONOMIC ORIGINS</a:t>
            </a:r>
            <a:br>
              <a:rPr kumimoji="0" lang="it-IT" sz="4800" b="1" i="0" u="none" strike="noStrike" kern="1200" cap="none" spc="0" normalizeH="0" baseline="0" noProof="0" dirty="0">
                <a:ln>
                  <a:noFill/>
                </a:ln>
                <a:solidFill>
                  <a:srgbClr val="00B0F0"/>
                </a:solidFill>
                <a:effectLst/>
                <a:uLnTx/>
                <a:uFillTx/>
                <a:latin typeface="Century Gothic" panose="020B0502020202020204"/>
                <a:ea typeface="+mj-ea"/>
                <a:cs typeface="+mj-cs"/>
              </a:rPr>
            </a:br>
            <a:r>
              <a:rPr kumimoji="0" lang="it-IT" sz="4800" b="1" i="0" u="none" strike="noStrike" kern="1200" cap="none" spc="0" normalizeH="0" baseline="0" noProof="0" dirty="0">
                <a:ln>
                  <a:noFill/>
                </a:ln>
                <a:solidFill>
                  <a:srgbClr val="00B0F0"/>
                </a:solidFill>
                <a:effectLst/>
                <a:uLnTx/>
                <a:uFillTx/>
                <a:latin typeface="Century Gothic" panose="020B0502020202020204"/>
                <a:ea typeface="+mj-ea"/>
                <a:cs typeface="+mj-cs"/>
              </a:rPr>
              <a:t>OF MODERN RACISM</a:t>
            </a:r>
            <a:endParaRPr lang="en-US" sz="4800" dirty="0"/>
          </a:p>
        </p:txBody>
      </p:sp>
      <p:sp>
        <p:nvSpPr>
          <p:cNvPr id="10243" name="Rettangolo 2">
            <a:extLst>
              <a:ext uri="{FF2B5EF4-FFF2-40B4-BE49-F238E27FC236}">
                <a16:creationId xmlns:a16="http://schemas.microsoft.com/office/drawing/2014/main" id="{91218CE3-FFEA-6513-3842-23410EB5FE6B}"/>
              </a:ext>
            </a:extLst>
          </p:cNvPr>
          <p:cNvSpPr>
            <a:spLocks noChangeArrowheads="1"/>
          </p:cNvSpPr>
          <p:nvPr/>
        </p:nvSpPr>
        <p:spPr bwMode="auto">
          <a:xfrm>
            <a:off x="646111" y="2062798"/>
            <a:ext cx="1043865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t-IT" sz="2400" b="1" dirty="0">
                <a:solidFill>
                  <a:schemeClr val="accent6">
                    <a:lumMod val="60000"/>
                    <a:lumOff val="40000"/>
                  </a:schemeClr>
                </a:solidFill>
                <a:latin typeface="Yu Gothic" panose="020B0400000000000000" pitchFamily="34" charset="-128"/>
                <a:ea typeface="Yu Gothic" panose="020B0400000000000000" pitchFamily="34" charset="-128"/>
              </a:rPr>
              <a:t>W.E.B. Du Bois</a:t>
            </a:r>
            <a:r>
              <a:rPr lang="en-US" altLang="it-IT" sz="2400" dirty="0">
                <a:latin typeface="Yu Gothic" panose="020B0400000000000000" pitchFamily="34" charset="-128"/>
                <a:ea typeface="Yu Gothic" panose="020B0400000000000000" pitchFamily="34" charset="-128"/>
              </a:rPr>
              <a:t>: Capitalism has an inherent “</a:t>
            </a:r>
            <a:r>
              <a:rPr lang="en-US" altLang="it-IT" sz="2400" b="1" dirty="0">
                <a:solidFill>
                  <a:schemeClr val="accent6">
                    <a:lumMod val="60000"/>
                    <a:lumOff val="40000"/>
                  </a:schemeClr>
                </a:solidFill>
                <a:latin typeface="Yu Gothic" panose="020B0400000000000000" pitchFamily="34" charset="-128"/>
                <a:ea typeface="Yu Gothic" panose="020B0400000000000000" pitchFamily="34" charset="-128"/>
              </a:rPr>
              <a:t>slavery character</a:t>
            </a:r>
            <a:r>
              <a:rPr lang="en-US" altLang="it-IT" sz="2400" dirty="0">
                <a:latin typeface="Yu Gothic" panose="020B0400000000000000" pitchFamily="34" charset="-128"/>
                <a:ea typeface="Yu Gothic" panose="020B0400000000000000" pitchFamily="34" charset="-128"/>
              </a:rPr>
              <a:t>” → racism=product of the rising capitalist system.</a:t>
            </a:r>
          </a:p>
          <a:p>
            <a:r>
              <a:rPr lang="en-US" altLang="it-IT" sz="2400" b="1" dirty="0">
                <a:solidFill>
                  <a:schemeClr val="accent6">
                    <a:lumMod val="60000"/>
                    <a:lumOff val="40000"/>
                  </a:schemeClr>
                </a:solidFill>
                <a:latin typeface="Yu Gothic" panose="020B0400000000000000" pitchFamily="34" charset="-128"/>
                <a:ea typeface="Yu Gothic" panose="020B0400000000000000" pitchFamily="34" charset="-128"/>
              </a:rPr>
              <a:t>Oliver Cromwell Cox</a:t>
            </a:r>
            <a:r>
              <a:rPr lang="en-US" altLang="it-IT" sz="2400" dirty="0">
                <a:latin typeface="Yu Gothic" panose="020B0400000000000000" pitchFamily="34" charset="-128"/>
                <a:ea typeface="Yu Gothic" panose="020B0400000000000000" pitchFamily="34" charset="-128"/>
              </a:rPr>
              <a:t>: “The slave trade was simply a way of recruiting labor for the purpose of exploiting the great natural resources of America. This trade did not develop because Indians and Negroes were red and black […] but simply because they were the best workers to be found for the heavy labor in the mines and plantations across the Atlantic […].This, then, is the </a:t>
            </a:r>
            <a:r>
              <a:rPr lang="en-US" altLang="it-IT" sz="2400" b="1" dirty="0">
                <a:solidFill>
                  <a:schemeClr val="accent6">
                    <a:lumMod val="60000"/>
                    <a:lumOff val="40000"/>
                  </a:schemeClr>
                </a:solidFill>
                <a:latin typeface="Yu Gothic" panose="020B0400000000000000" pitchFamily="34" charset="-128"/>
                <a:ea typeface="Yu Gothic" panose="020B0400000000000000" pitchFamily="34" charset="-128"/>
              </a:rPr>
              <a:t>beginning of modern race relations</a:t>
            </a:r>
            <a:r>
              <a:rPr lang="en-US" altLang="it-IT" sz="2400" dirty="0">
                <a:latin typeface="Yu Gothic" panose="020B0400000000000000" pitchFamily="34" charset="-128"/>
                <a:ea typeface="Yu Gothic" panose="020B0400000000000000" pitchFamily="34" charset="-128"/>
              </a:rPr>
              <a:t>. It was not an abstract, natural, or immemorial feeling of mutual antipathy between groups, but rather a </a:t>
            </a:r>
            <a:r>
              <a:rPr lang="en-US" altLang="it-IT" sz="2400" b="1" dirty="0">
                <a:solidFill>
                  <a:schemeClr val="accent6">
                    <a:lumMod val="60000"/>
                    <a:lumOff val="40000"/>
                  </a:schemeClr>
                </a:solidFill>
                <a:latin typeface="Yu Gothic" panose="020B0400000000000000" pitchFamily="34" charset="-128"/>
                <a:ea typeface="Yu Gothic" panose="020B0400000000000000" pitchFamily="34" charset="-128"/>
              </a:rPr>
              <a:t>practical exploitative relationship</a:t>
            </a:r>
            <a:r>
              <a:rPr lang="en-US" altLang="it-IT" sz="2400" dirty="0">
                <a:latin typeface="Yu Gothic" panose="020B0400000000000000" pitchFamily="34" charset="-128"/>
                <a:ea typeface="Yu Gothic" panose="020B0400000000000000" pitchFamily="34" charset="-128"/>
              </a:rPr>
              <a:t>.”</a:t>
            </a:r>
          </a:p>
          <a:p>
            <a:r>
              <a:rPr lang="en-US" altLang="it-IT" sz="2400" dirty="0">
                <a:latin typeface="Yu Gothic" panose="020B0400000000000000" pitchFamily="34" charset="-128"/>
                <a:ea typeface="Yu Gothic" panose="020B0400000000000000" pitchFamily="34" charset="-128"/>
              </a:rPr>
              <a:t>Modern race relations were thus born with a </a:t>
            </a:r>
            <a:r>
              <a:rPr lang="en-US" altLang="it-IT" sz="2400" b="1" dirty="0">
                <a:solidFill>
                  <a:schemeClr val="accent6">
                    <a:lumMod val="60000"/>
                    <a:lumOff val="40000"/>
                  </a:schemeClr>
                </a:solidFill>
                <a:latin typeface="Yu Gothic" panose="020B0400000000000000" pitchFamily="34" charset="-128"/>
                <a:ea typeface="Yu Gothic" panose="020B0400000000000000" pitchFamily="34" charset="-128"/>
              </a:rPr>
              <a:t>forced mass migration</a:t>
            </a:r>
            <a:r>
              <a:rPr lang="en-US" altLang="it-IT" sz="2400" dirty="0">
                <a:latin typeface="Yu Gothic" panose="020B0400000000000000" pitchFamily="34" charset="-128"/>
                <a:ea typeface="Yu Gothic" panose="020B0400000000000000" pitchFamily="34" charset="-128"/>
              </a:rPr>
              <a:t>, that of the African slaves to America.</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Ione</Template>
  <TotalTime>262</TotalTime>
  <Words>3470</Words>
  <Application>Microsoft Office PowerPoint</Application>
  <PresentationFormat>Widescreen</PresentationFormat>
  <Paragraphs>123</Paragraphs>
  <Slides>25</Slides>
  <Notes>9</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25</vt:i4>
      </vt:variant>
    </vt:vector>
  </HeadingPairs>
  <TitlesOfParts>
    <vt:vector size="33" baseType="lpstr">
      <vt:lpstr>Yu Gothic</vt:lpstr>
      <vt:lpstr>Abadi Extra Light</vt:lpstr>
      <vt:lpstr>Arial</vt:lpstr>
      <vt:lpstr>Calibri</vt:lpstr>
      <vt:lpstr>Century Gothic</vt:lpstr>
      <vt:lpstr>Times New Roman</vt:lpstr>
      <vt:lpstr>Wingdings 3</vt:lpstr>
      <vt:lpstr>Ione</vt:lpstr>
      <vt:lpstr>MIGRATIONS: CROSSINGS AND INTERSECTIONS</vt:lpstr>
      <vt:lpstr>Intersectionality (also called intersectional feminism)= branch of feminism asserting that all aspects of social, political, and also personal identities – of course starting from gender but including also race, class, sexuality, disability, etc. – “intersect.”  Term coined by black feminist scholar Kimberlé Williams Crenshaw in 1989.  Purpose of intersectionality = identify how different forms of discrimination are related to one another, but also how different forms of resistance to oppression and of affirmation of identity can intersect and each reinforce the other(s).  We will use “intersectionality” as a 360°concept, as a way of defining all the complicated and contradictory tensions that converge and interact inside individual and collective identities. In some sense this could even involve the fact that being, for example, a migrant non-white woman does not inevitably entails only a fate of marginalization and exploitation, but can also mean the possibility of having a wider range of opportunities to fully realize her aspirations.</vt:lpstr>
      <vt:lpstr>INTERSECTIONAL COALITIONS</vt:lpstr>
      <vt:lpstr>A NEW CONCEPT OF IDENTITY</vt:lpstr>
      <vt:lpstr>INTERSECTIONALITY AS AN ANALYTIC TOOL</vt:lpstr>
      <vt:lpstr>INTERSECTIONALITY AND MIGRATIONS</vt:lpstr>
      <vt:lpstr>THE SYSTEM OF RACE</vt:lpstr>
      <vt:lpstr>THE BIRTH OF THE BRITISH COLONIZATION OF AMERICA/OF RACISM (AND OF GENDERED CONCEPTUALIZATIONS OF AMERICA)</vt:lpstr>
      <vt:lpstr>THE ECONOMIC ORIGINS OF MODERN RACISM</vt:lpstr>
      <vt:lpstr>THE PILGRIM FATHERS</vt:lpstr>
      <vt:lpstr>THE FIRST AMERICAN THANKSGIVING</vt:lpstr>
      <vt:lpstr>MODERN/AMERICAN SLAVERY</vt:lpstr>
      <vt:lpstr>INSTITUTIONAL RACISM</vt:lpstr>
      <vt:lpstr>ABOLITIONISM AND EMANCIPATION</vt:lpstr>
      <vt:lpstr>AFTER THE CIVIL WAR </vt:lpstr>
      <vt:lpstr>THE WHITE MAN’S BURDEN</vt:lpstr>
      <vt:lpstr>RACE, ETHNICITY, AND IMPERIALISM</vt:lpstr>
      <vt:lpstr>RACE AS SYMBOLIC CATEGORY</vt:lpstr>
      <vt:lpstr>CRITICAL RACE THEORY</vt:lpstr>
      <vt:lpstr>WHITENESS STUDIES</vt:lpstr>
      <vt:lpstr>RACE AND INTERSECTIONALITY</vt:lpstr>
      <vt:lpstr>ETHNIC STUDIES</vt:lpstr>
      <vt:lpstr>US VS. THEM</vt:lpstr>
      <vt:lpstr>GENDER THEORIES</vt:lpstr>
      <vt:lpstr>WHAT DO WE TALK ABOUT WHEN WE TALK ABOUT GENDER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valerio.deangelis@unimc.it</dc:creator>
  <cp:lastModifiedBy>valerio.deangelis@unimc.it</cp:lastModifiedBy>
  <cp:revision>19</cp:revision>
  <dcterms:created xsi:type="dcterms:W3CDTF">2023-10-08T20:04:21Z</dcterms:created>
  <dcterms:modified xsi:type="dcterms:W3CDTF">2024-10-16T21:51:58Z</dcterms:modified>
</cp:coreProperties>
</file>