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8" d="100"/>
          <a:sy n="108" d="100"/>
        </p:scale>
        <p:origin x="714"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8C495EE4-8CD1-485C-B6D1-377CDBEF428C}" type="datetimeFigureOut">
              <a:rPr lang="it-IT" smtClean="0"/>
              <a:t>22/10/2024</a:t>
            </a:fld>
            <a:endParaRPr lang="it-IT"/>
          </a:p>
        </p:txBody>
      </p:sp>
      <p:sp>
        <p:nvSpPr>
          <p:cNvPr id="5" name="Footer Placeholder 4"/>
          <p:cNvSpPr>
            <a:spLocks noGrp="1"/>
          </p:cNvSpPr>
          <p:nvPr>
            <p:ph type="ftr" sz="quarter" idx="11"/>
          </p:nvPr>
        </p:nvSpPr>
        <p:spPr>
          <a:xfrm>
            <a:off x="3962399" y="5870575"/>
            <a:ext cx="4893958" cy="377825"/>
          </a:xfrm>
        </p:spPr>
        <p:txBody>
          <a:bodyPr/>
          <a:lstStyle/>
          <a:p>
            <a:endParaRPr lang="it-IT"/>
          </a:p>
        </p:txBody>
      </p:sp>
      <p:sp>
        <p:nvSpPr>
          <p:cNvPr id="6" name="Slide Number Placeholder 5"/>
          <p:cNvSpPr>
            <a:spLocks noGrp="1"/>
          </p:cNvSpPr>
          <p:nvPr>
            <p:ph type="sldNum" sz="quarter" idx="12"/>
          </p:nvPr>
        </p:nvSpPr>
        <p:spPr>
          <a:xfrm>
            <a:off x="10608958" y="5870575"/>
            <a:ext cx="551167" cy="377825"/>
          </a:xfrm>
        </p:spPr>
        <p:txBody>
          <a:bodyPr/>
          <a:lstStyle/>
          <a:p>
            <a:fld id="{BA48A291-5429-4F31-8B59-39367BABACFE}" type="slidenum">
              <a:rPr lang="it-IT" smtClean="0"/>
              <a:t>‹N›</a:t>
            </a:fld>
            <a:endParaRPr lang="it-IT"/>
          </a:p>
        </p:txBody>
      </p:sp>
    </p:spTree>
    <p:extLst>
      <p:ext uri="{BB962C8B-B14F-4D97-AF65-F5344CB8AC3E}">
        <p14:creationId xmlns:p14="http://schemas.microsoft.com/office/powerpoint/2010/main" val="3039817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C495EE4-8CD1-485C-B6D1-377CDBEF428C}" type="datetimeFigureOut">
              <a:rPr lang="it-IT" smtClean="0"/>
              <a:t>22/10/2024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A48A291-5429-4F31-8B59-39367BABACFE}" type="slidenum">
              <a:rPr lang="it-IT" smtClean="0"/>
              <a:t>‹N›</a:t>
            </a:fld>
            <a:endParaRPr lang="it-IT"/>
          </a:p>
        </p:txBody>
      </p:sp>
    </p:spTree>
    <p:extLst>
      <p:ext uri="{BB962C8B-B14F-4D97-AF65-F5344CB8AC3E}">
        <p14:creationId xmlns:p14="http://schemas.microsoft.com/office/powerpoint/2010/main" val="3291794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C495EE4-8CD1-485C-B6D1-377CDBEF428C}" type="datetimeFigureOut">
              <a:rPr lang="it-IT" smtClean="0"/>
              <a:t>22/10/2024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A48A291-5429-4F31-8B59-39367BABACFE}" type="slidenum">
              <a:rPr lang="it-IT" smtClean="0"/>
              <a:t>‹N›</a:t>
            </a:fld>
            <a:endParaRPr lang="it-IT"/>
          </a:p>
        </p:txBody>
      </p:sp>
    </p:spTree>
    <p:extLst>
      <p:ext uri="{BB962C8B-B14F-4D97-AF65-F5344CB8AC3E}">
        <p14:creationId xmlns:p14="http://schemas.microsoft.com/office/powerpoint/2010/main" val="1724917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C495EE4-8CD1-485C-B6D1-377CDBEF428C}" type="datetimeFigureOut">
              <a:rPr lang="it-IT" smtClean="0"/>
              <a:t>22/10/2024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A48A291-5429-4F31-8B59-39367BABACFE}" type="slidenum">
              <a:rPr lang="it-IT" smtClean="0"/>
              <a:t>‹N›</a:t>
            </a:fld>
            <a:endParaRPr lang="it-IT"/>
          </a:p>
        </p:txBody>
      </p:sp>
    </p:spTree>
    <p:extLst>
      <p:ext uri="{BB962C8B-B14F-4D97-AF65-F5344CB8AC3E}">
        <p14:creationId xmlns:p14="http://schemas.microsoft.com/office/powerpoint/2010/main" val="22151571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C495EE4-8CD1-485C-B6D1-377CDBEF428C}" type="datetimeFigureOut">
              <a:rPr lang="it-IT" smtClean="0"/>
              <a:t>22/10/2024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A48A291-5429-4F31-8B59-39367BABACFE}" type="slidenum">
              <a:rPr lang="it-IT" smtClean="0"/>
              <a:t>‹N›</a:t>
            </a:fld>
            <a:endParaRPr lang="it-IT"/>
          </a:p>
        </p:txBody>
      </p:sp>
    </p:spTree>
    <p:extLst>
      <p:ext uri="{BB962C8B-B14F-4D97-AF65-F5344CB8AC3E}">
        <p14:creationId xmlns:p14="http://schemas.microsoft.com/office/powerpoint/2010/main" val="18339352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C495EE4-8CD1-485C-B6D1-377CDBEF428C}" type="datetimeFigureOut">
              <a:rPr lang="it-IT" smtClean="0"/>
              <a:t>22/10/2024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A48A291-5429-4F31-8B59-39367BABACFE}" type="slidenum">
              <a:rPr lang="it-IT" smtClean="0"/>
              <a:t>‹N›</a:t>
            </a:fld>
            <a:endParaRPr lang="it-IT"/>
          </a:p>
        </p:txBody>
      </p:sp>
    </p:spTree>
    <p:extLst>
      <p:ext uri="{BB962C8B-B14F-4D97-AF65-F5344CB8AC3E}">
        <p14:creationId xmlns:p14="http://schemas.microsoft.com/office/powerpoint/2010/main" val="2196706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it-IT"/>
              <a:t>Fare clic per modificare lo stile del titolo dello schema</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C495EE4-8CD1-485C-B6D1-377CDBEF428C}" type="datetimeFigureOut">
              <a:rPr lang="it-IT" smtClean="0"/>
              <a:t>22/10/2024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A48A291-5429-4F31-8B59-39367BABACFE}" type="slidenum">
              <a:rPr lang="it-IT" smtClean="0"/>
              <a:t>‹N›</a:t>
            </a:fld>
            <a:endParaRPr lang="it-IT"/>
          </a:p>
        </p:txBody>
      </p:sp>
    </p:spTree>
    <p:extLst>
      <p:ext uri="{BB962C8B-B14F-4D97-AF65-F5344CB8AC3E}">
        <p14:creationId xmlns:p14="http://schemas.microsoft.com/office/powerpoint/2010/main" val="22910366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C495EE4-8CD1-485C-B6D1-377CDBEF428C}" type="datetimeFigureOut">
              <a:rPr lang="it-IT" smtClean="0"/>
              <a:t>22/10/2024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A48A291-5429-4F31-8B59-39367BABACFE}" type="slidenum">
              <a:rPr lang="it-IT" smtClean="0"/>
              <a:t>‹N›</a:t>
            </a:fld>
            <a:endParaRPr lang="it-IT"/>
          </a:p>
        </p:txBody>
      </p:sp>
      <p:sp>
        <p:nvSpPr>
          <p:cNvPr id="8" name="Title 1"/>
          <p:cNvSpPr>
            <a:spLocks noGrp="1"/>
          </p:cNvSpPr>
          <p:nvPr>
            <p:ph type="title"/>
          </p:nvPr>
        </p:nvSpPr>
        <p:spPr>
          <a:xfrm>
            <a:off x="685801" y="609600"/>
            <a:ext cx="10131425" cy="1456267"/>
          </a:xfrm>
        </p:spPr>
        <p:txBody>
          <a:bodyPr/>
          <a:lstStyle/>
          <a:p>
            <a:r>
              <a:rPr lang="it-IT"/>
              <a:t>Fare clic per modificare lo stile del titolo dello schema</a:t>
            </a:r>
            <a:endParaRPr lang="en-US" dirty="0"/>
          </a:p>
        </p:txBody>
      </p:sp>
    </p:spTree>
    <p:extLst>
      <p:ext uri="{BB962C8B-B14F-4D97-AF65-F5344CB8AC3E}">
        <p14:creationId xmlns:p14="http://schemas.microsoft.com/office/powerpoint/2010/main" val="40524471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C495EE4-8CD1-485C-B6D1-377CDBEF428C}" type="datetimeFigureOut">
              <a:rPr lang="it-IT" smtClean="0"/>
              <a:t>22/10/2024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A48A291-5429-4F31-8B59-39367BABACFE}" type="slidenum">
              <a:rPr lang="it-IT" smtClean="0"/>
              <a:t>‹N›</a:t>
            </a:fld>
            <a:endParaRPr lang="it-IT"/>
          </a:p>
        </p:txBody>
      </p:sp>
    </p:spTree>
    <p:extLst>
      <p:ext uri="{BB962C8B-B14F-4D97-AF65-F5344CB8AC3E}">
        <p14:creationId xmlns:p14="http://schemas.microsoft.com/office/powerpoint/2010/main" val="1476064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C495EE4-8CD1-485C-B6D1-377CDBEF428C}" type="datetimeFigureOut">
              <a:rPr lang="it-IT" smtClean="0"/>
              <a:t>22/10/2024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A48A291-5429-4F31-8B59-39367BABACFE}" type="slidenum">
              <a:rPr lang="it-IT" smtClean="0"/>
              <a:t>‹N›</a:t>
            </a:fld>
            <a:endParaRPr lang="it-IT"/>
          </a:p>
        </p:txBody>
      </p:sp>
    </p:spTree>
    <p:extLst>
      <p:ext uri="{BB962C8B-B14F-4D97-AF65-F5344CB8AC3E}">
        <p14:creationId xmlns:p14="http://schemas.microsoft.com/office/powerpoint/2010/main" val="3671390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C495EE4-8CD1-485C-B6D1-377CDBEF428C}" type="datetimeFigureOut">
              <a:rPr lang="it-IT" smtClean="0"/>
              <a:t>22/10/2024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A48A291-5429-4F31-8B59-39367BABACFE}" type="slidenum">
              <a:rPr lang="it-IT" smtClean="0"/>
              <a:t>‹N›</a:t>
            </a:fld>
            <a:endParaRPr lang="it-IT"/>
          </a:p>
        </p:txBody>
      </p:sp>
    </p:spTree>
    <p:extLst>
      <p:ext uri="{BB962C8B-B14F-4D97-AF65-F5344CB8AC3E}">
        <p14:creationId xmlns:p14="http://schemas.microsoft.com/office/powerpoint/2010/main" val="4145470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8C495EE4-8CD1-485C-B6D1-377CDBEF428C}" type="datetimeFigureOut">
              <a:rPr lang="it-IT" smtClean="0"/>
              <a:t>22/10/2024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A48A291-5429-4F31-8B59-39367BABACFE}" type="slidenum">
              <a:rPr lang="it-IT" smtClean="0"/>
              <a:t>‹N›</a:t>
            </a:fld>
            <a:endParaRPr lang="it-IT"/>
          </a:p>
        </p:txBody>
      </p:sp>
    </p:spTree>
    <p:extLst>
      <p:ext uri="{BB962C8B-B14F-4D97-AF65-F5344CB8AC3E}">
        <p14:creationId xmlns:p14="http://schemas.microsoft.com/office/powerpoint/2010/main" val="1850538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8C495EE4-8CD1-485C-B6D1-377CDBEF428C}" type="datetimeFigureOut">
              <a:rPr lang="it-IT" smtClean="0"/>
              <a:t>22/10/2024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A48A291-5429-4F31-8B59-39367BABACFE}" type="slidenum">
              <a:rPr lang="it-IT" smtClean="0"/>
              <a:t>‹N›</a:t>
            </a:fld>
            <a:endParaRPr lang="it-IT"/>
          </a:p>
        </p:txBody>
      </p:sp>
    </p:spTree>
    <p:extLst>
      <p:ext uri="{BB962C8B-B14F-4D97-AF65-F5344CB8AC3E}">
        <p14:creationId xmlns:p14="http://schemas.microsoft.com/office/powerpoint/2010/main" val="1520607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8C495EE4-8CD1-485C-B6D1-377CDBEF428C}" type="datetimeFigureOut">
              <a:rPr lang="it-IT" smtClean="0"/>
              <a:t>22/10/2024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A48A291-5429-4F31-8B59-39367BABACFE}" type="slidenum">
              <a:rPr lang="it-IT" smtClean="0"/>
              <a:t>‹N›</a:t>
            </a:fld>
            <a:endParaRPr lang="it-IT"/>
          </a:p>
        </p:txBody>
      </p:sp>
    </p:spTree>
    <p:extLst>
      <p:ext uri="{BB962C8B-B14F-4D97-AF65-F5344CB8AC3E}">
        <p14:creationId xmlns:p14="http://schemas.microsoft.com/office/powerpoint/2010/main" val="3946583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8C495EE4-8CD1-485C-B6D1-377CDBEF428C}" type="datetimeFigureOut">
              <a:rPr lang="it-IT" smtClean="0"/>
              <a:t>22/10/2024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A48A291-5429-4F31-8B59-39367BABACFE}" type="slidenum">
              <a:rPr lang="it-IT" smtClean="0"/>
              <a:t>‹N›</a:t>
            </a:fld>
            <a:endParaRPr lang="it-IT"/>
          </a:p>
        </p:txBody>
      </p:sp>
    </p:spTree>
    <p:extLst>
      <p:ext uri="{BB962C8B-B14F-4D97-AF65-F5344CB8AC3E}">
        <p14:creationId xmlns:p14="http://schemas.microsoft.com/office/powerpoint/2010/main" val="776121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C495EE4-8CD1-485C-B6D1-377CDBEF428C}" type="datetimeFigureOut">
              <a:rPr lang="it-IT" smtClean="0"/>
              <a:t>22/10/2024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A48A291-5429-4F31-8B59-39367BABACFE}" type="slidenum">
              <a:rPr lang="it-IT" smtClean="0"/>
              <a:t>‹N›</a:t>
            </a:fld>
            <a:endParaRPr lang="it-IT"/>
          </a:p>
        </p:txBody>
      </p:sp>
    </p:spTree>
    <p:extLst>
      <p:ext uri="{BB962C8B-B14F-4D97-AF65-F5344CB8AC3E}">
        <p14:creationId xmlns:p14="http://schemas.microsoft.com/office/powerpoint/2010/main" val="2620001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it-IT"/>
              <a:t>Fare clic per modificare lo stile del titolo dello schema</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C495EE4-8CD1-485C-B6D1-377CDBEF428C}" type="datetimeFigureOut">
              <a:rPr lang="it-IT" smtClean="0"/>
              <a:t>22/10/2024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A48A291-5429-4F31-8B59-39367BABACFE}" type="slidenum">
              <a:rPr lang="it-IT" smtClean="0"/>
              <a:t>‹N›</a:t>
            </a:fld>
            <a:endParaRPr lang="it-IT"/>
          </a:p>
        </p:txBody>
      </p:sp>
    </p:spTree>
    <p:extLst>
      <p:ext uri="{BB962C8B-B14F-4D97-AF65-F5344CB8AC3E}">
        <p14:creationId xmlns:p14="http://schemas.microsoft.com/office/powerpoint/2010/main" val="3128672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C495EE4-8CD1-485C-B6D1-377CDBEF428C}" type="datetimeFigureOut">
              <a:rPr lang="it-IT" smtClean="0"/>
              <a:t>22/10/2024</a:t>
            </a:fld>
            <a:endParaRPr lang="it-IT"/>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it-IT"/>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A48A291-5429-4F31-8B59-39367BABACFE}" type="slidenum">
              <a:rPr lang="it-IT" smtClean="0"/>
              <a:t>‹N›</a:t>
            </a:fld>
            <a:endParaRPr lang="it-IT"/>
          </a:p>
        </p:txBody>
      </p:sp>
    </p:spTree>
    <p:extLst>
      <p:ext uri="{BB962C8B-B14F-4D97-AF65-F5344CB8AC3E}">
        <p14:creationId xmlns:p14="http://schemas.microsoft.com/office/powerpoint/2010/main" val="10031207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47F70D-F5AB-9E29-7095-1D208F73DCDD}"/>
              </a:ext>
            </a:extLst>
          </p:cNvPr>
          <p:cNvSpPr>
            <a:spLocks noGrp="1"/>
          </p:cNvSpPr>
          <p:nvPr>
            <p:ph type="ctrTitle"/>
          </p:nvPr>
        </p:nvSpPr>
        <p:spPr>
          <a:xfrm>
            <a:off x="765313" y="361609"/>
            <a:ext cx="10306321" cy="1129262"/>
          </a:xfrm>
        </p:spPr>
        <p:txBody>
          <a:bodyPr>
            <a:noAutofit/>
          </a:bodyPr>
          <a:lstStyle/>
          <a:p>
            <a:r>
              <a:rPr lang="it-IT" sz="6600" b="1" dirty="0">
                <a:solidFill>
                  <a:srgbClr val="C00000"/>
                </a:solidFill>
              </a:rPr>
              <a:t>MIGRATIONS </a:t>
            </a:r>
            <a:r>
              <a:rPr lang="it-IT" sz="6600" b="1">
                <a:solidFill>
                  <a:srgbClr val="C00000"/>
                </a:solidFill>
              </a:rPr>
              <a:t>AND GENDER</a:t>
            </a:r>
            <a:endParaRPr lang="it-IT" sz="6600" b="1" dirty="0">
              <a:solidFill>
                <a:srgbClr val="C00000"/>
              </a:solidFill>
            </a:endParaRPr>
          </a:p>
        </p:txBody>
      </p:sp>
      <p:pic>
        <p:nvPicPr>
          <p:cNvPr id="7" name="Immagine 6" descr="Immagine che contiene vestiti, persona, Stile retrò, Viso umano&#10;&#10;Descrizione generata automaticamente">
            <a:extLst>
              <a:ext uri="{FF2B5EF4-FFF2-40B4-BE49-F238E27FC236}">
                <a16:creationId xmlns:a16="http://schemas.microsoft.com/office/drawing/2014/main" id="{C9DACEF1-B44E-0CB8-05BE-0A04834B00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17592" y="1490871"/>
            <a:ext cx="6401761" cy="5035377"/>
          </a:xfrm>
          <a:prstGeom prst="rect">
            <a:avLst/>
          </a:prstGeom>
        </p:spPr>
      </p:pic>
    </p:spTree>
    <p:extLst>
      <p:ext uri="{BB962C8B-B14F-4D97-AF65-F5344CB8AC3E}">
        <p14:creationId xmlns:p14="http://schemas.microsoft.com/office/powerpoint/2010/main" val="1735283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0A2D9B-83E0-A406-AD0C-E7D4B2E0689C}"/>
              </a:ext>
            </a:extLst>
          </p:cNvPr>
          <p:cNvSpPr>
            <a:spLocks noGrp="1"/>
          </p:cNvSpPr>
          <p:nvPr>
            <p:ph type="title"/>
          </p:nvPr>
        </p:nvSpPr>
        <p:spPr>
          <a:xfrm>
            <a:off x="685801" y="186813"/>
            <a:ext cx="10131425" cy="1179872"/>
          </a:xfrm>
        </p:spPr>
        <p:txBody>
          <a:bodyPr>
            <a:normAutofit fontScale="90000"/>
          </a:bodyPr>
          <a:lstStyle/>
          <a:p>
            <a:r>
              <a:rPr lang="it-IT" sz="7200" b="1" dirty="0">
                <a:solidFill>
                  <a:srgbClr val="C00000"/>
                </a:solidFill>
                <a:effectLst>
                  <a:outerShdw blurRad="38100" dist="38100" dir="2700000" algn="tl">
                    <a:srgbClr val="000000">
                      <a:alpha val="43137"/>
                    </a:srgbClr>
                  </a:outerShdw>
                </a:effectLst>
              </a:rPr>
              <a:t>WHAT IS A MIGRANT</a:t>
            </a:r>
          </a:p>
        </p:txBody>
      </p:sp>
      <p:sp>
        <p:nvSpPr>
          <p:cNvPr id="3" name="Segnaposto contenuto 2">
            <a:extLst>
              <a:ext uri="{FF2B5EF4-FFF2-40B4-BE49-F238E27FC236}">
                <a16:creationId xmlns:a16="http://schemas.microsoft.com/office/drawing/2014/main" id="{271F188B-9849-3920-E3D9-ABA6B9D7C91D}"/>
              </a:ext>
            </a:extLst>
          </p:cNvPr>
          <p:cNvSpPr>
            <a:spLocks noGrp="1"/>
          </p:cNvSpPr>
          <p:nvPr>
            <p:ph idx="1"/>
          </p:nvPr>
        </p:nvSpPr>
        <p:spPr>
          <a:xfrm>
            <a:off x="685801" y="1366685"/>
            <a:ext cx="10621296" cy="5034116"/>
          </a:xfrm>
        </p:spPr>
        <p:txBody>
          <a:bodyPr>
            <a:noAutofit/>
          </a:bodyPr>
          <a:lstStyle/>
          <a:p>
            <a:pPr algn="l"/>
            <a:r>
              <a:rPr lang="en-US" sz="2600" dirty="0"/>
              <a:t>“</a:t>
            </a:r>
            <a:r>
              <a:rPr lang="en-US" sz="2600" b="1" i="0" u="none" strike="noStrike" baseline="0" dirty="0">
                <a:solidFill>
                  <a:srgbClr val="C00000"/>
                </a:solidFill>
              </a:rPr>
              <a:t>Migrant</a:t>
            </a:r>
            <a:r>
              <a:rPr lang="en-US" sz="2600" b="0" i="0" u="none" strike="noStrike" baseline="0" dirty="0"/>
              <a:t>” = any person moving from one nation-state to another, or from one region of a state to another region (internal migration). </a:t>
            </a:r>
          </a:p>
          <a:p>
            <a:pPr algn="l"/>
            <a:r>
              <a:rPr lang="en-US" sz="2600" b="0" i="0" u="none" strike="noStrike" baseline="0" dirty="0"/>
              <a:t>“</a:t>
            </a:r>
            <a:r>
              <a:rPr lang="en-US" sz="2600" b="1" i="0" u="none" strike="noStrike" baseline="0" dirty="0">
                <a:solidFill>
                  <a:srgbClr val="C00000"/>
                </a:solidFill>
              </a:rPr>
              <a:t>Immigrant</a:t>
            </a:r>
            <a:r>
              <a:rPr lang="en-US" sz="2600" b="0" i="0" u="none" strike="noStrike" baseline="0" dirty="0"/>
              <a:t>” = a person who has entered a host country.</a:t>
            </a:r>
          </a:p>
          <a:p>
            <a:pPr algn="l"/>
            <a:r>
              <a:rPr lang="en-US" sz="2600" b="0" i="0" u="none" strike="noStrike" baseline="0" dirty="0"/>
              <a:t>“</a:t>
            </a:r>
            <a:r>
              <a:rPr lang="en-US" sz="2600" b="1" i="0" u="none" strike="noStrike" baseline="0" dirty="0">
                <a:solidFill>
                  <a:srgbClr val="C00000"/>
                </a:solidFill>
              </a:rPr>
              <a:t>Emigrant</a:t>
            </a:r>
            <a:r>
              <a:rPr lang="en-US" sz="2600" b="0" i="0" u="none" strike="noStrike" baseline="0" dirty="0"/>
              <a:t>” = a </a:t>
            </a:r>
            <a:r>
              <a:rPr lang="en-US" sz="2600" dirty="0"/>
              <a:t>person </a:t>
            </a:r>
            <a:r>
              <a:rPr lang="en-US" sz="2600" b="0" i="0" u="none" strike="noStrike" baseline="0" dirty="0"/>
              <a:t>who has left a home country.</a:t>
            </a:r>
          </a:p>
          <a:p>
            <a:pPr algn="l"/>
            <a:r>
              <a:rPr lang="en-US" sz="2600" dirty="0"/>
              <a:t>“</a:t>
            </a:r>
            <a:r>
              <a:rPr lang="en-US" sz="2600" b="1" dirty="0">
                <a:solidFill>
                  <a:srgbClr val="C00000"/>
                </a:solidFill>
              </a:rPr>
              <a:t>Migrant community</a:t>
            </a:r>
            <a:r>
              <a:rPr lang="en-US" sz="2600" dirty="0"/>
              <a:t>” = group of people who share the same national or local origin and have moved to another geo-political and cultural space; it includes also subsequent generations born in the “new space” who still identify (or are identified) as members of the group.</a:t>
            </a:r>
          </a:p>
          <a:p>
            <a:pPr algn="l"/>
            <a:r>
              <a:rPr lang="en-US" sz="2600" b="0" i="0" u="none" strike="noStrike" baseline="0" dirty="0"/>
              <a:t>“</a:t>
            </a:r>
            <a:r>
              <a:rPr lang="en-US" sz="2600" b="1" i="0" u="none" strike="noStrike" baseline="0" dirty="0">
                <a:solidFill>
                  <a:srgbClr val="C00000"/>
                </a:solidFill>
              </a:rPr>
              <a:t>Diaspora</a:t>
            </a:r>
            <a:r>
              <a:rPr lang="en-US" sz="2600" b="0" i="0" u="none" strike="noStrike" baseline="0" dirty="0"/>
              <a:t>” = a group of pe</a:t>
            </a:r>
            <a:r>
              <a:rPr lang="en-US" sz="2600" b="0" i="0" u="none" strike="noStrike" baseline="0" dirty="0">
                <a:latin typeface="AdvPSBEM"/>
              </a:rPr>
              <a:t>ople who spread from one original country to various other countries.</a:t>
            </a:r>
          </a:p>
        </p:txBody>
      </p:sp>
    </p:spTree>
    <p:extLst>
      <p:ext uri="{BB962C8B-B14F-4D97-AF65-F5344CB8AC3E}">
        <p14:creationId xmlns:p14="http://schemas.microsoft.com/office/powerpoint/2010/main" val="2160284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107C1C-324D-D61E-B291-9DD9AE336A37}"/>
              </a:ext>
            </a:extLst>
          </p:cNvPr>
          <p:cNvSpPr>
            <a:spLocks noGrp="1"/>
          </p:cNvSpPr>
          <p:nvPr>
            <p:ph type="title"/>
          </p:nvPr>
        </p:nvSpPr>
        <p:spPr>
          <a:xfrm>
            <a:off x="685801" y="78659"/>
            <a:ext cx="10131425" cy="1533832"/>
          </a:xfrm>
        </p:spPr>
        <p:txBody>
          <a:bodyPr>
            <a:normAutofit/>
          </a:bodyPr>
          <a:lstStyle/>
          <a:p>
            <a:r>
              <a:rPr lang="it-IT" sz="6000" b="1" dirty="0">
                <a:solidFill>
                  <a:srgbClr val="C00000"/>
                </a:solidFill>
                <a:effectLst>
                  <a:outerShdw blurRad="38100" dist="38100" dir="2700000" algn="tl">
                    <a:srgbClr val="000000">
                      <a:alpha val="43137"/>
                    </a:srgbClr>
                  </a:outerShdw>
                </a:effectLst>
              </a:rPr>
              <a:t>THE DIMENSIONS OF GENDER</a:t>
            </a:r>
          </a:p>
        </p:txBody>
      </p:sp>
      <p:sp>
        <p:nvSpPr>
          <p:cNvPr id="3" name="Segnaposto contenuto 2">
            <a:extLst>
              <a:ext uri="{FF2B5EF4-FFF2-40B4-BE49-F238E27FC236}">
                <a16:creationId xmlns:a16="http://schemas.microsoft.com/office/drawing/2014/main" id="{31091EE2-51A2-EE42-7A37-29815A9142B2}"/>
              </a:ext>
            </a:extLst>
          </p:cNvPr>
          <p:cNvSpPr>
            <a:spLocks noGrp="1"/>
          </p:cNvSpPr>
          <p:nvPr>
            <p:ph idx="1"/>
          </p:nvPr>
        </p:nvSpPr>
        <p:spPr>
          <a:xfrm>
            <a:off x="685801" y="1612491"/>
            <a:ext cx="10131425" cy="4807974"/>
          </a:xfrm>
        </p:spPr>
        <p:txBody>
          <a:bodyPr>
            <a:noAutofit/>
          </a:bodyPr>
          <a:lstStyle/>
          <a:p>
            <a:pPr marL="0" indent="0">
              <a:spcAft>
                <a:spcPts val="0"/>
              </a:spcAft>
              <a:buNone/>
            </a:pPr>
            <a:r>
              <a:rPr lang="en-US" sz="2400" dirty="0"/>
              <a:t>Gender relations are of course a central feature of the migrant experience, and they shift (both from the original relations in the place of origins and along the various phases of “accommodation” to the new space.</a:t>
            </a:r>
          </a:p>
          <a:p>
            <a:pPr marL="0" indent="0">
              <a:spcAft>
                <a:spcPts val="0"/>
              </a:spcAft>
              <a:buNone/>
            </a:pPr>
            <a:r>
              <a:rPr lang="en-US" sz="2400" dirty="0"/>
              <a:t>Gender relations have four main dimensions:</a:t>
            </a:r>
          </a:p>
          <a:p>
            <a:pPr>
              <a:spcAft>
                <a:spcPts val="0"/>
              </a:spcAft>
            </a:pPr>
            <a:r>
              <a:rPr lang="en-US" sz="2400" b="1" dirty="0">
                <a:solidFill>
                  <a:srgbClr val="C00000"/>
                </a:solidFill>
              </a:rPr>
              <a:t>power</a:t>
            </a:r>
          </a:p>
          <a:p>
            <a:pPr>
              <a:spcAft>
                <a:spcPts val="0"/>
              </a:spcAft>
            </a:pPr>
            <a:r>
              <a:rPr lang="en-US" sz="2400" b="1" dirty="0">
                <a:solidFill>
                  <a:srgbClr val="C00000"/>
                </a:solidFill>
              </a:rPr>
              <a:t>production/work</a:t>
            </a:r>
          </a:p>
          <a:p>
            <a:pPr>
              <a:spcAft>
                <a:spcPts val="0"/>
              </a:spcAft>
            </a:pPr>
            <a:r>
              <a:rPr lang="en-US" sz="2400" b="1" dirty="0">
                <a:solidFill>
                  <a:srgbClr val="C00000"/>
                </a:solidFill>
              </a:rPr>
              <a:t>emotions</a:t>
            </a:r>
          </a:p>
          <a:p>
            <a:pPr>
              <a:spcAft>
                <a:spcPts val="0"/>
              </a:spcAft>
            </a:pPr>
            <a:r>
              <a:rPr lang="en-US" sz="2400" b="1" dirty="0">
                <a:solidFill>
                  <a:srgbClr val="C00000"/>
                </a:solidFill>
              </a:rPr>
              <a:t>symbols</a:t>
            </a:r>
          </a:p>
          <a:p>
            <a:pPr marL="0" indent="0">
              <a:spcAft>
                <a:spcPts val="0"/>
              </a:spcAft>
              <a:buNone/>
            </a:pPr>
            <a:r>
              <a:rPr lang="en-US" sz="2400" dirty="0"/>
              <a:t>These dimension interact with one another in social institutions which deal with the migration processes and in the daily life of migrants.</a:t>
            </a:r>
            <a:endParaRPr lang="it-IT" sz="2400" dirty="0"/>
          </a:p>
        </p:txBody>
      </p:sp>
    </p:spTree>
    <p:extLst>
      <p:ext uri="{BB962C8B-B14F-4D97-AF65-F5344CB8AC3E}">
        <p14:creationId xmlns:p14="http://schemas.microsoft.com/office/powerpoint/2010/main" val="3149607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8DD9BD-01F3-1C94-5435-79DC113F6B2E}"/>
              </a:ext>
            </a:extLst>
          </p:cNvPr>
          <p:cNvSpPr>
            <a:spLocks noGrp="1"/>
          </p:cNvSpPr>
          <p:nvPr>
            <p:ph type="title"/>
          </p:nvPr>
        </p:nvSpPr>
        <p:spPr>
          <a:xfrm>
            <a:off x="685801" y="176981"/>
            <a:ext cx="10131425" cy="1170038"/>
          </a:xfrm>
        </p:spPr>
        <p:txBody>
          <a:bodyPr>
            <a:normAutofit/>
          </a:bodyPr>
          <a:lstStyle/>
          <a:p>
            <a:r>
              <a:rPr lang="en-US" sz="4000" b="1" dirty="0">
                <a:solidFill>
                  <a:srgbClr val="C00000"/>
                </a:solidFill>
                <a:effectLst>
                  <a:outerShdw blurRad="38100" dist="38100" dir="2700000" algn="tl">
                    <a:srgbClr val="000000">
                      <a:alpha val="43137"/>
                    </a:srgbClr>
                  </a:outerShdw>
                </a:effectLst>
              </a:rPr>
              <a:t>“PUSH” AND “pull” factors</a:t>
            </a:r>
          </a:p>
        </p:txBody>
      </p:sp>
      <p:sp>
        <p:nvSpPr>
          <p:cNvPr id="3" name="Segnaposto contenuto 2">
            <a:extLst>
              <a:ext uri="{FF2B5EF4-FFF2-40B4-BE49-F238E27FC236}">
                <a16:creationId xmlns:a16="http://schemas.microsoft.com/office/drawing/2014/main" id="{BD917412-0BB1-E3B3-1B60-CCAB4CF6B46B}"/>
              </a:ext>
            </a:extLst>
          </p:cNvPr>
          <p:cNvSpPr>
            <a:spLocks noGrp="1"/>
          </p:cNvSpPr>
          <p:nvPr>
            <p:ph idx="1"/>
          </p:nvPr>
        </p:nvSpPr>
        <p:spPr>
          <a:xfrm>
            <a:off x="685801" y="1347019"/>
            <a:ext cx="10131425" cy="5260258"/>
          </a:xfrm>
        </p:spPr>
        <p:txBody>
          <a:bodyPr>
            <a:normAutofit/>
          </a:bodyPr>
          <a:lstStyle/>
          <a:p>
            <a:pPr marL="0" indent="0">
              <a:spcAft>
                <a:spcPts val="0"/>
              </a:spcAft>
              <a:buNone/>
            </a:pPr>
            <a:r>
              <a:rPr lang="en-US" sz="2400" dirty="0"/>
              <a:t>Migrations processes are activated by the so-called “push” and “pull” factors.</a:t>
            </a:r>
          </a:p>
          <a:p>
            <a:pPr marL="0" indent="0">
              <a:spcAft>
                <a:spcPts val="0"/>
              </a:spcAft>
              <a:buNone/>
            </a:pPr>
            <a:r>
              <a:rPr lang="en-US" sz="2400" dirty="0"/>
              <a:t>Push factors drive people to leave their space of origins; pull factors attract people to move to a specific new space.</a:t>
            </a:r>
          </a:p>
          <a:p>
            <a:pPr marL="0" indent="0">
              <a:spcAft>
                <a:spcPts val="0"/>
              </a:spcAft>
              <a:buNone/>
            </a:pPr>
            <a:r>
              <a:rPr lang="en-US" sz="2400" dirty="0"/>
              <a:t>Push and pull factors can be of three main kinds:</a:t>
            </a:r>
          </a:p>
          <a:p>
            <a:pPr>
              <a:spcAft>
                <a:spcPts val="0"/>
              </a:spcAft>
            </a:pPr>
            <a:r>
              <a:rPr lang="en-US" sz="2400" b="1" dirty="0">
                <a:solidFill>
                  <a:srgbClr val="C00000"/>
                </a:solidFill>
              </a:rPr>
              <a:t>political</a:t>
            </a:r>
            <a:r>
              <a:rPr lang="en-US" sz="2400" dirty="0"/>
              <a:t> (wars, persecutions and discriminations as push factors; political and religious freedom as pull factors);</a:t>
            </a:r>
          </a:p>
          <a:p>
            <a:pPr>
              <a:spcAft>
                <a:spcPts val="0"/>
              </a:spcAft>
            </a:pPr>
            <a:r>
              <a:rPr lang="en-US" sz="2400" b="1" dirty="0">
                <a:solidFill>
                  <a:srgbClr val="C00000"/>
                </a:solidFill>
              </a:rPr>
              <a:t>environmental</a:t>
            </a:r>
            <a:r>
              <a:rPr lang="en-US" sz="2400" dirty="0"/>
              <a:t> (natural disasters, desertification and other consequences of climate change as push factors; fertility of soil and healthy climate as p</a:t>
            </a:r>
            <a:r>
              <a:rPr lang="it-IT" sz="2400" dirty="0" err="1"/>
              <a:t>ull</a:t>
            </a:r>
            <a:r>
              <a:rPr lang="it-IT" sz="2400" dirty="0"/>
              <a:t> </a:t>
            </a:r>
            <a:r>
              <a:rPr lang="it-IT" sz="2400" dirty="0" err="1"/>
              <a:t>factors</a:t>
            </a:r>
            <a:r>
              <a:rPr lang="it-IT" sz="2400" dirty="0"/>
              <a:t>);</a:t>
            </a:r>
          </a:p>
          <a:p>
            <a:pPr>
              <a:spcAft>
                <a:spcPts val="0"/>
              </a:spcAft>
            </a:pPr>
            <a:r>
              <a:rPr lang="it-IT" sz="2400" b="1" dirty="0" err="1">
                <a:solidFill>
                  <a:srgbClr val="C00000"/>
                </a:solidFill>
              </a:rPr>
              <a:t>economic</a:t>
            </a:r>
            <a:r>
              <a:rPr lang="it-IT" sz="2400" dirty="0"/>
              <a:t> (high </a:t>
            </a:r>
            <a:r>
              <a:rPr lang="it-IT" sz="2400" dirty="0" err="1"/>
              <a:t>unemployment</a:t>
            </a:r>
            <a:r>
              <a:rPr lang="it-IT" sz="2400" dirty="0"/>
              <a:t> rate and </a:t>
            </a:r>
            <a:r>
              <a:rPr lang="it-IT" sz="2400" dirty="0" err="1"/>
              <a:t>scarcity</a:t>
            </a:r>
            <a:r>
              <a:rPr lang="it-IT" sz="2400" dirty="0"/>
              <a:t> of </a:t>
            </a:r>
            <a:r>
              <a:rPr lang="en-US" sz="2400" dirty="0"/>
              <a:t>“good jobs” as push factors; better job opportunities and higher salaries as pull factors).</a:t>
            </a:r>
          </a:p>
          <a:p>
            <a:pPr marL="0" indent="0">
              <a:spcAft>
                <a:spcPts val="0"/>
              </a:spcAft>
              <a:buNone/>
            </a:pPr>
            <a:r>
              <a:rPr lang="en-US" sz="2400" dirty="0"/>
              <a:t>Push and pull dynamics lead to different migration experiences for women migrants as compared to men.</a:t>
            </a:r>
            <a:endParaRPr lang="it-IT" sz="2400" dirty="0"/>
          </a:p>
        </p:txBody>
      </p:sp>
    </p:spTree>
    <p:extLst>
      <p:ext uri="{BB962C8B-B14F-4D97-AF65-F5344CB8AC3E}">
        <p14:creationId xmlns:p14="http://schemas.microsoft.com/office/powerpoint/2010/main" val="1955383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3122DA-C1B0-78B2-025C-CC49CD916B71}"/>
              </a:ext>
            </a:extLst>
          </p:cNvPr>
          <p:cNvSpPr>
            <a:spLocks noGrp="1"/>
          </p:cNvSpPr>
          <p:nvPr>
            <p:ph type="title"/>
          </p:nvPr>
        </p:nvSpPr>
        <p:spPr>
          <a:xfrm>
            <a:off x="685801" y="294969"/>
            <a:ext cx="10542638" cy="1533832"/>
          </a:xfrm>
        </p:spPr>
        <p:txBody>
          <a:bodyPr>
            <a:noAutofit/>
          </a:bodyPr>
          <a:lstStyle/>
          <a:p>
            <a:r>
              <a:rPr lang="it-IT" sz="5400" b="1" dirty="0">
                <a:solidFill>
                  <a:srgbClr val="C00000"/>
                </a:solidFill>
                <a:effectLst>
                  <a:outerShdw blurRad="38100" dist="38100" dir="2700000" algn="tl">
                    <a:srgbClr val="000000">
                      <a:alpha val="43137"/>
                    </a:srgbClr>
                  </a:outerShdw>
                </a:effectLst>
              </a:rPr>
              <a:t>GENDER AND WORK OPPORTUNITIES FOR MIGRANTS</a:t>
            </a:r>
          </a:p>
        </p:txBody>
      </p:sp>
      <p:sp>
        <p:nvSpPr>
          <p:cNvPr id="3" name="Segnaposto contenuto 2">
            <a:extLst>
              <a:ext uri="{FF2B5EF4-FFF2-40B4-BE49-F238E27FC236}">
                <a16:creationId xmlns:a16="http://schemas.microsoft.com/office/drawing/2014/main" id="{C3BCE07E-330C-092A-FDD6-EACC39F3290F}"/>
              </a:ext>
            </a:extLst>
          </p:cNvPr>
          <p:cNvSpPr>
            <a:spLocks noGrp="1"/>
          </p:cNvSpPr>
          <p:nvPr>
            <p:ph idx="1"/>
          </p:nvPr>
        </p:nvSpPr>
        <p:spPr>
          <a:xfrm>
            <a:off x="685801" y="2142067"/>
            <a:ext cx="10131425" cy="4553701"/>
          </a:xfrm>
        </p:spPr>
        <p:txBody>
          <a:bodyPr/>
          <a:lstStyle/>
          <a:p>
            <a:pPr marL="0" indent="0">
              <a:spcAft>
                <a:spcPts val="0"/>
              </a:spcAft>
              <a:buNone/>
            </a:pPr>
            <a:r>
              <a:rPr lang="en-US" sz="2400" dirty="0"/>
              <a:t>Certain typologies of industry and of the service sector in Western “developed” countries tend to hire predominantly immigrant women (historically, the textile industry; especially in the last decades, cleaning industry, domestic </a:t>
            </a:r>
            <a:r>
              <a:rPr lang="en-US" sz="2400" dirty="0" err="1"/>
              <a:t>carework</a:t>
            </a:r>
            <a:r>
              <a:rPr lang="en-US" sz="2400" dirty="0"/>
              <a:t>, and – mostly illegal – sex work), due to the higher rates of exploitation they are on average subject to.</a:t>
            </a:r>
          </a:p>
          <a:p>
            <a:pPr marL="0" indent="0">
              <a:spcAft>
                <a:spcPts val="0"/>
              </a:spcAft>
              <a:buNone/>
            </a:pPr>
            <a:r>
              <a:rPr lang="en-US" sz="2400" dirty="0"/>
              <a:t>Immigrant women face many disadvantages in their </a:t>
            </a:r>
            <a:r>
              <a:rPr lang="en-US" sz="2400" b="1" dirty="0">
                <a:solidFill>
                  <a:srgbClr val="C00000"/>
                </a:solidFill>
              </a:rPr>
              <a:t>access to social networks </a:t>
            </a:r>
            <a:r>
              <a:rPr lang="en-US" sz="2400" dirty="0"/>
              <a:t>(the “real” ones, not the virtual networks…) as compared to men.</a:t>
            </a:r>
          </a:p>
          <a:p>
            <a:pPr marL="0" indent="0">
              <a:spcAft>
                <a:spcPts val="0"/>
              </a:spcAft>
              <a:buNone/>
            </a:pPr>
            <a:r>
              <a:rPr lang="en-US" sz="2400" dirty="0"/>
              <a:t>Women’s </a:t>
            </a:r>
            <a:r>
              <a:rPr lang="en-US" sz="2400" b="1" dirty="0">
                <a:solidFill>
                  <a:srgbClr val="C00000"/>
                </a:solidFill>
              </a:rPr>
              <a:t>access to education </a:t>
            </a:r>
            <a:r>
              <a:rPr lang="en-US" sz="2400" dirty="0"/>
              <a:t>in their home countries affects their competitiveness with male compatriots vying for limited immigration visas, and </a:t>
            </a:r>
            <a:r>
              <a:rPr lang="en-US" sz="2400" b="1" dirty="0">
                <a:solidFill>
                  <a:srgbClr val="C00000"/>
                </a:solidFill>
              </a:rPr>
              <a:t>home cultural norms </a:t>
            </a:r>
            <a:r>
              <a:rPr lang="en-US" sz="2400" dirty="0"/>
              <a:t>may have a greater influence over some immigrant women’s likelihood of employment than their human capital characteristics (competences and abilities).</a:t>
            </a:r>
            <a:endParaRPr lang="it-IT" sz="2400" dirty="0"/>
          </a:p>
          <a:p>
            <a:endParaRPr lang="it-IT" dirty="0"/>
          </a:p>
        </p:txBody>
      </p:sp>
    </p:spTree>
    <p:extLst>
      <p:ext uri="{BB962C8B-B14F-4D97-AF65-F5344CB8AC3E}">
        <p14:creationId xmlns:p14="http://schemas.microsoft.com/office/powerpoint/2010/main" val="16411086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A97E93-3B44-D89F-254E-4EA03524EEE1}"/>
              </a:ext>
            </a:extLst>
          </p:cNvPr>
          <p:cNvSpPr>
            <a:spLocks noGrp="1"/>
          </p:cNvSpPr>
          <p:nvPr>
            <p:ph type="title"/>
          </p:nvPr>
        </p:nvSpPr>
        <p:spPr>
          <a:xfrm>
            <a:off x="685801" y="98323"/>
            <a:ext cx="10131425" cy="1759974"/>
          </a:xfrm>
        </p:spPr>
        <p:txBody>
          <a:bodyPr>
            <a:noAutofit/>
          </a:bodyPr>
          <a:lstStyle/>
          <a:p>
            <a:r>
              <a:rPr lang="it-IT" sz="6000" b="1" dirty="0">
                <a:solidFill>
                  <a:srgbClr val="C00000"/>
                </a:solidFill>
                <a:effectLst>
                  <a:outerShdw blurRad="38100" dist="38100" dir="2700000" algn="tl">
                    <a:srgbClr val="000000">
                      <a:alpha val="43137"/>
                    </a:srgbClr>
                  </a:outerShdw>
                </a:effectLst>
              </a:rPr>
              <a:t>MIGRANT WOMEN, WORK AND HOME</a:t>
            </a:r>
          </a:p>
        </p:txBody>
      </p:sp>
      <p:sp>
        <p:nvSpPr>
          <p:cNvPr id="3" name="Segnaposto contenuto 2">
            <a:extLst>
              <a:ext uri="{FF2B5EF4-FFF2-40B4-BE49-F238E27FC236}">
                <a16:creationId xmlns:a16="http://schemas.microsoft.com/office/drawing/2014/main" id="{92064531-04E7-63D3-D177-F46BF3931806}"/>
              </a:ext>
            </a:extLst>
          </p:cNvPr>
          <p:cNvSpPr>
            <a:spLocks noGrp="1"/>
          </p:cNvSpPr>
          <p:nvPr>
            <p:ph idx="1"/>
          </p:nvPr>
        </p:nvSpPr>
        <p:spPr>
          <a:xfrm>
            <a:off x="511277" y="1769806"/>
            <a:ext cx="10854813" cy="4788310"/>
          </a:xfrm>
        </p:spPr>
        <p:txBody>
          <a:bodyPr>
            <a:noAutofit/>
          </a:bodyPr>
          <a:lstStyle/>
          <a:p>
            <a:pPr marL="0" indent="0">
              <a:spcAft>
                <a:spcPts val="0"/>
              </a:spcAft>
              <a:buNone/>
            </a:pPr>
            <a:r>
              <a:rPr lang="en-US" sz="2800" dirty="0"/>
              <a:t>In many cases, immigrant women add to the work that is done and paid outside the home the </a:t>
            </a:r>
            <a:r>
              <a:rPr lang="en-US" sz="2800" b="1" dirty="0">
                <a:solidFill>
                  <a:srgbClr val="C00000"/>
                </a:solidFill>
              </a:rPr>
              <a:t>unpaid work performed at home</a:t>
            </a:r>
            <a:r>
              <a:rPr lang="en-US" sz="2800" dirty="0"/>
              <a:t>, in percentages way higher than those recorded for “native-born” women. This heavily influences their possibilities of accessing social networks and of having </a:t>
            </a:r>
            <a:r>
              <a:rPr lang="en-US" sz="2800" b="1" dirty="0">
                <a:solidFill>
                  <a:srgbClr val="C00000"/>
                </a:solidFill>
              </a:rPr>
              <a:t>“free/leisure” time to</a:t>
            </a:r>
            <a:r>
              <a:rPr lang="en-US" sz="2800" dirty="0"/>
              <a:t> dedicate to other activities.</a:t>
            </a:r>
          </a:p>
          <a:p>
            <a:pPr marL="0" indent="0">
              <a:spcAft>
                <a:spcPts val="0"/>
              </a:spcAft>
              <a:buNone/>
            </a:pPr>
            <a:r>
              <a:rPr lang="en-US" sz="2800" dirty="0"/>
              <a:t>Increasing economic opportunities for women migrants has contributed to a </a:t>
            </a:r>
            <a:r>
              <a:rPr lang="en-US" sz="2800" b="1" dirty="0">
                <a:solidFill>
                  <a:srgbClr val="C00000"/>
                </a:solidFill>
              </a:rPr>
              <a:t>“feminization” of migration </a:t>
            </a:r>
            <a:r>
              <a:rPr lang="en-US" sz="2800" dirty="0"/>
              <a:t>(the process began first in the United States, especially after World War II, and then spread through the rest of the “Western” world).</a:t>
            </a:r>
            <a:endParaRPr lang="it-IT" sz="2800" dirty="0"/>
          </a:p>
        </p:txBody>
      </p:sp>
    </p:spTree>
    <p:extLst>
      <p:ext uri="{BB962C8B-B14F-4D97-AF65-F5344CB8AC3E}">
        <p14:creationId xmlns:p14="http://schemas.microsoft.com/office/powerpoint/2010/main" val="448589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CDE4E2-7A5A-2FF2-325F-3E403878233F}"/>
              </a:ext>
            </a:extLst>
          </p:cNvPr>
          <p:cNvSpPr>
            <a:spLocks noGrp="1"/>
          </p:cNvSpPr>
          <p:nvPr>
            <p:ph type="title"/>
          </p:nvPr>
        </p:nvSpPr>
        <p:spPr>
          <a:xfrm>
            <a:off x="685801" y="117988"/>
            <a:ext cx="10906431" cy="1947880"/>
          </a:xfrm>
        </p:spPr>
        <p:txBody>
          <a:bodyPr>
            <a:normAutofit/>
          </a:bodyPr>
          <a:lstStyle/>
          <a:p>
            <a:r>
              <a:rPr lang="it-IT" sz="5400" b="1" dirty="0">
                <a:solidFill>
                  <a:srgbClr val="C00000"/>
                </a:solidFill>
                <a:effectLst>
                  <a:outerShdw blurRad="38100" dist="38100" dir="2700000" algn="tl">
                    <a:srgbClr val="000000">
                      <a:alpha val="43137"/>
                    </a:srgbClr>
                  </a:outerShdw>
                </a:effectLst>
              </a:rPr>
              <a:t>SPECIFIC PUSH </a:t>
            </a:r>
            <a:r>
              <a:rPr lang="it-IT" sz="5400" b="1">
                <a:solidFill>
                  <a:srgbClr val="C00000"/>
                </a:solidFill>
                <a:effectLst>
                  <a:outerShdw blurRad="38100" dist="38100" dir="2700000" algn="tl">
                    <a:srgbClr val="000000">
                      <a:alpha val="43137"/>
                    </a:srgbClr>
                  </a:outerShdw>
                </a:effectLst>
              </a:rPr>
              <a:t>AND PULL </a:t>
            </a:r>
            <a:r>
              <a:rPr lang="it-IT" sz="5400" b="1" dirty="0">
                <a:solidFill>
                  <a:srgbClr val="C00000"/>
                </a:solidFill>
                <a:effectLst>
                  <a:outerShdw blurRad="38100" dist="38100" dir="2700000" algn="tl">
                    <a:srgbClr val="000000">
                      <a:alpha val="43137"/>
                    </a:srgbClr>
                  </a:outerShdw>
                </a:effectLst>
              </a:rPr>
              <a:t>FACTORS FOR WOMEN MIGRANTS</a:t>
            </a:r>
          </a:p>
        </p:txBody>
      </p:sp>
      <p:sp>
        <p:nvSpPr>
          <p:cNvPr id="3" name="Segnaposto contenuto 2">
            <a:extLst>
              <a:ext uri="{FF2B5EF4-FFF2-40B4-BE49-F238E27FC236}">
                <a16:creationId xmlns:a16="http://schemas.microsoft.com/office/drawing/2014/main" id="{554DC611-75BE-FB82-0533-3864F6E9D906}"/>
              </a:ext>
            </a:extLst>
          </p:cNvPr>
          <p:cNvSpPr>
            <a:spLocks noGrp="1"/>
          </p:cNvSpPr>
          <p:nvPr>
            <p:ph idx="1"/>
          </p:nvPr>
        </p:nvSpPr>
        <p:spPr>
          <a:xfrm>
            <a:off x="685801" y="2142067"/>
            <a:ext cx="10975257" cy="4475043"/>
          </a:xfrm>
        </p:spPr>
        <p:txBody>
          <a:bodyPr>
            <a:noAutofit/>
          </a:bodyPr>
          <a:lstStyle/>
          <a:p>
            <a:pPr marL="0" indent="0">
              <a:spcAft>
                <a:spcPts val="0"/>
              </a:spcAft>
              <a:buNone/>
            </a:pPr>
            <a:r>
              <a:rPr lang="en-US" sz="2400" dirty="0"/>
              <a:t>Women’s migrations can also be caused by specific push factors such as for non-economic reasons, such as </a:t>
            </a:r>
            <a:r>
              <a:rPr lang="en-US" sz="2400" b="1" dirty="0">
                <a:solidFill>
                  <a:srgbClr val="C00000"/>
                </a:solidFill>
              </a:rPr>
              <a:t>violence from partners</a:t>
            </a:r>
            <a:r>
              <a:rPr lang="en-US" sz="2400" b="1" dirty="0">
                <a:solidFill>
                  <a:srgbClr val="FF0000"/>
                </a:solidFill>
              </a:rPr>
              <a:t> </a:t>
            </a:r>
            <a:r>
              <a:rPr lang="en-US" sz="2400" dirty="0"/>
              <a:t>or systematic </a:t>
            </a:r>
            <a:r>
              <a:rPr lang="en-US" sz="2400" b="1" dirty="0">
                <a:solidFill>
                  <a:srgbClr val="C00000"/>
                </a:solidFill>
              </a:rPr>
              <a:t>violence against women</a:t>
            </a:r>
            <a:r>
              <a:rPr lang="en-US" sz="2400" dirty="0"/>
              <a:t>.</a:t>
            </a:r>
          </a:p>
          <a:p>
            <a:pPr marL="0" indent="0">
              <a:spcAft>
                <a:spcPts val="0"/>
              </a:spcAft>
              <a:buNone/>
            </a:pPr>
            <a:r>
              <a:rPr lang="en-US" sz="2400" dirty="0"/>
              <a:t>They are also more vulnerable because they may hold </a:t>
            </a:r>
            <a:r>
              <a:rPr lang="en-US" sz="2400" b="1" dirty="0">
                <a:solidFill>
                  <a:srgbClr val="C00000"/>
                </a:solidFill>
              </a:rPr>
              <a:t>subordinated positions </a:t>
            </a:r>
            <a:r>
              <a:rPr lang="en-US" sz="2400" dirty="0"/>
              <a:t>within the host society, due to the fact that in their community they are the </a:t>
            </a:r>
            <a:r>
              <a:rPr lang="en-US" sz="2400" b="1" dirty="0">
                <a:solidFill>
                  <a:srgbClr val="C00000"/>
                </a:solidFill>
              </a:rPr>
              <a:t>transmitters of ethnic culture </a:t>
            </a:r>
            <a:r>
              <a:rPr lang="en-US" sz="2400" dirty="0"/>
              <a:t>and are therefore targeted as representatives of an “alien” and non-integrated civilization.</a:t>
            </a:r>
          </a:p>
          <a:p>
            <a:pPr marL="0" indent="0">
              <a:spcAft>
                <a:spcPts val="0"/>
              </a:spcAft>
              <a:buNone/>
            </a:pPr>
            <a:r>
              <a:rPr lang="en-US" sz="2400" b="1" dirty="0">
                <a:solidFill>
                  <a:srgbClr val="C00000"/>
                </a:solidFill>
              </a:rPr>
              <a:t>Normative gendered expectations</a:t>
            </a:r>
            <a:r>
              <a:rPr lang="en-US" sz="2400" b="1" dirty="0">
                <a:solidFill>
                  <a:srgbClr val="FF0000"/>
                </a:solidFill>
              </a:rPr>
              <a:t> </a:t>
            </a:r>
            <a:r>
              <a:rPr lang="en-US" sz="2400" dirty="0"/>
              <a:t>determine which social networks are accessible to men and women.</a:t>
            </a:r>
          </a:p>
          <a:p>
            <a:pPr marL="0" indent="0">
              <a:spcAft>
                <a:spcPts val="0"/>
              </a:spcAft>
              <a:buNone/>
            </a:pPr>
            <a:r>
              <a:rPr lang="en-US" sz="2400" dirty="0"/>
              <a:t>Women who are supposed to keep close and stable family ties have easier access to familial social networks than men, but when their sexual life is controlled by strict rules they have less access to non-familial networks where men are more present.</a:t>
            </a:r>
            <a:endParaRPr lang="it-IT" sz="2400" dirty="0"/>
          </a:p>
        </p:txBody>
      </p:sp>
    </p:spTree>
    <p:extLst>
      <p:ext uri="{BB962C8B-B14F-4D97-AF65-F5344CB8AC3E}">
        <p14:creationId xmlns:p14="http://schemas.microsoft.com/office/powerpoint/2010/main" val="321383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C08DFE-4FDF-1AB1-890A-B7C2CCAF41B0}"/>
              </a:ext>
            </a:extLst>
          </p:cNvPr>
          <p:cNvSpPr>
            <a:spLocks noGrp="1"/>
          </p:cNvSpPr>
          <p:nvPr>
            <p:ph type="title"/>
          </p:nvPr>
        </p:nvSpPr>
        <p:spPr/>
        <p:txBody>
          <a:bodyPr>
            <a:normAutofit/>
          </a:bodyPr>
          <a:lstStyle/>
          <a:p>
            <a:r>
              <a:rPr lang="it-IT" sz="6600" b="1" dirty="0">
                <a:solidFill>
                  <a:srgbClr val="C00000"/>
                </a:solidFill>
                <a:effectLst>
                  <a:outerShdw blurRad="38100" dist="38100" dir="2700000" algn="tl">
                    <a:srgbClr val="000000">
                      <a:alpha val="43137"/>
                    </a:srgbClr>
                  </a:outerShdw>
                </a:effectLst>
              </a:rPr>
              <a:t>GENDERED INSTITUTIONS</a:t>
            </a:r>
          </a:p>
        </p:txBody>
      </p:sp>
      <p:sp>
        <p:nvSpPr>
          <p:cNvPr id="3" name="Segnaposto contenuto 2">
            <a:extLst>
              <a:ext uri="{FF2B5EF4-FFF2-40B4-BE49-F238E27FC236}">
                <a16:creationId xmlns:a16="http://schemas.microsoft.com/office/drawing/2014/main" id="{6D9659D5-F719-F55D-5492-8725105BCAF9}"/>
              </a:ext>
            </a:extLst>
          </p:cNvPr>
          <p:cNvSpPr>
            <a:spLocks noGrp="1"/>
          </p:cNvSpPr>
          <p:nvPr>
            <p:ph idx="1"/>
          </p:nvPr>
        </p:nvSpPr>
        <p:spPr>
          <a:xfrm>
            <a:off x="685801" y="2566219"/>
            <a:ext cx="10131425" cy="3795252"/>
          </a:xfrm>
        </p:spPr>
        <p:txBody>
          <a:bodyPr>
            <a:noAutofit/>
          </a:bodyPr>
          <a:lstStyle/>
          <a:p>
            <a:pPr marL="0" indent="0">
              <a:spcAft>
                <a:spcPts val="0"/>
              </a:spcAft>
              <a:buNone/>
            </a:pPr>
            <a:r>
              <a:rPr lang="en-US" sz="2400" dirty="0"/>
              <a:t>Institutions, both in the place of origins and in the “new” world, also shape gender relations between migrant women and men. The host country’s policies and </a:t>
            </a:r>
            <a:r>
              <a:rPr lang="en-US" sz="2400" b="1" dirty="0">
                <a:solidFill>
                  <a:srgbClr val="C00000"/>
                </a:solidFill>
              </a:rPr>
              <a:t>laws on immigration </a:t>
            </a:r>
            <a:r>
              <a:rPr lang="en-US" sz="2400" dirty="0"/>
              <a:t>define what is a family, and people who not adhere to heteronormative patterns of “traditional” families are not allowed to get family reunification. Women may suffer persecution because they are connected through family ties to men that the government or other institutions consider dangerous, or to punish male family members.</a:t>
            </a:r>
            <a:endParaRPr lang="it-IT" sz="2400" dirty="0"/>
          </a:p>
          <a:p>
            <a:pPr marL="0" indent="0">
              <a:spcAft>
                <a:spcPts val="0"/>
              </a:spcAft>
              <a:buNone/>
            </a:pPr>
            <a:r>
              <a:rPr lang="it-IT" sz="2400" dirty="0" err="1"/>
              <a:t>Organizations</a:t>
            </a:r>
            <a:r>
              <a:rPr lang="it-IT" sz="2400" dirty="0"/>
              <a:t> </a:t>
            </a:r>
            <a:r>
              <a:rPr lang="it-IT" sz="2400" dirty="0" err="1"/>
              <a:t>helping</a:t>
            </a:r>
            <a:r>
              <a:rPr lang="it-IT" sz="2400" dirty="0"/>
              <a:t> </a:t>
            </a:r>
            <a:r>
              <a:rPr lang="en-US" sz="2400" dirty="0"/>
              <a:t>refugees sometimes also help them to </a:t>
            </a:r>
            <a:r>
              <a:rPr lang="en-US" sz="2400" b="1" dirty="0">
                <a:solidFill>
                  <a:srgbClr val="C00000"/>
                </a:solidFill>
              </a:rPr>
              <a:t>challenge patriarchy</a:t>
            </a:r>
            <a:r>
              <a:rPr lang="en-US" sz="2400" dirty="0"/>
              <a:t>, but at the same time keep </a:t>
            </a:r>
            <a:r>
              <a:rPr lang="en-US" sz="2400" b="1" dirty="0">
                <a:solidFill>
                  <a:srgbClr val="C00000"/>
                </a:solidFill>
              </a:rPr>
              <a:t>reaffirming patriarchal capitalism </a:t>
            </a:r>
            <a:r>
              <a:rPr lang="en-US" sz="2400" dirty="0"/>
              <a:t>in the labor market.</a:t>
            </a:r>
          </a:p>
        </p:txBody>
      </p:sp>
    </p:spTree>
    <p:extLst>
      <p:ext uri="{BB962C8B-B14F-4D97-AF65-F5344CB8AC3E}">
        <p14:creationId xmlns:p14="http://schemas.microsoft.com/office/powerpoint/2010/main" val="27744128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DD1A8A-EEA5-F6EB-8261-6E988B5FA575}"/>
              </a:ext>
            </a:extLst>
          </p:cNvPr>
          <p:cNvSpPr>
            <a:spLocks noGrp="1"/>
          </p:cNvSpPr>
          <p:nvPr>
            <p:ph type="title"/>
          </p:nvPr>
        </p:nvSpPr>
        <p:spPr>
          <a:xfrm>
            <a:off x="685801" y="117988"/>
            <a:ext cx="10131425" cy="1288025"/>
          </a:xfrm>
        </p:spPr>
        <p:txBody>
          <a:bodyPr>
            <a:normAutofit/>
          </a:bodyPr>
          <a:lstStyle/>
          <a:p>
            <a:r>
              <a:rPr lang="it-IT" sz="6000" b="1" dirty="0">
                <a:solidFill>
                  <a:srgbClr val="C00000"/>
                </a:solidFill>
                <a:effectLst>
                  <a:outerShdw blurRad="38100" dist="38100" dir="2700000" algn="tl">
                    <a:srgbClr val="000000">
                      <a:alpha val="43137"/>
                    </a:srgbClr>
                  </a:outerShdw>
                </a:effectLst>
              </a:rPr>
              <a:t>FEMINIST MIGRATION STUDIES</a:t>
            </a:r>
          </a:p>
        </p:txBody>
      </p:sp>
      <p:sp>
        <p:nvSpPr>
          <p:cNvPr id="3" name="Segnaposto contenuto 2">
            <a:extLst>
              <a:ext uri="{FF2B5EF4-FFF2-40B4-BE49-F238E27FC236}">
                <a16:creationId xmlns:a16="http://schemas.microsoft.com/office/drawing/2014/main" id="{75FF54EA-A55F-9491-EB54-F9085C1025F9}"/>
              </a:ext>
            </a:extLst>
          </p:cNvPr>
          <p:cNvSpPr>
            <a:spLocks noGrp="1"/>
          </p:cNvSpPr>
          <p:nvPr>
            <p:ph idx="1"/>
          </p:nvPr>
        </p:nvSpPr>
        <p:spPr>
          <a:xfrm>
            <a:off x="685801" y="1406013"/>
            <a:ext cx="10699954" cy="5240593"/>
          </a:xfrm>
        </p:spPr>
        <p:txBody>
          <a:bodyPr>
            <a:normAutofit/>
          </a:bodyPr>
          <a:lstStyle/>
          <a:p>
            <a:pPr marL="0" indent="0">
              <a:lnSpc>
                <a:spcPct val="110000"/>
              </a:lnSpc>
              <a:spcAft>
                <a:spcPts val="0"/>
              </a:spcAft>
              <a:buNone/>
            </a:pPr>
            <a:r>
              <a:rPr lang="en-US" sz="2200" dirty="0"/>
              <a:t>“What feminist migration scholars have made clear is that gender is more than an individual-level binary category ascribed at birth. In fact, some feminist scholars would argue that </a:t>
            </a:r>
            <a:r>
              <a:rPr lang="en-US" sz="2200" b="1" dirty="0">
                <a:solidFill>
                  <a:srgbClr val="C00000"/>
                </a:solidFill>
              </a:rPr>
              <a:t>gender is not an individual characteristic</a:t>
            </a:r>
            <a:r>
              <a:rPr lang="en-US" sz="2200" dirty="0"/>
              <a:t> at all. It is, rather, a </a:t>
            </a:r>
            <a:r>
              <a:rPr lang="en-US" sz="2200" b="1" dirty="0">
                <a:solidFill>
                  <a:srgbClr val="C00000"/>
                </a:solidFill>
              </a:rPr>
              <a:t>system of power relations</a:t>
            </a:r>
            <a:r>
              <a:rPr lang="en-US" sz="2200" dirty="0"/>
              <a:t> that permeates every aspect of the migration experience. One cannot understand the opportunities or barriers to migrate, nor the economic upward mobility of some and the downward mobility of others, nor the desire to settle or return, without understanding how migrants are embedded in a </a:t>
            </a:r>
            <a:r>
              <a:rPr lang="en-US" sz="2200" b="1" dirty="0">
                <a:solidFill>
                  <a:srgbClr val="C00000"/>
                </a:solidFill>
              </a:rPr>
              <a:t>gendered system of relations</a:t>
            </a:r>
            <a:r>
              <a:rPr lang="en-US" sz="2200" dirty="0"/>
              <a:t>, with one another and with macro-structures such as global labor markets or states. Where once feminist scholars made claims that studying women in migration was important, now we must push the idea that the structures that precipitate migration flows and shape the economic experiences of all migrants are gendered” (Stephanie J. </a:t>
            </a:r>
            <a:r>
              <a:rPr lang="en-US" sz="2200" dirty="0" err="1"/>
              <a:t>Nawn</a:t>
            </a:r>
            <a:r>
              <a:rPr lang="en-US" sz="2200" dirty="0"/>
              <a:t>, “Gender and Migration: Integrating Feminist Theory into Migration Studies”).</a:t>
            </a:r>
            <a:endParaRPr lang="it-IT" sz="2200" dirty="0"/>
          </a:p>
        </p:txBody>
      </p:sp>
    </p:spTree>
    <p:extLst>
      <p:ext uri="{BB962C8B-B14F-4D97-AF65-F5344CB8AC3E}">
        <p14:creationId xmlns:p14="http://schemas.microsoft.com/office/powerpoint/2010/main" val="106042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alibri-Cambria">
      <a:majorFont>
        <a:latin typeface="Calibri" panose="020F0502020204030204"/>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Rilievo 10">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7145" cap="flat" cmpd="sng" algn="ctr">
          <a:solidFill>
            <a:schemeClr val="phClr"/>
          </a:solidFill>
          <a:prstDash val="solid"/>
        </a:ln>
        <a:ln w="58420" cap="flat" cmpd="thickThin" algn="ctr">
          <a:solidFill>
            <a:schemeClr val="phClr">
              <a:shade val="95000"/>
              <a:alpha val="50000"/>
              <a:satMod val="150000"/>
            </a:schemeClr>
          </a:solidFill>
          <a:prstDash val="solid"/>
        </a:ln>
      </a:lnStyleLst>
      <a:effectStyleLst>
        <a:effectStyle>
          <a:effectLst/>
        </a:effectStyle>
        <a:effectStyle>
          <a:effectLst>
            <a:outerShdw blurRad="50800" dist="38100" dir="2700000" rotWithShape="0">
              <a:srgbClr val="000000">
                <a:alpha val="60000"/>
              </a:srgbClr>
            </a:outerShdw>
          </a:effectLst>
          <a:scene3d>
            <a:camera prst="orthographicFront">
              <a:rot lat="0" lon="0" rev="0"/>
            </a:camera>
            <a:lightRig rig="flat" dir="tl"/>
          </a:scene3d>
          <a:sp3d prstMaterial="flat">
            <a:bevelT w="31750" h="63500" prst="riblet"/>
          </a:sp3d>
        </a:effectStyle>
        <a:effectStyle>
          <a:effectLst>
            <a:outerShdw blurRad="50800" dist="38100" dir="2700000" algn="ctr" rotWithShape="0">
              <a:srgbClr val="000000">
                <a:alpha val="60000"/>
              </a:srgbClr>
            </a:outerShdw>
          </a:effectLst>
          <a:scene3d>
            <a:camera prst="orthographicFront">
              <a:rot lat="0" lon="0" rev="0"/>
            </a:camera>
            <a:lightRig rig="flat" dir="tl"/>
          </a:scene3d>
          <a:sp3d prstMaterial="flat">
            <a:bevelT w="57150" h="114300" prst="riblet"/>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Celestiale</Template>
  <TotalTime>146</TotalTime>
  <Words>1046</Words>
  <Application>Microsoft Office PowerPoint</Application>
  <PresentationFormat>Widescreen</PresentationFormat>
  <Paragraphs>40</Paragraphs>
  <Slides>9</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9</vt:i4>
      </vt:variant>
    </vt:vector>
  </HeadingPairs>
  <TitlesOfParts>
    <vt:vector size="14" baseType="lpstr">
      <vt:lpstr>AdvPSBEM</vt:lpstr>
      <vt:lpstr>Arial</vt:lpstr>
      <vt:lpstr>Calibri</vt:lpstr>
      <vt:lpstr>Cambria</vt:lpstr>
      <vt:lpstr>Celestiale</vt:lpstr>
      <vt:lpstr>MIGRATIONS AND GENDER</vt:lpstr>
      <vt:lpstr>WHAT IS A MIGRANT</vt:lpstr>
      <vt:lpstr>THE DIMENSIONS OF GENDER</vt:lpstr>
      <vt:lpstr>“PUSH” AND “pull” factors</vt:lpstr>
      <vt:lpstr>GENDER AND WORK OPPORTUNITIES FOR MIGRANTS</vt:lpstr>
      <vt:lpstr>MIGRANT WOMEN, WORK AND HOME</vt:lpstr>
      <vt:lpstr>SPECIFIC PUSH AND PULL FACTORS FOR WOMEN MIGRANTS</vt:lpstr>
      <vt:lpstr>GENDERED INSTITUTIONS</vt:lpstr>
      <vt:lpstr>FEMINIST MIGRATION STUDIES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MIGRATIONS AND GENDER</dc:title>
  <dc:creator>valerio.deangelis@unimc.it</dc:creator>
  <cp:lastModifiedBy>valerio.deangelis@unimc.it</cp:lastModifiedBy>
  <cp:revision>10</cp:revision>
  <dcterms:created xsi:type="dcterms:W3CDTF">2024-10-08T15:42:15Z</dcterms:created>
  <dcterms:modified xsi:type="dcterms:W3CDTF">2024-10-22T10:15:07Z</dcterms:modified>
</cp:coreProperties>
</file>