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63" r:id="rId3"/>
    <p:sldId id="264" r:id="rId4"/>
    <p:sldId id="265" r:id="rId5"/>
    <p:sldId id="266" r:id="rId6"/>
    <p:sldId id="267" r:id="rId7"/>
    <p:sldId id="268" r:id="rId8"/>
    <p:sldId id="269" r:id="rId9"/>
    <p:sldId id="270" r:id="rId10"/>
    <p:sldId id="272" r:id="rId11"/>
    <p:sldId id="273" r:id="rId12"/>
    <p:sldId id="274" r:id="rId13"/>
    <p:sldId id="275" r:id="rId14"/>
    <p:sldId id="276" r:id="rId15"/>
    <p:sldId id="262" r:id="rId16"/>
    <p:sldId id="277" r:id="rId17"/>
    <p:sldId id="278" r:id="rId18"/>
    <p:sldId id="279" r:id="rId19"/>
    <p:sldId id="280" r:id="rId20"/>
    <p:sldId id="283" r:id="rId21"/>
    <p:sldId id="284" r:id="rId22"/>
    <p:sldId id="282" r:id="rId23"/>
    <p:sldId id="285" r:id="rId24"/>
    <p:sldId id="257" r:id="rId25"/>
    <p:sldId id="258" r:id="rId26"/>
    <p:sldId id="259" r:id="rId27"/>
    <p:sldId id="260" r:id="rId28"/>
    <p:sldId id="261" r:id="rId29"/>
    <p:sldId id="281" r:id="rId3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zione predefinita" id="{9AB2CF95-5503-4833-A198-8A19ED40F944}">
          <p14:sldIdLst>
            <p14:sldId id="256"/>
            <p14:sldId id="263"/>
            <p14:sldId id="264"/>
            <p14:sldId id="265"/>
            <p14:sldId id="266"/>
            <p14:sldId id="267"/>
            <p14:sldId id="268"/>
            <p14:sldId id="269"/>
            <p14:sldId id="270"/>
            <p14:sldId id="272"/>
            <p14:sldId id="273"/>
            <p14:sldId id="274"/>
            <p14:sldId id="275"/>
            <p14:sldId id="276"/>
            <p14:sldId id="262"/>
            <p14:sldId id="277"/>
            <p14:sldId id="278"/>
            <p14:sldId id="279"/>
            <p14:sldId id="280"/>
            <p14:sldId id="283"/>
            <p14:sldId id="284"/>
            <p14:sldId id="282"/>
            <p14:sldId id="285"/>
            <p14:sldId id="257"/>
            <p14:sldId id="258"/>
            <p14:sldId id="259"/>
            <p14:sldId id="260"/>
            <p14:sldId id="261"/>
            <p14:sldId id="281"/>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93B4EE-4C05-4EFB-82B2-BC42490B9288}" type="datetimeFigureOut">
              <a:rPr lang="it-IT" smtClean="0"/>
              <a:t>29/10/2024</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FE590C-4417-4A12-940C-AA212A50E3E8}" type="slidenum">
              <a:rPr lang="it-IT" smtClean="0"/>
              <a:t>‹N›</a:t>
            </a:fld>
            <a:endParaRPr lang="it-IT"/>
          </a:p>
        </p:txBody>
      </p:sp>
    </p:spTree>
    <p:extLst>
      <p:ext uri="{BB962C8B-B14F-4D97-AF65-F5344CB8AC3E}">
        <p14:creationId xmlns:p14="http://schemas.microsoft.com/office/powerpoint/2010/main" val="945985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dirty="0"/>
              <a:t>Lillian Gish </a:t>
            </a:r>
            <a:r>
              <a:rPr lang="it-IT" dirty="0" err="1"/>
              <a:t>as</a:t>
            </a:r>
            <a:r>
              <a:rPr lang="it-IT" dirty="0"/>
              <a:t> Hester </a:t>
            </a:r>
            <a:r>
              <a:rPr lang="it-IT" dirty="0" err="1"/>
              <a:t>Prynne</a:t>
            </a:r>
            <a:r>
              <a:rPr lang="it-IT" dirty="0"/>
              <a:t> in Victor </a:t>
            </a:r>
            <a:r>
              <a:rPr lang="it-IT" dirty="0" err="1"/>
              <a:t>Sjöström’s</a:t>
            </a:r>
            <a:r>
              <a:rPr lang="it-IT" dirty="0"/>
              <a:t> </a:t>
            </a:r>
            <a:r>
              <a:rPr lang="it-IT" dirty="0" err="1"/>
              <a:t>adaptation</a:t>
            </a:r>
            <a:r>
              <a:rPr lang="it-IT" dirty="0"/>
              <a:t> of </a:t>
            </a:r>
            <a:r>
              <a:rPr lang="it-IT" i="1" dirty="0"/>
              <a:t>The Scarlet </a:t>
            </a:r>
            <a:r>
              <a:rPr lang="it-IT" i="1" dirty="0" err="1"/>
              <a:t>Letter</a:t>
            </a:r>
            <a:r>
              <a:rPr lang="it-IT" i="0" dirty="0"/>
              <a:t> (1926)</a:t>
            </a:r>
            <a:endParaRPr lang="it-IT" dirty="0"/>
          </a:p>
          <a:p>
            <a:endParaRPr lang="it-IT" dirty="0"/>
          </a:p>
        </p:txBody>
      </p:sp>
      <p:sp>
        <p:nvSpPr>
          <p:cNvPr id="4" name="Segnaposto numero diapositiva 3"/>
          <p:cNvSpPr>
            <a:spLocks noGrp="1"/>
          </p:cNvSpPr>
          <p:nvPr>
            <p:ph type="sldNum" sz="quarter" idx="5"/>
          </p:nvPr>
        </p:nvSpPr>
        <p:spPr/>
        <p:txBody>
          <a:bodyPr/>
          <a:lstStyle/>
          <a:p>
            <a:fld id="{2DFE590C-4417-4A12-940C-AA212A50E3E8}" type="slidenum">
              <a:rPr lang="it-IT" smtClean="0"/>
              <a:t>1</a:t>
            </a:fld>
            <a:endParaRPr lang="it-IT"/>
          </a:p>
        </p:txBody>
      </p:sp>
    </p:spTree>
    <p:extLst>
      <p:ext uri="{BB962C8B-B14F-4D97-AF65-F5344CB8AC3E}">
        <p14:creationId xmlns:p14="http://schemas.microsoft.com/office/powerpoint/2010/main" val="3330416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055C9E17-7EF8-463F-8DEB-2D6212412A83}" type="datetimeFigureOut">
              <a:rPr lang="it-IT" smtClean="0"/>
              <a:t>29/10/2024</a:t>
            </a:fld>
            <a:endParaRPr lang="it-IT"/>
          </a:p>
        </p:txBody>
      </p:sp>
      <p:sp>
        <p:nvSpPr>
          <p:cNvPr id="19" name="Footer Placeholder 18"/>
          <p:cNvSpPr>
            <a:spLocks noGrp="1"/>
          </p:cNvSpPr>
          <p:nvPr>
            <p:ph type="ftr" sz="quarter" idx="11"/>
          </p:nvPr>
        </p:nvSpPr>
        <p:spPr/>
        <p:txBody>
          <a:bodyPr/>
          <a:lstStyle/>
          <a:p>
            <a:endParaRPr lang="it-IT"/>
          </a:p>
        </p:txBody>
      </p:sp>
      <p:sp>
        <p:nvSpPr>
          <p:cNvPr id="27" name="Slide Number Placeholder 26"/>
          <p:cNvSpPr>
            <a:spLocks noGrp="1"/>
          </p:cNvSpPr>
          <p:nvPr>
            <p:ph type="sldNum" sz="quarter" idx="12"/>
          </p:nvPr>
        </p:nvSpPr>
        <p:spPr/>
        <p:txBody>
          <a:bodyPr/>
          <a:lstStyle/>
          <a:p>
            <a:fld id="{081E9844-C40D-418C-97D0-386A3F862198}"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55C9E17-7EF8-463F-8DEB-2D6212412A83}" type="datetimeFigureOut">
              <a:rPr lang="it-IT" smtClean="0"/>
              <a:t>29/10/2024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55C9E17-7EF8-463F-8DEB-2D6212412A83}" type="datetimeFigureOut">
              <a:rPr lang="it-IT" smtClean="0"/>
              <a:t>29/10/2024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55C9E17-7EF8-463F-8DEB-2D6212412A83}" type="datetimeFigureOut">
              <a:rPr lang="it-IT" smtClean="0"/>
              <a:t>29/10/2024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Date Placeholder 3"/>
          <p:cNvSpPr>
            <a:spLocks noGrp="1"/>
          </p:cNvSpPr>
          <p:nvPr>
            <p:ph type="dt" sz="half" idx="10"/>
          </p:nvPr>
        </p:nvSpPr>
        <p:spPr/>
        <p:txBody>
          <a:bodyPr/>
          <a:lstStyle/>
          <a:p>
            <a:fld id="{055C9E17-7EF8-463F-8DEB-2D6212412A83}" type="datetimeFigureOut">
              <a:rPr lang="it-IT" smtClean="0"/>
              <a:t>29/10/2024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081E9844-C40D-418C-97D0-386A3F862198}" type="slidenum">
              <a:rPr lang="it-IT" smtClean="0"/>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055C9E17-7EF8-463F-8DEB-2D6212412A83}" type="datetimeFigureOut">
              <a:rPr lang="it-IT" smtClean="0"/>
              <a:t>29/10/2024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Date Placeholder 6"/>
          <p:cNvSpPr>
            <a:spLocks noGrp="1"/>
          </p:cNvSpPr>
          <p:nvPr>
            <p:ph type="dt" sz="half" idx="10"/>
          </p:nvPr>
        </p:nvSpPr>
        <p:spPr/>
        <p:txBody>
          <a:bodyPr/>
          <a:lstStyle/>
          <a:p>
            <a:fld id="{055C9E17-7EF8-463F-8DEB-2D6212412A83}" type="datetimeFigureOut">
              <a:rPr lang="it-IT" smtClean="0"/>
              <a:t>29/10/2024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Date Placeholder 2"/>
          <p:cNvSpPr>
            <a:spLocks noGrp="1"/>
          </p:cNvSpPr>
          <p:nvPr>
            <p:ph type="dt" sz="half" idx="10"/>
          </p:nvPr>
        </p:nvSpPr>
        <p:spPr/>
        <p:txBody>
          <a:bodyPr/>
          <a:lstStyle/>
          <a:p>
            <a:fld id="{055C9E17-7EF8-463F-8DEB-2D6212412A83}" type="datetimeFigureOut">
              <a:rPr lang="it-IT" smtClean="0"/>
              <a:t>29/10/2024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5C9E17-7EF8-463F-8DEB-2D6212412A83}" type="datetimeFigureOut">
              <a:rPr lang="it-IT" smtClean="0"/>
              <a:t>29/10/2024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055C9E17-7EF8-463F-8DEB-2D6212412A83}" type="datetimeFigureOut">
              <a:rPr lang="it-IT" smtClean="0"/>
              <a:t>29/10/2024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081E9844-C40D-418C-97D0-386A3F862198}"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Date Placeholder 4"/>
          <p:cNvSpPr>
            <a:spLocks noGrp="1"/>
          </p:cNvSpPr>
          <p:nvPr>
            <p:ph type="dt" sz="half" idx="10"/>
          </p:nvPr>
        </p:nvSpPr>
        <p:spPr/>
        <p:txBody>
          <a:bodyPr/>
          <a:lstStyle/>
          <a:p>
            <a:fld id="{055C9E17-7EF8-463F-8DEB-2D6212412A83}" type="datetimeFigureOut">
              <a:rPr lang="it-IT" smtClean="0"/>
              <a:t>29/10/2024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a:xfrm>
            <a:off x="8077200" y="6356350"/>
            <a:ext cx="609600" cy="365125"/>
          </a:xfrm>
        </p:spPr>
        <p:txBody>
          <a:bodyPr/>
          <a:lstStyle/>
          <a:p>
            <a:fld id="{081E9844-C40D-418C-97D0-386A3F862198}" type="slidenum">
              <a:rPr lang="it-IT" smtClean="0"/>
              <a:t>‹N›</a:t>
            </a:fld>
            <a:endParaRPr lang="it-IT"/>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55C9E17-7EF8-463F-8DEB-2D6212412A83}" type="datetimeFigureOut">
              <a:rPr lang="it-IT" smtClean="0"/>
              <a:t>29/10/2024</a:t>
            </a:fld>
            <a:endParaRPr lang="it-IT"/>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t-IT"/>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81E9844-C40D-418C-97D0-386A3F862198}" type="slidenum">
              <a:rPr lang="it-IT" smtClean="0"/>
              <a:t>‹N›</a:t>
            </a:fld>
            <a:endParaRPr lang="it-IT"/>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533400" y="116632"/>
            <a:ext cx="7851648" cy="1512168"/>
          </a:xfrm>
        </p:spPr>
        <p:txBody>
          <a:bodyPr>
            <a:normAutofit/>
          </a:bodyPr>
          <a:lstStyle/>
          <a:p>
            <a:r>
              <a:rPr lang="it-IT" dirty="0">
                <a:effectLst/>
              </a:rPr>
              <a:t>Hester </a:t>
            </a:r>
            <a:r>
              <a:rPr lang="it-IT" dirty="0" err="1">
                <a:effectLst/>
              </a:rPr>
              <a:t>Prynne</a:t>
            </a:r>
            <a:r>
              <a:rPr lang="it-IT" dirty="0">
                <a:effectLst/>
              </a:rPr>
              <a:t>, a </a:t>
            </a:r>
            <a:r>
              <a:rPr lang="it-IT" dirty="0" err="1">
                <a:effectLst/>
              </a:rPr>
              <a:t>Migrant</a:t>
            </a:r>
            <a:endParaRPr lang="it-IT" dirty="0">
              <a:effectLst/>
            </a:endParaRPr>
          </a:p>
        </p:txBody>
      </p:sp>
      <p:pic>
        <p:nvPicPr>
          <p:cNvPr id="7" name="Immagine 6" descr="Immagine che contiene testo, funerale, Fotografia in licenza, vestiti">
            <a:extLst>
              <a:ext uri="{FF2B5EF4-FFF2-40B4-BE49-F238E27FC236}">
                <a16:creationId xmlns:a16="http://schemas.microsoft.com/office/drawing/2014/main" id="{1D3D7339-5EB8-32D2-E7AB-400FBF4C4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6938" y="1642539"/>
            <a:ext cx="6290123" cy="4992160"/>
          </a:xfrm>
          <a:prstGeom prst="rect">
            <a:avLst/>
          </a:prstGeom>
        </p:spPr>
      </p:pic>
    </p:spTree>
    <p:extLst>
      <p:ext uri="{BB962C8B-B14F-4D97-AF65-F5344CB8AC3E}">
        <p14:creationId xmlns:p14="http://schemas.microsoft.com/office/powerpoint/2010/main" val="330104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1628800"/>
            <a:ext cx="8352928" cy="5040559"/>
          </a:xfrm>
        </p:spPr>
        <p:txBody>
          <a:bodyPr>
            <a:normAutofit fontScale="77500" lnSpcReduction="20000"/>
          </a:bodyPr>
          <a:lstStyle/>
          <a:p>
            <a:pPr marL="0" indent="0">
              <a:buNone/>
            </a:pPr>
            <a:r>
              <a:rPr lang="it-IT" sz="3100" dirty="0"/>
              <a:t>The location of the story </a:t>
            </a:r>
            <a:r>
              <a:rPr lang="it-IT" sz="3100" dirty="0" err="1"/>
              <a:t>is</a:t>
            </a:r>
            <a:r>
              <a:rPr lang="it-IT" sz="3100" dirty="0"/>
              <a:t> </a:t>
            </a:r>
            <a:r>
              <a:rPr lang="it-IT" sz="3100" dirty="0" err="1"/>
              <a:t>colonial</a:t>
            </a:r>
            <a:r>
              <a:rPr lang="it-IT" sz="3100" dirty="0"/>
              <a:t> Boston, and the time can be </a:t>
            </a:r>
            <a:r>
              <a:rPr lang="it-IT" sz="3100" dirty="0" err="1"/>
              <a:t>inferred</a:t>
            </a:r>
            <a:r>
              <a:rPr lang="it-IT" sz="3100" dirty="0"/>
              <a:t> by </a:t>
            </a:r>
            <a:r>
              <a:rPr lang="it-IT" sz="3100" b="1" dirty="0">
                <a:solidFill>
                  <a:schemeClr val="accent1">
                    <a:lumMod val="50000"/>
                  </a:schemeClr>
                </a:solidFill>
              </a:rPr>
              <a:t>John </a:t>
            </a:r>
            <a:r>
              <a:rPr lang="it-IT" sz="3100" b="1" dirty="0" err="1">
                <a:solidFill>
                  <a:schemeClr val="accent1">
                    <a:lumMod val="50000"/>
                  </a:schemeClr>
                </a:solidFill>
              </a:rPr>
              <a:t>Winthrop’s</a:t>
            </a:r>
            <a:r>
              <a:rPr lang="it-IT" sz="3100" b="1" dirty="0">
                <a:solidFill>
                  <a:schemeClr val="accent1">
                    <a:lumMod val="50000"/>
                  </a:schemeClr>
                </a:solidFill>
              </a:rPr>
              <a:t> </a:t>
            </a:r>
            <a:r>
              <a:rPr lang="it-IT" sz="3100" b="1" dirty="0" err="1">
                <a:solidFill>
                  <a:schemeClr val="accent1">
                    <a:lumMod val="50000"/>
                  </a:schemeClr>
                </a:solidFill>
              </a:rPr>
              <a:t>death</a:t>
            </a:r>
            <a:r>
              <a:rPr lang="it-IT" sz="3100" dirty="0">
                <a:solidFill>
                  <a:schemeClr val="accent1">
                    <a:lumMod val="50000"/>
                  </a:schemeClr>
                </a:solidFill>
              </a:rPr>
              <a:t> </a:t>
            </a:r>
            <a:r>
              <a:rPr lang="it-IT" sz="3100" dirty="0"/>
              <a:t>(March 26, 1649), </a:t>
            </a:r>
            <a:r>
              <a:rPr lang="it-IT" sz="3100" dirty="0" err="1"/>
              <a:t>which</a:t>
            </a:r>
            <a:r>
              <a:rPr lang="it-IT" sz="3100" dirty="0"/>
              <a:t> takes place </a:t>
            </a:r>
            <a:r>
              <a:rPr lang="it-IT" sz="3100" dirty="0" err="1"/>
              <a:t>at</a:t>
            </a:r>
            <a:r>
              <a:rPr lang="it-IT" sz="3100" dirty="0"/>
              <a:t> the end of the romance. The plot </a:t>
            </a:r>
            <a:r>
              <a:rPr lang="it-IT" sz="3100" dirty="0" err="1"/>
              <a:t>starts</a:t>
            </a:r>
            <a:r>
              <a:rPr lang="it-IT" sz="3100" dirty="0"/>
              <a:t> </a:t>
            </a:r>
            <a:r>
              <a:rPr lang="it-IT" sz="3100" dirty="0" err="1"/>
              <a:t>seven</a:t>
            </a:r>
            <a:r>
              <a:rPr lang="it-IT" sz="3100" dirty="0"/>
              <a:t> </a:t>
            </a:r>
            <a:r>
              <a:rPr lang="it-IT" sz="3100" dirty="0" err="1"/>
              <a:t>years</a:t>
            </a:r>
            <a:r>
              <a:rPr lang="it-IT" sz="3100" dirty="0"/>
              <a:t> </a:t>
            </a:r>
            <a:r>
              <a:rPr lang="it-IT" sz="3100" dirty="0" err="1"/>
              <a:t>before</a:t>
            </a:r>
            <a:r>
              <a:rPr lang="it-IT" sz="3100" dirty="0"/>
              <a:t>, and </a:t>
            </a:r>
            <a:r>
              <a:rPr lang="it-IT" sz="3100" dirty="0" err="1"/>
              <a:t>thus</a:t>
            </a:r>
            <a:r>
              <a:rPr lang="it-IT" sz="3100" dirty="0"/>
              <a:t> in 1642. 1642-1649 are the </a:t>
            </a:r>
            <a:r>
              <a:rPr lang="it-IT" sz="3100" dirty="0" err="1"/>
              <a:t>years</a:t>
            </a:r>
            <a:r>
              <a:rPr lang="it-IT" sz="3100" dirty="0"/>
              <a:t> of the </a:t>
            </a:r>
            <a:r>
              <a:rPr lang="it-IT" sz="3100" b="1" dirty="0" err="1">
                <a:solidFill>
                  <a:schemeClr val="accent1">
                    <a:lumMod val="50000"/>
                  </a:schemeClr>
                </a:solidFill>
              </a:rPr>
              <a:t>Puritan</a:t>
            </a:r>
            <a:r>
              <a:rPr lang="it-IT" sz="3100" b="1" dirty="0">
                <a:solidFill>
                  <a:schemeClr val="accent1">
                    <a:lumMod val="50000"/>
                  </a:schemeClr>
                </a:solidFill>
              </a:rPr>
              <a:t> </a:t>
            </a:r>
            <a:r>
              <a:rPr lang="it-IT" sz="3100" b="1" dirty="0" err="1">
                <a:solidFill>
                  <a:schemeClr val="accent1">
                    <a:lumMod val="50000"/>
                  </a:schemeClr>
                </a:solidFill>
              </a:rPr>
              <a:t>Revolution</a:t>
            </a:r>
            <a:r>
              <a:rPr lang="it-IT" sz="3100" dirty="0">
                <a:solidFill>
                  <a:schemeClr val="accent1">
                    <a:lumMod val="50000"/>
                  </a:schemeClr>
                </a:solidFill>
              </a:rPr>
              <a:t> </a:t>
            </a:r>
            <a:r>
              <a:rPr lang="it-IT" sz="3100" dirty="0"/>
              <a:t>in </a:t>
            </a:r>
            <a:r>
              <a:rPr lang="it-IT" sz="3100" dirty="0" err="1"/>
              <a:t>England</a:t>
            </a:r>
            <a:r>
              <a:rPr lang="it-IT" sz="3100" dirty="0"/>
              <a:t>. </a:t>
            </a:r>
            <a:r>
              <a:rPr lang="en-US" sz="3100" dirty="0"/>
              <a:t>But Hawthorne makes Winthrop die on “an obscure night of early May,” because  he wants the red meteor (or scarlet A) appear in the sky, and be seen by Dimmesdale, only a </a:t>
            </a:r>
            <a:r>
              <a:rPr lang="en-US" sz="3100" dirty="0" err="1"/>
              <a:t>a</a:t>
            </a:r>
            <a:r>
              <a:rPr lang="en-US" sz="3100" dirty="0"/>
              <a:t> few days before the election of the new governor, and the new governors were elected in May or June, and also because  at that time May Day was when the fair season began, and nature came back to life, so reinforcing the sense of renewal, but also the connection with the new governor, </a:t>
            </a:r>
            <a:r>
              <a:rPr lang="en-US" sz="3100" b="1" dirty="0">
                <a:solidFill>
                  <a:schemeClr val="accent1">
                    <a:lumMod val="50000"/>
                  </a:schemeClr>
                </a:solidFill>
              </a:rPr>
              <a:t>John Endicott</a:t>
            </a:r>
            <a:r>
              <a:rPr lang="en-US" sz="3100" dirty="0"/>
              <a:t>, for Hawthorne the embodiment of the authoritarian rigidity of Puritanism (as in </a:t>
            </a:r>
            <a:r>
              <a:rPr lang="en-US" sz="3100" b="1" dirty="0">
                <a:solidFill>
                  <a:schemeClr val="accent1">
                    <a:lumMod val="50000"/>
                  </a:schemeClr>
                </a:solidFill>
              </a:rPr>
              <a:t>“Endicott and the Red Cross”</a:t>
            </a:r>
            <a:r>
              <a:rPr lang="en-US" sz="3100" b="1" dirty="0"/>
              <a:t> </a:t>
            </a:r>
            <a:r>
              <a:rPr lang="en-US" sz="3100" dirty="0"/>
              <a:t>and especially </a:t>
            </a:r>
            <a:r>
              <a:rPr lang="en-US" sz="3100" b="1" dirty="0">
                <a:solidFill>
                  <a:schemeClr val="accent1">
                    <a:lumMod val="50000"/>
                  </a:schemeClr>
                </a:solidFill>
              </a:rPr>
              <a:t>“The May-Pole of Merry Mount”</a:t>
            </a:r>
            <a:r>
              <a:rPr lang="en-US" sz="3100" dirty="0"/>
              <a:t>).</a:t>
            </a:r>
          </a:p>
          <a:p>
            <a:endParaRPr lang="it-IT" dirty="0"/>
          </a:p>
        </p:txBody>
      </p:sp>
      <p:sp>
        <p:nvSpPr>
          <p:cNvPr id="2" name="Titolo 1"/>
          <p:cNvSpPr>
            <a:spLocks noGrp="1"/>
          </p:cNvSpPr>
          <p:nvPr>
            <p:ph type="title"/>
          </p:nvPr>
        </p:nvSpPr>
        <p:spPr>
          <a:xfrm>
            <a:off x="251520" y="188641"/>
            <a:ext cx="8712968" cy="1008111"/>
          </a:xfrm>
        </p:spPr>
        <p:txBody>
          <a:bodyPr>
            <a:normAutofit/>
          </a:bodyPr>
          <a:lstStyle/>
          <a:p>
            <a:r>
              <a:rPr lang="it-IT" sz="4800" b="1" i="1" dirty="0"/>
              <a:t>The Scarlet </a:t>
            </a:r>
            <a:r>
              <a:rPr lang="it-IT" sz="4800" b="1" i="1" dirty="0" err="1"/>
              <a:t>Letter</a:t>
            </a:r>
            <a:r>
              <a:rPr lang="it-IT" sz="4800" b="1" dirty="0"/>
              <a:t>:</a:t>
            </a:r>
            <a:r>
              <a:rPr lang="it-IT" sz="4800" b="1" i="1" dirty="0"/>
              <a:t> </a:t>
            </a:r>
            <a:r>
              <a:rPr lang="it-IT" sz="4800" b="1" dirty="0"/>
              <a:t>Space and time</a:t>
            </a:r>
          </a:p>
        </p:txBody>
      </p:sp>
    </p:spTree>
    <p:extLst>
      <p:ext uri="{BB962C8B-B14F-4D97-AF65-F5344CB8AC3E}">
        <p14:creationId xmlns:p14="http://schemas.microsoft.com/office/powerpoint/2010/main" val="27205388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12776"/>
            <a:ext cx="8229599" cy="5445223"/>
          </a:xfrm>
        </p:spPr>
        <p:txBody>
          <a:bodyPr>
            <a:normAutofit fontScale="77500" lnSpcReduction="20000"/>
          </a:bodyPr>
          <a:lstStyle/>
          <a:p>
            <a:pPr marL="0" indent="0">
              <a:buNone/>
            </a:pPr>
            <a:r>
              <a:rPr lang="it-IT" dirty="0"/>
              <a:t>The </a:t>
            </a:r>
            <a:r>
              <a:rPr lang="it-IT" dirty="0" err="1"/>
              <a:t>change</a:t>
            </a:r>
            <a:r>
              <a:rPr lang="it-IT" dirty="0"/>
              <a:t> of the date of </a:t>
            </a:r>
            <a:r>
              <a:rPr lang="it-IT" dirty="0" err="1"/>
              <a:t>Winthrop’s</a:t>
            </a:r>
            <a:r>
              <a:rPr lang="it-IT" dirty="0"/>
              <a:t> </a:t>
            </a:r>
            <a:r>
              <a:rPr lang="it-IT" dirty="0" err="1"/>
              <a:t>death</a:t>
            </a:r>
            <a:r>
              <a:rPr lang="it-IT" dirty="0"/>
              <a:t> is </a:t>
            </a:r>
            <a:r>
              <a:rPr lang="it-IT" dirty="0" err="1"/>
              <a:t>only</a:t>
            </a:r>
            <a:r>
              <a:rPr lang="it-IT" dirty="0"/>
              <a:t> </a:t>
            </a:r>
            <a:r>
              <a:rPr lang="it-IT" dirty="0" err="1"/>
              <a:t>one</a:t>
            </a:r>
            <a:r>
              <a:rPr lang="it-IT" dirty="0"/>
              <a:t> of </a:t>
            </a:r>
            <a:r>
              <a:rPr lang="it-IT" dirty="0" err="1"/>
              <a:t>Hawthorne’s</a:t>
            </a:r>
            <a:r>
              <a:rPr lang="it-IT" dirty="0"/>
              <a:t> </a:t>
            </a:r>
            <a:r>
              <a:rPr lang="it-IT" dirty="0" err="1"/>
              <a:t>conscious</a:t>
            </a:r>
            <a:r>
              <a:rPr lang="it-IT" dirty="0"/>
              <a:t> (and </a:t>
            </a:r>
            <a:r>
              <a:rPr lang="it-IT" dirty="0" err="1"/>
              <a:t>visible</a:t>
            </a:r>
            <a:r>
              <a:rPr lang="it-IT" dirty="0"/>
              <a:t>) </a:t>
            </a:r>
            <a:r>
              <a:rPr lang="it-IT" dirty="0" err="1"/>
              <a:t>historical</a:t>
            </a:r>
            <a:r>
              <a:rPr lang="it-IT" dirty="0"/>
              <a:t> </a:t>
            </a:r>
            <a:r>
              <a:rPr lang="it-IT" dirty="0" err="1"/>
              <a:t>alterations</a:t>
            </a:r>
            <a:r>
              <a:rPr lang="it-IT" dirty="0"/>
              <a:t>.</a:t>
            </a:r>
          </a:p>
          <a:p>
            <a:r>
              <a:rPr lang="en-US" dirty="0"/>
              <a:t>Hester’s own name is an “adulteration” of that of her historical counterpart, </a:t>
            </a:r>
            <a:r>
              <a:rPr lang="en-US" b="1" dirty="0">
                <a:solidFill>
                  <a:schemeClr val="accent1">
                    <a:lumMod val="50000"/>
                  </a:schemeClr>
                </a:solidFill>
              </a:rPr>
              <a:t>Esther</a:t>
            </a:r>
            <a:r>
              <a:rPr lang="en-US" dirty="0"/>
              <a:t> of the Biblical book – so resembling the author’s alteration of his last name from “Hathorne” to “Hawthorne.”</a:t>
            </a:r>
          </a:p>
          <a:p>
            <a:r>
              <a:rPr lang="en-US" dirty="0"/>
              <a:t>When Hester is condemned, the governor is </a:t>
            </a:r>
            <a:r>
              <a:rPr lang="en-US" b="1" dirty="0">
                <a:solidFill>
                  <a:schemeClr val="accent1">
                    <a:lumMod val="50000"/>
                  </a:schemeClr>
                </a:solidFill>
              </a:rPr>
              <a:t>Richard Bellingham</a:t>
            </a:r>
            <a:r>
              <a:rPr lang="en-US" dirty="0"/>
              <a:t>, but in 1642 it was Winthrop. With Bellingham as the governor, Hawthorne can link him to the figure of his sister </a:t>
            </a:r>
            <a:r>
              <a:rPr lang="en-US" b="1" dirty="0">
                <a:solidFill>
                  <a:schemeClr val="accent1">
                    <a:lumMod val="50000"/>
                  </a:schemeClr>
                </a:solidFill>
              </a:rPr>
              <a:t>Ann Hibbins</a:t>
            </a:r>
            <a:r>
              <a:rPr lang="en-US" dirty="0"/>
              <a:t>, considered as a witch by the villagers, and he can also make him the judge in a case of adultery when he himself was involved in a legal controversy because he wanted to marry a young woman already promised to another man (and Winthrop opposed his wish).</a:t>
            </a:r>
          </a:p>
          <a:p>
            <a:r>
              <a:rPr lang="en-US" dirty="0"/>
              <a:t>Hester’s punishment (wearing a red A) was introduced only in 1694: before, whipping was the standard punishment for fornication at Salem, and sometimes even death. In “Endicott and the Red Cross” Hawthorne had already anachronistically made a woman wear the red A, so juxtaposing her harsh treatment (and that of a number of other people) by the embodiment of patriarchal power with Endicott’s act of stripping the red cross from the flag of the Massachusetts Bay Colony, an event commonly considered as the first instance of the “planting” of the principle of </a:t>
            </a:r>
            <a:r>
              <a:rPr lang="en-US" b="1" dirty="0">
                <a:solidFill>
                  <a:schemeClr val="accent1">
                    <a:lumMod val="50000"/>
                  </a:schemeClr>
                </a:solidFill>
              </a:rPr>
              <a:t>freedom</a:t>
            </a:r>
            <a:r>
              <a:rPr lang="en-US" dirty="0"/>
              <a:t> in America.</a:t>
            </a:r>
          </a:p>
        </p:txBody>
      </p:sp>
      <p:sp>
        <p:nvSpPr>
          <p:cNvPr id="3" name="Titolo 2"/>
          <p:cNvSpPr>
            <a:spLocks noGrp="1"/>
          </p:cNvSpPr>
          <p:nvPr>
            <p:ph type="title"/>
          </p:nvPr>
        </p:nvSpPr>
        <p:spPr>
          <a:xfrm>
            <a:off x="457200" y="476672"/>
            <a:ext cx="8229600" cy="792088"/>
          </a:xfrm>
        </p:spPr>
        <p:txBody>
          <a:bodyPr>
            <a:normAutofit/>
          </a:bodyPr>
          <a:lstStyle/>
          <a:p>
            <a:r>
              <a:rPr lang="it-IT" sz="4000" b="1" dirty="0" err="1"/>
              <a:t>Alterations</a:t>
            </a:r>
            <a:r>
              <a:rPr lang="it-IT" sz="4000" b="1" dirty="0"/>
              <a:t> of history</a:t>
            </a:r>
          </a:p>
        </p:txBody>
      </p:sp>
    </p:spTree>
    <p:extLst>
      <p:ext uri="{BB962C8B-B14F-4D97-AF65-F5344CB8AC3E}">
        <p14:creationId xmlns:p14="http://schemas.microsoft.com/office/powerpoint/2010/main" val="1184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060848"/>
            <a:ext cx="8291264" cy="4565029"/>
          </a:xfrm>
        </p:spPr>
        <p:txBody>
          <a:bodyPr>
            <a:normAutofit fontScale="92500" lnSpcReduction="20000"/>
          </a:bodyPr>
          <a:lstStyle/>
          <a:p>
            <a:pPr marL="0" indent="0">
              <a:buNone/>
            </a:pPr>
            <a:r>
              <a:rPr lang="en-US" sz="3600" dirty="0"/>
              <a:t>Hester’s last name comes from </a:t>
            </a:r>
            <a:r>
              <a:rPr lang="en-US" sz="3600" b="1" dirty="0">
                <a:solidFill>
                  <a:schemeClr val="accent1">
                    <a:lumMod val="50000"/>
                  </a:schemeClr>
                </a:solidFill>
              </a:rPr>
              <a:t>William Prynne</a:t>
            </a:r>
            <a:r>
              <a:rPr lang="en-US" sz="3600" dirty="0"/>
              <a:t>, an English Puritan dissenter who in 1634 was condemned, for his attacks to the queen and the Anglican Church, to the cutting of the ears and to the branding on his cheeks, with red-hot iron, of the letters “SL” (“</a:t>
            </a:r>
            <a:r>
              <a:rPr lang="en-US" sz="3600" b="1" dirty="0">
                <a:solidFill>
                  <a:schemeClr val="accent1">
                    <a:lumMod val="50000"/>
                  </a:schemeClr>
                </a:solidFill>
              </a:rPr>
              <a:t>Seditious </a:t>
            </a:r>
            <a:r>
              <a:rPr lang="en-US" sz="3600" b="1" dirty="0" err="1">
                <a:solidFill>
                  <a:schemeClr val="accent1">
                    <a:lumMod val="50000"/>
                  </a:schemeClr>
                </a:solidFill>
              </a:rPr>
              <a:t>Libeller</a:t>
            </a:r>
            <a:r>
              <a:rPr lang="en-US" sz="3600" dirty="0"/>
              <a:t>” – an accusation that Hawthorne did in some way received by some critics who denounced his being influenced by the equally seditious women of the 1848 Seneca Falls Convention).</a:t>
            </a:r>
          </a:p>
        </p:txBody>
      </p:sp>
      <p:sp>
        <p:nvSpPr>
          <p:cNvPr id="3" name="Titolo 2"/>
          <p:cNvSpPr>
            <a:spLocks noGrp="1"/>
          </p:cNvSpPr>
          <p:nvPr>
            <p:ph type="title"/>
          </p:nvPr>
        </p:nvSpPr>
        <p:spPr/>
        <p:txBody>
          <a:bodyPr>
            <a:normAutofit/>
          </a:bodyPr>
          <a:lstStyle/>
          <a:p>
            <a:r>
              <a:rPr lang="it-IT" sz="6600" b="1" dirty="0"/>
              <a:t>Scarlet </a:t>
            </a:r>
            <a:r>
              <a:rPr lang="it-IT" sz="6600" b="1" dirty="0" err="1"/>
              <a:t>letters</a:t>
            </a:r>
            <a:endParaRPr lang="it-IT" sz="6600" b="1" dirty="0"/>
          </a:p>
        </p:txBody>
      </p:sp>
    </p:spTree>
    <p:extLst>
      <p:ext uri="{BB962C8B-B14F-4D97-AF65-F5344CB8AC3E}">
        <p14:creationId xmlns:p14="http://schemas.microsoft.com/office/powerpoint/2010/main" val="1123478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935480"/>
            <a:ext cx="8229600" cy="4589864"/>
          </a:xfrm>
        </p:spPr>
        <p:txBody>
          <a:bodyPr>
            <a:normAutofit/>
          </a:bodyPr>
          <a:lstStyle/>
          <a:p>
            <a:pPr marL="0" indent="0">
              <a:buNone/>
            </a:pPr>
            <a:r>
              <a:rPr lang="en-US" sz="2800" dirty="0"/>
              <a:t>The romance begins with Hester coming out of the prison, and entering another one, that of Boston village, with the whole community as her jailer. The first scene presents Hester as the very center of the </a:t>
            </a:r>
            <a:r>
              <a:rPr lang="en-US" sz="2800" b="1" dirty="0">
                <a:solidFill>
                  <a:schemeClr val="tx2">
                    <a:lumMod val="75000"/>
                  </a:schemeClr>
                </a:solidFill>
              </a:rPr>
              <a:t>judging gaze</a:t>
            </a:r>
            <a:r>
              <a:rPr lang="en-US" sz="2800" dirty="0">
                <a:solidFill>
                  <a:schemeClr val="tx2">
                    <a:lumMod val="75000"/>
                  </a:schemeClr>
                </a:solidFill>
              </a:rPr>
              <a:t> </a:t>
            </a:r>
            <a:r>
              <a:rPr lang="en-US" sz="2800" dirty="0"/>
              <a:t>of the whole town, which should reduce her to “</a:t>
            </a:r>
            <a:r>
              <a:rPr lang="en-US" sz="2800" b="1" dirty="0">
                <a:solidFill>
                  <a:schemeClr val="tx2">
                    <a:lumMod val="75000"/>
                  </a:schemeClr>
                </a:solidFill>
              </a:rPr>
              <a:t>the figure, the body, the reality of sin</a:t>
            </a:r>
            <a:r>
              <a:rPr lang="en-US" sz="2800" dirty="0"/>
              <a:t>.” Hester is constantly “the object of severe and universal observation,” almost as if Boston were turned into a Panopticon (the system of social control devised by Jeremy Bentham</a:t>
            </a:r>
            <a:r>
              <a:rPr lang="en-US" sz="2800" i="1" dirty="0"/>
              <a:t> </a:t>
            </a:r>
            <a:r>
              <a:rPr lang="en-US" sz="2800" dirty="0"/>
              <a:t>in 1791).</a:t>
            </a:r>
          </a:p>
        </p:txBody>
      </p:sp>
      <p:sp>
        <p:nvSpPr>
          <p:cNvPr id="3" name="Titolo 2"/>
          <p:cNvSpPr>
            <a:spLocks noGrp="1"/>
          </p:cNvSpPr>
          <p:nvPr>
            <p:ph type="title"/>
          </p:nvPr>
        </p:nvSpPr>
        <p:spPr>
          <a:xfrm>
            <a:off x="457200" y="188640"/>
            <a:ext cx="8229600" cy="1440160"/>
          </a:xfrm>
        </p:spPr>
        <p:txBody>
          <a:bodyPr>
            <a:normAutofit/>
          </a:bodyPr>
          <a:lstStyle/>
          <a:p>
            <a:r>
              <a:rPr lang="it-IT" sz="5400" b="1" dirty="0"/>
              <a:t>Out of/</a:t>
            </a:r>
            <a:r>
              <a:rPr lang="it-IT" sz="5400" b="1" dirty="0" err="1"/>
              <a:t>into</a:t>
            </a:r>
            <a:r>
              <a:rPr lang="it-IT" sz="5400" b="1" dirty="0"/>
              <a:t> the </a:t>
            </a:r>
            <a:r>
              <a:rPr lang="it-IT" sz="5400" b="1" dirty="0" err="1"/>
              <a:t>prison</a:t>
            </a:r>
            <a:endParaRPr lang="it-IT" sz="5400" b="1" dirty="0"/>
          </a:p>
        </p:txBody>
      </p:sp>
    </p:spTree>
    <p:extLst>
      <p:ext uri="{BB962C8B-B14F-4D97-AF65-F5344CB8AC3E}">
        <p14:creationId xmlns:p14="http://schemas.microsoft.com/office/powerpoint/2010/main" val="1825836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marL="0" indent="0">
              <a:buNone/>
            </a:pPr>
            <a:r>
              <a:rPr lang="it-IT" dirty="0"/>
              <a:t>Hester is </a:t>
            </a:r>
            <a:r>
              <a:rPr lang="it-IT" dirty="0" err="1"/>
              <a:t>not</a:t>
            </a:r>
            <a:r>
              <a:rPr lang="it-IT" dirty="0"/>
              <a:t> </a:t>
            </a:r>
            <a:r>
              <a:rPr lang="it-IT" dirty="0" err="1"/>
              <a:t>simply</a:t>
            </a:r>
            <a:r>
              <a:rPr lang="it-IT" dirty="0"/>
              <a:t> the passive </a:t>
            </a:r>
            <a:r>
              <a:rPr lang="it-IT" dirty="0" err="1"/>
              <a:t>object</a:t>
            </a:r>
            <a:r>
              <a:rPr lang="it-IT" dirty="0"/>
              <a:t> of the gaze of the </a:t>
            </a:r>
            <a:r>
              <a:rPr lang="it-IT" dirty="0" err="1"/>
              <a:t>members</a:t>
            </a:r>
            <a:r>
              <a:rPr lang="it-IT" dirty="0"/>
              <a:t> of </a:t>
            </a:r>
            <a:r>
              <a:rPr lang="it-IT" dirty="0" err="1"/>
              <a:t>her</a:t>
            </a:r>
            <a:r>
              <a:rPr lang="it-IT" dirty="0"/>
              <a:t> community – </a:t>
            </a:r>
            <a:r>
              <a:rPr lang="it-IT" b="1" dirty="0" err="1">
                <a:solidFill>
                  <a:schemeClr val="accent1">
                    <a:lumMod val="50000"/>
                  </a:schemeClr>
                </a:solidFill>
              </a:rPr>
              <a:t>she</a:t>
            </a:r>
            <a:r>
              <a:rPr lang="it-IT" b="1" dirty="0">
                <a:solidFill>
                  <a:schemeClr val="accent1">
                    <a:lumMod val="50000"/>
                  </a:schemeClr>
                </a:solidFill>
              </a:rPr>
              <a:t> </a:t>
            </a:r>
            <a:r>
              <a:rPr lang="it-IT" b="1" i="1" dirty="0" err="1">
                <a:solidFill>
                  <a:schemeClr val="accent1">
                    <a:lumMod val="50000"/>
                  </a:schemeClr>
                </a:solidFill>
              </a:rPr>
              <a:t>watches</a:t>
            </a:r>
            <a:r>
              <a:rPr lang="it-IT" b="1" dirty="0">
                <a:solidFill>
                  <a:schemeClr val="accent1">
                    <a:lumMod val="50000"/>
                  </a:schemeClr>
                </a:solidFill>
              </a:rPr>
              <a:t> </a:t>
            </a:r>
            <a:r>
              <a:rPr lang="it-IT" dirty="0" err="1"/>
              <a:t>them</a:t>
            </a:r>
            <a:r>
              <a:rPr lang="it-IT" dirty="0"/>
              <a:t> in </a:t>
            </a:r>
            <a:r>
              <a:rPr lang="it-IT" dirty="0" err="1"/>
              <a:t>her</a:t>
            </a:r>
            <a:r>
              <a:rPr lang="it-IT" dirty="0"/>
              <a:t> turn, and </a:t>
            </a:r>
            <a:r>
              <a:rPr lang="it-IT" b="1" dirty="0" err="1">
                <a:solidFill>
                  <a:schemeClr val="accent1">
                    <a:lumMod val="50000"/>
                  </a:schemeClr>
                </a:solidFill>
              </a:rPr>
              <a:t>she</a:t>
            </a:r>
            <a:r>
              <a:rPr lang="it-IT" b="1" dirty="0">
                <a:solidFill>
                  <a:schemeClr val="accent1">
                    <a:lumMod val="50000"/>
                  </a:schemeClr>
                </a:solidFill>
              </a:rPr>
              <a:t> </a:t>
            </a:r>
            <a:r>
              <a:rPr lang="it-IT" b="1" i="1" dirty="0" err="1">
                <a:solidFill>
                  <a:schemeClr val="accent1">
                    <a:lumMod val="50000"/>
                  </a:schemeClr>
                </a:solidFill>
              </a:rPr>
              <a:t>judges</a:t>
            </a:r>
            <a:r>
              <a:rPr lang="it-IT" b="1" dirty="0">
                <a:solidFill>
                  <a:schemeClr val="accent1">
                    <a:lumMod val="50000"/>
                  </a:schemeClr>
                </a:solidFill>
              </a:rPr>
              <a:t> </a:t>
            </a:r>
            <a:r>
              <a:rPr lang="it-IT" dirty="0" err="1"/>
              <a:t>them</a:t>
            </a:r>
            <a:r>
              <a:rPr lang="it-IT" dirty="0"/>
              <a:t> </a:t>
            </a:r>
            <a:r>
              <a:rPr lang="it-IT" dirty="0" err="1"/>
              <a:t>as</a:t>
            </a:r>
            <a:r>
              <a:rPr lang="it-IT" dirty="0"/>
              <a:t> </a:t>
            </a:r>
            <a:r>
              <a:rPr lang="it-IT" dirty="0" err="1"/>
              <a:t>not</a:t>
            </a:r>
            <a:r>
              <a:rPr lang="it-IT" dirty="0"/>
              <a:t> </a:t>
            </a:r>
            <a:r>
              <a:rPr lang="it-IT" dirty="0" err="1"/>
              <a:t>legitimized</a:t>
            </a:r>
            <a:r>
              <a:rPr lang="it-IT" dirty="0"/>
              <a:t> to </a:t>
            </a:r>
            <a:r>
              <a:rPr lang="it-IT" dirty="0" err="1"/>
              <a:t>judge</a:t>
            </a:r>
            <a:r>
              <a:rPr lang="it-IT" dirty="0"/>
              <a:t> </a:t>
            </a:r>
            <a:r>
              <a:rPr lang="it-IT" dirty="0" err="1"/>
              <a:t>her</a:t>
            </a:r>
            <a:r>
              <a:rPr lang="it-IT" dirty="0"/>
              <a:t> – </a:t>
            </a:r>
            <a:r>
              <a:rPr lang="it-IT" dirty="0" err="1"/>
              <a:t>something</a:t>
            </a:r>
            <a:r>
              <a:rPr lang="it-IT" dirty="0"/>
              <a:t> the narrator </a:t>
            </a:r>
            <a:r>
              <a:rPr lang="it-IT" dirty="0" err="1"/>
              <a:t>declares</a:t>
            </a:r>
            <a:r>
              <a:rPr lang="it-IT" dirty="0"/>
              <a:t> </a:t>
            </a:r>
            <a:r>
              <a:rPr lang="it-IT" dirty="0" err="1"/>
              <a:t>about</a:t>
            </a:r>
            <a:r>
              <a:rPr lang="it-IT" dirty="0"/>
              <a:t> the </a:t>
            </a:r>
            <a:r>
              <a:rPr lang="it-IT" dirty="0" err="1"/>
              <a:t>judges</a:t>
            </a:r>
            <a:r>
              <a:rPr lang="it-IT" dirty="0"/>
              <a:t> </a:t>
            </a:r>
            <a:r>
              <a:rPr lang="it-IT" dirty="0" err="1"/>
              <a:t>themselves</a:t>
            </a:r>
            <a:r>
              <a:rPr lang="it-IT" dirty="0"/>
              <a:t> (</a:t>
            </a:r>
            <a:r>
              <a:rPr lang="en-US" dirty="0"/>
              <a:t>“it would not have been easy to select the same number of wise and virtuous persons, who should be less capable of sitting in judgment on an erring woman’s heart, and disentangling its mesh of good and evil, than the sages of rigid aspect towards whom Hester Prynne now turned her face”).</a:t>
            </a:r>
            <a:endParaRPr lang="it-IT" dirty="0"/>
          </a:p>
        </p:txBody>
      </p:sp>
      <p:sp>
        <p:nvSpPr>
          <p:cNvPr id="3" name="Titolo 2"/>
          <p:cNvSpPr>
            <a:spLocks noGrp="1"/>
          </p:cNvSpPr>
          <p:nvPr>
            <p:ph type="title"/>
          </p:nvPr>
        </p:nvSpPr>
        <p:spPr>
          <a:xfrm>
            <a:off x="457200" y="332656"/>
            <a:ext cx="8229600" cy="1152128"/>
          </a:xfrm>
        </p:spPr>
        <p:txBody>
          <a:bodyPr>
            <a:normAutofit/>
          </a:bodyPr>
          <a:lstStyle/>
          <a:p>
            <a:r>
              <a:rPr lang="it-IT" sz="5400" b="1" dirty="0"/>
              <a:t>Who </a:t>
            </a:r>
            <a:r>
              <a:rPr lang="it-IT" sz="5400" b="1" dirty="0" err="1"/>
              <a:t>watches</a:t>
            </a:r>
            <a:r>
              <a:rPr lang="it-IT" sz="5400" b="1" dirty="0"/>
              <a:t> the </a:t>
            </a:r>
            <a:r>
              <a:rPr lang="it-IT" sz="5400" b="1" dirty="0" err="1"/>
              <a:t>watchers</a:t>
            </a:r>
            <a:endParaRPr lang="it-IT" sz="5400" b="1" dirty="0"/>
          </a:p>
        </p:txBody>
      </p:sp>
    </p:spTree>
    <p:extLst>
      <p:ext uri="{BB962C8B-B14F-4D97-AF65-F5344CB8AC3E}">
        <p14:creationId xmlns:p14="http://schemas.microsoft.com/office/powerpoint/2010/main" val="3929098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20000"/>
          </a:bodyPr>
          <a:lstStyle/>
          <a:p>
            <a:pPr marL="0" indent="0">
              <a:buNone/>
            </a:pPr>
            <a:r>
              <a:rPr lang="en-US" dirty="0"/>
              <a:t>Being transformed into the “general symbol at which the preacher and moralist might point” to illustrate how those who break the rules are punished, Hester acquires a paradoxical power which enables her “to convert the scene into a kind of </a:t>
            </a:r>
            <a:r>
              <a:rPr lang="en-US" b="1" dirty="0">
                <a:solidFill>
                  <a:schemeClr val="accent1">
                    <a:lumMod val="50000"/>
                  </a:schemeClr>
                </a:solidFill>
              </a:rPr>
              <a:t>lurid triumph</a:t>
            </a:r>
            <a:r>
              <a:rPr lang="en-US" dirty="0"/>
              <a:t>.” Afterwards, Hester starts to feel or fancy “that the scarlet letter had endowed her with a new sense. She shuddered to believe, yet could not help believing, that it gave her a </a:t>
            </a:r>
            <a:r>
              <a:rPr lang="en-US" b="1" dirty="0">
                <a:solidFill>
                  <a:schemeClr val="accent1">
                    <a:lumMod val="50000"/>
                  </a:schemeClr>
                </a:solidFill>
              </a:rPr>
              <a:t>sympathetic knowledge of the hidden sin</a:t>
            </a:r>
            <a:r>
              <a:rPr lang="en-US" dirty="0">
                <a:solidFill>
                  <a:schemeClr val="accent1">
                    <a:lumMod val="50000"/>
                  </a:schemeClr>
                </a:solidFill>
              </a:rPr>
              <a:t> </a:t>
            </a:r>
            <a:r>
              <a:rPr lang="en-US" dirty="0"/>
              <a:t>in other hearts” – hearts which could be those of </a:t>
            </a:r>
            <a:r>
              <a:rPr lang="en-US" dirty="0">
                <a:solidFill>
                  <a:schemeClr val="accent1">
                    <a:lumMod val="50000"/>
                  </a:schemeClr>
                </a:solidFill>
              </a:rPr>
              <a:t>“</a:t>
            </a:r>
            <a:r>
              <a:rPr lang="en-US" dirty="0"/>
              <a:t>a venerable minister or magistrate, the model of piety and justice,” or “some matron, who according to the rumor of all tongues, had kept cold snow within her bosom throughout life,” or even “a young maiden glancing at the scarlet letter, shyly and aside.” </a:t>
            </a:r>
          </a:p>
        </p:txBody>
      </p:sp>
      <p:sp>
        <p:nvSpPr>
          <p:cNvPr id="3" name="Titolo 2"/>
          <p:cNvSpPr>
            <a:spLocks noGrp="1"/>
          </p:cNvSpPr>
          <p:nvPr>
            <p:ph type="title"/>
          </p:nvPr>
        </p:nvSpPr>
        <p:spPr>
          <a:xfrm>
            <a:off x="457200" y="44624"/>
            <a:ext cx="8229600" cy="1440160"/>
          </a:xfrm>
        </p:spPr>
        <p:txBody>
          <a:bodyPr>
            <a:normAutofit/>
          </a:bodyPr>
          <a:lstStyle/>
          <a:p>
            <a:r>
              <a:rPr lang="it-IT" sz="5400" b="1" dirty="0"/>
              <a:t>A new, </a:t>
            </a:r>
            <a:r>
              <a:rPr lang="it-IT" sz="5400" b="1" dirty="0" err="1"/>
              <a:t>paradoxical</a:t>
            </a:r>
            <a:r>
              <a:rPr lang="it-IT" sz="5400" b="1" dirty="0"/>
              <a:t> power</a:t>
            </a:r>
          </a:p>
        </p:txBody>
      </p:sp>
    </p:spTree>
    <p:extLst>
      <p:ext uri="{BB962C8B-B14F-4D97-AF65-F5344CB8AC3E}">
        <p14:creationId xmlns:p14="http://schemas.microsoft.com/office/powerpoint/2010/main" val="1314916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395536" y="2060849"/>
            <a:ext cx="8280919" cy="4464496"/>
          </a:xfrm>
        </p:spPr>
        <p:txBody>
          <a:bodyPr>
            <a:normAutofit fontScale="85000" lnSpcReduction="10000"/>
          </a:bodyPr>
          <a:lstStyle/>
          <a:p>
            <a:pPr marL="0" indent="0">
              <a:buNone/>
            </a:pPr>
            <a:r>
              <a:rPr lang="it-IT" dirty="0" err="1"/>
              <a:t>When</a:t>
            </a:r>
            <a:r>
              <a:rPr lang="it-IT" dirty="0"/>
              <a:t> Hester is </a:t>
            </a:r>
            <a:r>
              <a:rPr lang="it-IT" dirty="0" err="1"/>
              <a:t>about</a:t>
            </a:r>
            <a:r>
              <a:rPr lang="it-IT" dirty="0"/>
              <a:t> to come out of the </a:t>
            </a:r>
            <a:r>
              <a:rPr lang="it-IT" dirty="0" err="1"/>
              <a:t>prison</a:t>
            </a:r>
            <a:r>
              <a:rPr lang="it-IT" dirty="0"/>
              <a:t>, </a:t>
            </a:r>
            <a:r>
              <a:rPr lang="it-IT" dirty="0" err="1"/>
              <a:t>hypotheses</a:t>
            </a:r>
            <a:r>
              <a:rPr lang="it-IT" dirty="0"/>
              <a:t> are made </a:t>
            </a:r>
            <a:r>
              <a:rPr lang="it-IT" dirty="0" err="1"/>
              <a:t>about</a:t>
            </a:r>
            <a:r>
              <a:rPr lang="it-IT" dirty="0"/>
              <a:t> </a:t>
            </a:r>
            <a:r>
              <a:rPr lang="it-IT" dirty="0" err="1"/>
              <a:t>who</a:t>
            </a:r>
            <a:r>
              <a:rPr lang="it-IT" dirty="0"/>
              <a:t> the </a:t>
            </a:r>
            <a:r>
              <a:rPr lang="it-IT" dirty="0" err="1"/>
              <a:t>prisoner</a:t>
            </a:r>
            <a:r>
              <a:rPr lang="it-IT" dirty="0"/>
              <a:t> can be: </a:t>
            </a:r>
            <a:r>
              <a:rPr lang="en-US" dirty="0"/>
              <a:t>“It might be that a sluggish </a:t>
            </a:r>
            <a:r>
              <a:rPr lang="en-US" b="1" dirty="0">
                <a:solidFill>
                  <a:schemeClr val="accent1">
                    <a:lumMod val="50000"/>
                  </a:schemeClr>
                </a:solidFill>
              </a:rPr>
              <a:t>bond-servant</a:t>
            </a:r>
            <a:r>
              <a:rPr lang="en-US" dirty="0"/>
              <a:t>, or an undutiful </a:t>
            </a:r>
            <a:r>
              <a:rPr lang="en-US" b="1" dirty="0">
                <a:solidFill>
                  <a:schemeClr val="accent1">
                    <a:lumMod val="50000"/>
                  </a:schemeClr>
                </a:solidFill>
              </a:rPr>
              <a:t>child</a:t>
            </a:r>
            <a:r>
              <a:rPr lang="en-US" dirty="0"/>
              <a:t>, whom his parents had given over to the civil authority, was to be corrected at the whipping-post. It might be, that an Antinomian, a Quaker, or other </a:t>
            </a:r>
            <a:r>
              <a:rPr lang="en-US" b="1" dirty="0">
                <a:solidFill>
                  <a:schemeClr val="accent1">
                    <a:lumMod val="50000"/>
                  </a:schemeClr>
                </a:solidFill>
              </a:rPr>
              <a:t>heterodox religionist</a:t>
            </a:r>
            <a:r>
              <a:rPr lang="en-US" dirty="0"/>
              <a:t>, was to be scourged out of the town, or an idle and vagrant </a:t>
            </a:r>
            <a:r>
              <a:rPr lang="en-US" b="1" dirty="0">
                <a:solidFill>
                  <a:schemeClr val="accent1">
                    <a:lumMod val="50000"/>
                  </a:schemeClr>
                </a:solidFill>
              </a:rPr>
              <a:t>Indian</a:t>
            </a:r>
            <a:r>
              <a:rPr lang="en-US" dirty="0"/>
              <a:t>, whom the white man’s fire-water had made riotous about the streets, was to be driven with stripes into the shadow of the forest. It might be, too, that a </a:t>
            </a:r>
            <a:r>
              <a:rPr lang="en-US" b="1" dirty="0">
                <a:solidFill>
                  <a:schemeClr val="accent1">
                    <a:lumMod val="50000"/>
                  </a:schemeClr>
                </a:solidFill>
              </a:rPr>
              <a:t>witch</a:t>
            </a:r>
            <a:r>
              <a:rPr lang="en-US" dirty="0"/>
              <a:t>, like old Mistress Hibbins, the bitter-tempered widow of the magistrate, was to die upon the gallows.” Puritan law can exercise its punishing power over people who are lower-class (and implicitly compared to </a:t>
            </a:r>
            <a:r>
              <a:rPr lang="en-US" b="1" dirty="0">
                <a:solidFill>
                  <a:schemeClr val="accent1">
                    <a:lumMod val="50000"/>
                  </a:schemeClr>
                </a:solidFill>
              </a:rPr>
              <a:t>black slaves</a:t>
            </a:r>
            <a:r>
              <a:rPr lang="en-US" dirty="0"/>
              <a:t>), non-adult, of a deviant creed, non-whites, or “eccentric” women.</a:t>
            </a:r>
            <a:endParaRPr lang="it-IT" dirty="0"/>
          </a:p>
        </p:txBody>
      </p:sp>
      <p:sp>
        <p:nvSpPr>
          <p:cNvPr id="3" name="Titolo 2"/>
          <p:cNvSpPr>
            <a:spLocks noGrp="1"/>
          </p:cNvSpPr>
          <p:nvPr>
            <p:ph type="title"/>
          </p:nvPr>
        </p:nvSpPr>
        <p:spPr>
          <a:xfrm>
            <a:off x="251520" y="476672"/>
            <a:ext cx="8568952" cy="1370416"/>
          </a:xfrm>
        </p:spPr>
        <p:txBody>
          <a:bodyPr>
            <a:noAutofit/>
          </a:bodyPr>
          <a:lstStyle/>
          <a:p>
            <a:r>
              <a:rPr lang="it-IT" sz="4800" b="1" dirty="0" err="1"/>
              <a:t>Intersections</a:t>
            </a:r>
            <a:r>
              <a:rPr lang="it-IT" sz="4800" b="1" dirty="0"/>
              <a:t> of class, race, age, gender, </a:t>
            </a:r>
            <a:r>
              <a:rPr lang="it-IT" sz="4800" b="1" dirty="0" err="1"/>
              <a:t>religion</a:t>
            </a:r>
            <a:endParaRPr lang="it-IT" sz="4800" b="1" dirty="0"/>
          </a:p>
        </p:txBody>
      </p:sp>
    </p:spTree>
    <p:extLst>
      <p:ext uri="{BB962C8B-B14F-4D97-AF65-F5344CB8AC3E}">
        <p14:creationId xmlns:p14="http://schemas.microsoft.com/office/powerpoint/2010/main" val="10136686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628800"/>
            <a:ext cx="8229600" cy="4695800"/>
          </a:xfrm>
        </p:spPr>
        <p:txBody>
          <a:bodyPr>
            <a:normAutofit fontScale="85000" lnSpcReduction="10000"/>
          </a:bodyPr>
          <a:lstStyle/>
          <a:p>
            <a:pPr marL="0" indent="0">
              <a:buNone/>
            </a:pPr>
            <a:r>
              <a:rPr lang="en-US" dirty="0"/>
              <a:t>As a woman, Hester is aligned with nature and against civilization from the very beginning. The description of the prison sets the parameters of this conflict: “Like all that pertains to crime, it seemed never to have known a youthful era. Before this ugly ediﬁce, and between it and the wheel-track of the street, was a grass-plot, much overgrown with burdock, pig-weed, apple-</a:t>
            </a:r>
            <a:r>
              <a:rPr lang="en-US" dirty="0" err="1"/>
              <a:t>peru</a:t>
            </a:r>
            <a:r>
              <a:rPr lang="en-US" dirty="0"/>
              <a:t>, and such unsightly vegetation, which evidently found something congenial in the soil that had so early borne the </a:t>
            </a:r>
            <a:r>
              <a:rPr lang="en-US" b="1" dirty="0">
                <a:solidFill>
                  <a:schemeClr val="accent1">
                    <a:lumMod val="50000"/>
                  </a:schemeClr>
                </a:solidFill>
              </a:rPr>
              <a:t>black ﬂower of civilized society</a:t>
            </a:r>
            <a:r>
              <a:rPr lang="en-US" dirty="0"/>
              <a:t>, a prison. But, on one side of the portal, and rooted almost at the threshold, was a wild rose-bush, covered, in this month of June, with its delicate gems, which might be imagined to oﬀer their fragrance and fragile beauty to the prisoner as he went in, and to the condemned criminal as he came forth to his doom, in token that the </a:t>
            </a:r>
            <a:r>
              <a:rPr lang="en-US" b="1" dirty="0">
                <a:solidFill>
                  <a:schemeClr val="accent1">
                    <a:lumMod val="50000"/>
                  </a:schemeClr>
                </a:solidFill>
              </a:rPr>
              <a:t>deep heart of Nature</a:t>
            </a:r>
            <a:r>
              <a:rPr lang="en-US" dirty="0">
                <a:solidFill>
                  <a:schemeClr val="accent1">
                    <a:lumMod val="50000"/>
                  </a:schemeClr>
                </a:solidFill>
              </a:rPr>
              <a:t> </a:t>
            </a:r>
            <a:r>
              <a:rPr lang="en-US" dirty="0"/>
              <a:t>could pity and be kind to him.”</a:t>
            </a:r>
            <a:endParaRPr lang="it-IT" dirty="0"/>
          </a:p>
        </p:txBody>
      </p:sp>
      <p:sp>
        <p:nvSpPr>
          <p:cNvPr id="3" name="Titolo 2"/>
          <p:cNvSpPr>
            <a:spLocks noGrp="1"/>
          </p:cNvSpPr>
          <p:nvPr>
            <p:ph type="title"/>
          </p:nvPr>
        </p:nvSpPr>
        <p:spPr>
          <a:xfrm>
            <a:off x="457200" y="260648"/>
            <a:ext cx="8229600" cy="1224136"/>
          </a:xfrm>
        </p:spPr>
        <p:txBody>
          <a:bodyPr>
            <a:normAutofit/>
          </a:bodyPr>
          <a:lstStyle/>
          <a:p>
            <a:r>
              <a:rPr lang="it-IT" sz="4800" b="1" dirty="0">
                <a:solidFill>
                  <a:schemeClr val="accent1">
                    <a:lumMod val="50000"/>
                  </a:schemeClr>
                </a:solidFill>
              </a:rPr>
              <a:t>Nature vs. </a:t>
            </a:r>
            <a:r>
              <a:rPr lang="it-IT" sz="4800" b="1" dirty="0" err="1">
                <a:solidFill>
                  <a:schemeClr val="accent1">
                    <a:lumMod val="50000"/>
                  </a:schemeClr>
                </a:solidFill>
              </a:rPr>
              <a:t>civilization</a:t>
            </a:r>
            <a:endParaRPr lang="it-IT" sz="4800" b="1" dirty="0">
              <a:solidFill>
                <a:schemeClr val="accent1">
                  <a:lumMod val="50000"/>
                </a:schemeClr>
              </a:solidFill>
            </a:endParaRPr>
          </a:p>
        </p:txBody>
      </p:sp>
    </p:spTree>
    <p:extLst>
      <p:ext uri="{BB962C8B-B14F-4D97-AF65-F5344CB8AC3E}">
        <p14:creationId xmlns:p14="http://schemas.microsoft.com/office/powerpoint/2010/main" val="23533431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10000"/>
          </a:bodyPr>
          <a:lstStyle/>
          <a:p>
            <a:pPr marL="0" indent="0">
              <a:buNone/>
            </a:pPr>
            <a:r>
              <a:rPr lang="en-US" dirty="0"/>
              <a:t>The first image of Hester is that of a «resisting» woman, who expresses her resistance to the </a:t>
            </a:r>
            <a:r>
              <a:rPr lang="en-US" b="1" dirty="0">
                <a:solidFill>
                  <a:schemeClr val="accent1">
                    <a:lumMod val="50000"/>
                  </a:schemeClr>
                </a:solidFill>
              </a:rPr>
              <a:t>patriarchal “law of the letter/letter of the law”</a:t>
            </a:r>
            <a:r>
              <a:rPr lang="en-US" dirty="0"/>
              <a:t> by immediately exceeding, with her art, the literal meaning of the letter: “On the breast of her gown, in ﬁne red cloth, surrounded with an elaborate embroidery and fantastic flourishes of gold thread, appeared the letter A. It was so artistically done, and with so much </a:t>
            </a:r>
            <a:r>
              <a:rPr lang="en-US" b="1" dirty="0">
                <a:solidFill>
                  <a:schemeClr val="accent1">
                    <a:lumMod val="50000"/>
                  </a:schemeClr>
                </a:solidFill>
              </a:rPr>
              <a:t>fertility and gorgeous luxuriance of fancy</a:t>
            </a:r>
            <a:r>
              <a:rPr lang="en-US" dirty="0"/>
              <a:t>, that it had all the eﬀect of a last and ﬁtting decoration to the apparel which she wore; and which was of a splendor in accordance with the taste of the age, but </a:t>
            </a:r>
            <a:r>
              <a:rPr lang="en-US" b="1" dirty="0">
                <a:solidFill>
                  <a:schemeClr val="accent1">
                    <a:lumMod val="50000"/>
                  </a:schemeClr>
                </a:solidFill>
              </a:rPr>
              <a:t>greatly beyond what was allowed </a:t>
            </a:r>
            <a:r>
              <a:rPr lang="en-US" dirty="0"/>
              <a:t>by the sumptuary regulations of the colony.”</a:t>
            </a:r>
            <a:endParaRPr lang="it-IT" dirty="0"/>
          </a:p>
        </p:txBody>
      </p:sp>
      <p:sp>
        <p:nvSpPr>
          <p:cNvPr id="3" name="Titolo 2"/>
          <p:cNvSpPr>
            <a:spLocks noGrp="1"/>
          </p:cNvSpPr>
          <p:nvPr>
            <p:ph type="title"/>
          </p:nvPr>
        </p:nvSpPr>
        <p:spPr/>
        <p:txBody>
          <a:bodyPr/>
          <a:lstStyle/>
          <a:p>
            <a:r>
              <a:rPr lang="it-IT" b="1" dirty="0"/>
              <a:t>The art of </a:t>
            </a:r>
            <a:r>
              <a:rPr lang="it-IT" b="1" dirty="0" err="1"/>
              <a:t>excess</a:t>
            </a:r>
            <a:endParaRPr lang="it-IT" b="1" dirty="0"/>
          </a:p>
        </p:txBody>
      </p:sp>
    </p:spTree>
    <p:extLst>
      <p:ext uri="{BB962C8B-B14F-4D97-AF65-F5344CB8AC3E}">
        <p14:creationId xmlns:p14="http://schemas.microsoft.com/office/powerpoint/2010/main" val="597225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132856"/>
            <a:ext cx="8229600" cy="4191744"/>
          </a:xfrm>
        </p:spPr>
        <p:txBody>
          <a:bodyPr>
            <a:normAutofit fontScale="92500" lnSpcReduction="10000"/>
          </a:bodyPr>
          <a:lstStyle/>
          <a:p>
            <a:pPr marL="0" indent="0">
              <a:buNone/>
            </a:pPr>
            <a:r>
              <a:rPr lang="en-US" dirty="0"/>
              <a:t>The letter has a mysterious power which makes Hester the very center of the community, as the object/subject of gaze. The scarlet A becomes a “</a:t>
            </a:r>
            <a:r>
              <a:rPr lang="en-US" b="1" dirty="0">
                <a:solidFill>
                  <a:schemeClr val="accent1">
                    <a:lumMod val="50000"/>
                  </a:schemeClr>
                </a:solidFill>
              </a:rPr>
              <a:t>spell</a:t>
            </a:r>
            <a:r>
              <a:rPr lang="en-US" dirty="0"/>
              <a:t>,” a linguistic item which can transform reality, by enclosing Hester in a </a:t>
            </a:r>
            <a:r>
              <a:rPr lang="en-US" b="1" dirty="0">
                <a:solidFill>
                  <a:schemeClr val="accent1">
                    <a:lumMod val="50000"/>
                  </a:schemeClr>
                </a:solidFill>
              </a:rPr>
              <a:t>secluded but also protected space</a:t>
            </a:r>
            <a:r>
              <a:rPr lang="en-US" dirty="0"/>
              <a:t>: “the point which drew all eyes, and, as it were, transﬁgured the wearer, – so that both men and women, who had been familiarly acquainted with Hester Prynne, were now impressed as if they beheld her for the ﬁrst time, – was that Scarlet Letter, so </a:t>
            </a:r>
            <a:r>
              <a:rPr lang="en-US" b="1" dirty="0">
                <a:solidFill>
                  <a:schemeClr val="accent1">
                    <a:lumMod val="50000"/>
                  </a:schemeClr>
                </a:solidFill>
              </a:rPr>
              <a:t>fantastically embroidered </a:t>
            </a:r>
            <a:r>
              <a:rPr lang="en-US" dirty="0"/>
              <a:t>and illuminated upon her bosom. It had the eﬀect of a spell, taking her out of the ordinary relations with humanity, and inclosing her in a </a:t>
            </a:r>
            <a:r>
              <a:rPr lang="en-US" b="1" dirty="0">
                <a:solidFill>
                  <a:schemeClr val="accent1">
                    <a:lumMod val="50000"/>
                  </a:schemeClr>
                </a:solidFill>
              </a:rPr>
              <a:t>sphere by herself</a:t>
            </a:r>
            <a:r>
              <a:rPr lang="en-US" dirty="0"/>
              <a:t>.”</a:t>
            </a:r>
            <a:endParaRPr lang="it-IT" dirty="0"/>
          </a:p>
        </p:txBody>
      </p:sp>
      <p:sp>
        <p:nvSpPr>
          <p:cNvPr id="3" name="Titolo 2"/>
          <p:cNvSpPr>
            <a:spLocks noGrp="1"/>
          </p:cNvSpPr>
          <p:nvPr>
            <p:ph type="title"/>
          </p:nvPr>
        </p:nvSpPr>
        <p:spPr/>
        <p:txBody>
          <a:bodyPr/>
          <a:lstStyle/>
          <a:p>
            <a:r>
              <a:rPr lang="it-IT" b="1" dirty="0"/>
              <a:t>Spelling “A”</a:t>
            </a:r>
          </a:p>
        </p:txBody>
      </p:sp>
    </p:spTree>
    <p:extLst>
      <p:ext uri="{BB962C8B-B14F-4D97-AF65-F5344CB8AC3E}">
        <p14:creationId xmlns:p14="http://schemas.microsoft.com/office/powerpoint/2010/main" val="3546748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261"/>
            <a:ext cx="8229600" cy="1119483"/>
          </a:xfrm>
        </p:spPr>
        <p:txBody>
          <a:bodyPr>
            <a:normAutofit/>
          </a:bodyPr>
          <a:lstStyle/>
          <a:p>
            <a:r>
              <a:rPr lang="it-IT" b="1" dirty="0"/>
              <a:t>Hawthorne: </a:t>
            </a:r>
            <a:r>
              <a:rPr lang="en-US" b="1" dirty="0"/>
              <a:t>A “symbolic” life</a:t>
            </a:r>
          </a:p>
        </p:txBody>
      </p:sp>
      <p:sp>
        <p:nvSpPr>
          <p:cNvPr id="3" name="Segnaposto contenuto 2"/>
          <p:cNvSpPr>
            <a:spLocks noGrp="1"/>
          </p:cNvSpPr>
          <p:nvPr>
            <p:ph idx="1"/>
          </p:nvPr>
        </p:nvSpPr>
        <p:spPr>
          <a:xfrm>
            <a:off x="467544" y="1268760"/>
            <a:ext cx="8229600" cy="5589240"/>
          </a:xfrm>
        </p:spPr>
        <p:txBody>
          <a:bodyPr>
            <a:noAutofit/>
          </a:bodyPr>
          <a:lstStyle/>
          <a:p>
            <a:pPr marL="0" indent="0">
              <a:buNone/>
            </a:pPr>
            <a:r>
              <a:rPr lang="en-US" sz="1900" dirty="0"/>
              <a:t>Nathaniel Hawthorne’s life is in itself symbolic of a number of intersecting tensions that cross American history from the early colonial period to the middle of the 19</a:t>
            </a:r>
            <a:r>
              <a:rPr lang="en-US" sz="1900" baseline="30000" dirty="0"/>
              <a:t>th</a:t>
            </a:r>
            <a:r>
              <a:rPr lang="en-US" sz="1900" dirty="0"/>
              <a:t> century. He was born (of all days…) on July 4, 1804, in Salem, Massachusetts. The first “American” Ha(w)</a:t>
            </a:r>
            <a:r>
              <a:rPr lang="en-US" sz="1900" dirty="0" err="1"/>
              <a:t>thorne</a:t>
            </a:r>
            <a:r>
              <a:rPr lang="en-US" sz="1900" dirty="0"/>
              <a:t> was </a:t>
            </a:r>
            <a:r>
              <a:rPr lang="en-US" sz="1900" b="1" dirty="0">
                <a:solidFill>
                  <a:schemeClr val="accent1">
                    <a:lumMod val="50000"/>
                  </a:schemeClr>
                </a:solidFill>
              </a:rPr>
              <a:t>William</a:t>
            </a:r>
            <a:r>
              <a:rPr lang="en-US" sz="1900" dirty="0"/>
              <a:t>, Nathaniel’s great-great-great-grandfather, who became a prominent member of the Massachusetts Bay Colony as a magistrate and judge (he was especially harsh towards “heresies” like the Quakers’). William’s son, </a:t>
            </a:r>
            <a:r>
              <a:rPr lang="en-US" sz="1900" b="1" dirty="0">
                <a:solidFill>
                  <a:schemeClr val="accent1">
                    <a:lumMod val="50000"/>
                  </a:schemeClr>
                </a:solidFill>
              </a:rPr>
              <a:t>John</a:t>
            </a:r>
            <a:r>
              <a:rPr lang="en-US" sz="1900" dirty="0"/>
              <a:t>, was one of the judges of the 1692-93 Salem Witch Trials. In his early twenties Nathaniel added the “w” to his last name, perhaps to both dissociate himself from his ancestors and to make his last name sound again as in the mid-17</a:t>
            </a:r>
            <a:r>
              <a:rPr lang="en-US" sz="1900" baseline="30000" dirty="0"/>
              <a:t>th</a:t>
            </a:r>
            <a:r>
              <a:rPr lang="en-US" sz="1900" dirty="0"/>
              <a:t> century – so making a double contradictory movement of  </a:t>
            </a:r>
            <a:r>
              <a:rPr lang="en-US" sz="1900" b="1" dirty="0">
                <a:solidFill>
                  <a:schemeClr val="accent1">
                    <a:lumMod val="50000"/>
                  </a:schemeClr>
                </a:solidFill>
              </a:rPr>
              <a:t>distancing and coming into closer contact with his past</a:t>
            </a:r>
            <a:r>
              <a:rPr lang="en-US" sz="1900" dirty="0"/>
              <a:t>. </a:t>
            </a:r>
          </a:p>
          <a:p>
            <a:pPr marL="0" indent="0">
              <a:buNone/>
            </a:pPr>
            <a:r>
              <a:rPr lang="en-US" sz="1900" dirty="0"/>
              <a:t>Hawthorne’s father, </a:t>
            </a:r>
            <a:r>
              <a:rPr lang="en-US" sz="1900" b="1" dirty="0">
                <a:solidFill>
                  <a:schemeClr val="accent1">
                    <a:lumMod val="50000"/>
                  </a:schemeClr>
                </a:solidFill>
              </a:rPr>
              <a:t>Nathaniel </a:t>
            </a:r>
            <a:r>
              <a:rPr lang="en-US" sz="1900" b="1" dirty="0" err="1">
                <a:solidFill>
                  <a:schemeClr val="accent1">
                    <a:lumMod val="50000"/>
                  </a:schemeClr>
                </a:solidFill>
              </a:rPr>
              <a:t>Hathorne</a:t>
            </a:r>
            <a:r>
              <a:rPr lang="en-US" sz="1900" b="1" dirty="0">
                <a:solidFill>
                  <a:schemeClr val="accent1">
                    <a:lumMod val="50000"/>
                  </a:schemeClr>
                </a:solidFill>
              </a:rPr>
              <a:t>, Sr.</a:t>
            </a:r>
            <a:r>
              <a:rPr lang="en-US" sz="1900" dirty="0"/>
              <a:t>, was a sea captain who died on the ocean in 1808. After his death, the </a:t>
            </a:r>
            <a:r>
              <a:rPr lang="en-US" sz="1900" dirty="0" err="1"/>
              <a:t>Hathorne</a:t>
            </a:r>
            <a:r>
              <a:rPr lang="en-US" sz="1900" dirty="0"/>
              <a:t> family moved in with maternal relatives, the </a:t>
            </a:r>
            <a:r>
              <a:rPr lang="en-US" sz="1900" dirty="0" err="1"/>
              <a:t>Mannings</a:t>
            </a:r>
            <a:r>
              <a:rPr lang="en-US" sz="1900" dirty="0"/>
              <a:t>, where Nathaniel grew up in an environment peopled almost exclusively by women and girls. Many critics attribute Hawthorne’s “feminine” style to his experience as a boy surrounded by female figures.</a:t>
            </a:r>
            <a:endParaRPr lang="it-IT" sz="1900" dirty="0"/>
          </a:p>
        </p:txBody>
      </p:sp>
    </p:spTree>
    <p:extLst>
      <p:ext uri="{BB962C8B-B14F-4D97-AF65-F5344CB8AC3E}">
        <p14:creationId xmlns:p14="http://schemas.microsoft.com/office/powerpoint/2010/main" val="1217085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776472-CC4F-3E9E-E720-061C56CA0832}"/>
              </a:ext>
            </a:extLst>
          </p:cNvPr>
          <p:cNvSpPr>
            <a:spLocks noGrp="1"/>
          </p:cNvSpPr>
          <p:nvPr>
            <p:ph type="title"/>
          </p:nvPr>
        </p:nvSpPr>
        <p:spPr/>
        <p:txBody>
          <a:bodyPr/>
          <a:lstStyle/>
          <a:p>
            <a:r>
              <a:rPr lang="it-IT" b="1" dirty="0">
                <a:solidFill>
                  <a:schemeClr val="accent1">
                    <a:lumMod val="50000"/>
                  </a:schemeClr>
                </a:solidFill>
              </a:rPr>
              <a:t>A </a:t>
            </a:r>
            <a:r>
              <a:rPr lang="it-IT" b="1" dirty="0" err="1">
                <a:solidFill>
                  <a:schemeClr val="accent1">
                    <a:lumMod val="50000"/>
                  </a:schemeClr>
                </a:solidFill>
              </a:rPr>
              <a:t>fallen</a:t>
            </a:r>
            <a:r>
              <a:rPr lang="it-IT" b="1" dirty="0">
                <a:solidFill>
                  <a:schemeClr val="accent1">
                    <a:lumMod val="50000"/>
                  </a:schemeClr>
                </a:solidFill>
              </a:rPr>
              <a:t> Adam, a new Christ</a:t>
            </a:r>
          </a:p>
        </p:txBody>
      </p:sp>
      <p:sp>
        <p:nvSpPr>
          <p:cNvPr id="3" name="Segnaposto contenuto 2">
            <a:extLst>
              <a:ext uri="{FF2B5EF4-FFF2-40B4-BE49-F238E27FC236}">
                <a16:creationId xmlns:a16="http://schemas.microsoft.com/office/drawing/2014/main" id="{5FCB7E66-2942-748A-9076-C1E9580CB837}"/>
              </a:ext>
            </a:extLst>
          </p:cNvPr>
          <p:cNvSpPr>
            <a:spLocks noGrp="1"/>
          </p:cNvSpPr>
          <p:nvPr>
            <p:ph idx="1"/>
          </p:nvPr>
        </p:nvSpPr>
        <p:spPr/>
        <p:txBody>
          <a:bodyPr>
            <a:normAutofit fontScale="77500" lnSpcReduction="20000"/>
          </a:bodyPr>
          <a:lstStyle/>
          <a:p>
            <a:pPr marL="0" indent="0">
              <a:buNone/>
            </a:pPr>
            <a:r>
              <a:rPr lang="en-US" dirty="0"/>
              <a:t>Hester’s lover, the minister </a:t>
            </a:r>
            <a:r>
              <a:rPr lang="en-US" b="1" dirty="0">
                <a:solidFill>
                  <a:schemeClr val="accent1">
                    <a:lumMod val="50000"/>
                  </a:schemeClr>
                </a:solidFill>
              </a:rPr>
              <a:t>Arthur Dimmesdale</a:t>
            </a:r>
            <a:r>
              <a:rPr lang="en-US" dirty="0"/>
              <a:t>, is a frail man, a fallen Adam who becomes even more successful as a preacher, an considered as more saintly, when he denounces himself (in very ambiguous ways – he never reveals that he is Pearl’s father, and Hester never betrays him) as a sinner like Hester – so the two criminals are treated in opposite ways according to their gender. Toward the end, Hester takes charge of the situation, and organizes their flight back to Europe – e new migration, with the woman as the leader, but the project fails.</a:t>
            </a:r>
          </a:p>
          <a:p>
            <a:pPr marL="0" indent="0">
              <a:buNone/>
            </a:pPr>
            <a:r>
              <a:rPr lang="en-US" dirty="0"/>
              <a:t>In the scene of Dimmesdale’s sermon for the election of the new governor the minister manages to represent himself as a sort of New Christ, who takes upon himself all the sins of the world (“the one sinner of the world”). Hester witnesses the scene alone, outside of the church, and she cannot hear what Dimmesdale says (we will know what the sermon is about from the words of the audience) – </a:t>
            </a:r>
            <a:r>
              <a:rPr lang="en-US" b="1" dirty="0">
                <a:solidFill>
                  <a:schemeClr val="accent1">
                    <a:lumMod val="50000"/>
                  </a:schemeClr>
                </a:solidFill>
              </a:rPr>
              <a:t>Hester is at the margins, Arthur at the center</a:t>
            </a:r>
            <a:r>
              <a:rPr lang="en-US" dirty="0"/>
              <a:t>, until the end, when he asks her to go up the scaffold platform with him, and dies in her arms, cradled like Christ by the Virgin Mary.</a:t>
            </a:r>
            <a:endParaRPr lang="it-IT" dirty="0"/>
          </a:p>
        </p:txBody>
      </p:sp>
    </p:spTree>
    <p:extLst>
      <p:ext uri="{BB962C8B-B14F-4D97-AF65-F5344CB8AC3E}">
        <p14:creationId xmlns:p14="http://schemas.microsoft.com/office/powerpoint/2010/main" val="38018090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Segnaposto contenuto 3">
            <a:extLst>
              <a:ext uri="{FF2B5EF4-FFF2-40B4-BE49-F238E27FC236}">
                <a16:creationId xmlns:a16="http://schemas.microsoft.com/office/drawing/2014/main" id="{8D24FDEA-E5CF-3B32-7814-1DA57C851A7F}"/>
              </a:ext>
            </a:extLst>
          </p:cNvPr>
          <p:cNvPicPr>
            <a:picLocks noGrp="1" noChangeAspect="1"/>
          </p:cNvPicPr>
          <p:nvPr>
            <p:ph idx="1"/>
          </p:nvPr>
        </p:nvPicPr>
        <p:blipFill>
          <a:blip r:embed="rId2"/>
          <a:stretch>
            <a:fillRect/>
          </a:stretch>
        </p:blipFill>
        <p:spPr>
          <a:xfrm>
            <a:off x="251520" y="682759"/>
            <a:ext cx="4428313" cy="3505934"/>
          </a:xfrm>
          <a:prstGeom prst="rect">
            <a:avLst/>
          </a:prstGeom>
        </p:spPr>
      </p:pic>
      <p:pic>
        <p:nvPicPr>
          <p:cNvPr id="6" name="Immagine 5" descr="Immagine che contiene statua, arte, Scultura in pietra, scultura">
            <a:extLst>
              <a:ext uri="{FF2B5EF4-FFF2-40B4-BE49-F238E27FC236}">
                <a16:creationId xmlns:a16="http://schemas.microsoft.com/office/drawing/2014/main" id="{35B65ABB-C72E-CCF5-A702-7A847266E85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8466" y="3429000"/>
            <a:ext cx="4431443" cy="3178289"/>
          </a:xfrm>
          <a:prstGeom prst="rect">
            <a:avLst/>
          </a:prstGeom>
        </p:spPr>
      </p:pic>
    </p:spTree>
    <p:extLst>
      <p:ext uri="{BB962C8B-B14F-4D97-AF65-F5344CB8AC3E}">
        <p14:creationId xmlns:p14="http://schemas.microsoft.com/office/powerpoint/2010/main" val="9750654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A4003B5-4B1C-5A7D-D870-A6EDE50ECAF3}"/>
              </a:ext>
            </a:extLst>
          </p:cNvPr>
          <p:cNvSpPr>
            <a:spLocks noGrp="1"/>
          </p:cNvSpPr>
          <p:nvPr>
            <p:ph type="title"/>
          </p:nvPr>
        </p:nvSpPr>
        <p:spPr>
          <a:xfrm>
            <a:off x="457200" y="332656"/>
            <a:ext cx="8229600" cy="1008112"/>
          </a:xfrm>
        </p:spPr>
        <p:txBody>
          <a:bodyPr/>
          <a:lstStyle/>
          <a:p>
            <a:r>
              <a:rPr lang="it-IT" b="1" dirty="0">
                <a:solidFill>
                  <a:schemeClr val="accent1">
                    <a:lumMod val="50000"/>
                  </a:schemeClr>
                </a:solidFill>
              </a:rPr>
              <a:t>An American </a:t>
            </a:r>
            <a:r>
              <a:rPr lang="it-IT" b="1" dirty="0" err="1">
                <a:solidFill>
                  <a:schemeClr val="accent1">
                    <a:lumMod val="50000"/>
                  </a:schemeClr>
                </a:solidFill>
              </a:rPr>
              <a:t>Satan</a:t>
            </a:r>
            <a:endParaRPr lang="it-IT" b="1" dirty="0">
              <a:solidFill>
                <a:schemeClr val="accent1">
                  <a:lumMod val="50000"/>
                </a:schemeClr>
              </a:solidFill>
            </a:endParaRPr>
          </a:p>
        </p:txBody>
      </p:sp>
      <p:sp>
        <p:nvSpPr>
          <p:cNvPr id="3" name="Segnaposto contenuto 2">
            <a:extLst>
              <a:ext uri="{FF2B5EF4-FFF2-40B4-BE49-F238E27FC236}">
                <a16:creationId xmlns:a16="http://schemas.microsoft.com/office/drawing/2014/main" id="{DB6E07D8-9E56-C102-FCE0-30D568B14B7D}"/>
              </a:ext>
            </a:extLst>
          </p:cNvPr>
          <p:cNvSpPr>
            <a:spLocks noGrp="1"/>
          </p:cNvSpPr>
          <p:nvPr>
            <p:ph idx="1"/>
          </p:nvPr>
        </p:nvSpPr>
        <p:spPr>
          <a:xfrm>
            <a:off x="251520" y="1700808"/>
            <a:ext cx="8712968" cy="4968552"/>
          </a:xfrm>
        </p:spPr>
        <p:txBody>
          <a:bodyPr>
            <a:normAutofit fontScale="77500" lnSpcReduction="20000"/>
          </a:bodyPr>
          <a:lstStyle/>
          <a:p>
            <a:pPr marL="0" indent="0">
              <a:buNone/>
            </a:pPr>
            <a:r>
              <a:rPr lang="it-IT" dirty="0"/>
              <a:t>In the love/hate t</a:t>
            </a:r>
            <a:r>
              <a:rPr lang="en-US" dirty="0" err="1"/>
              <a:t>riangle</a:t>
            </a:r>
            <a:r>
              <a:rPr lang="en-US" dirty="0"/>
              <a:t> of </a:t>
            </a:r>
            <a:r>
              <a:rPr lang="en-US" i="1" dirty="0"/>
              <a:t>The Scarlet Letter</a:t>
            </a:r>
            <a:r>
              <a:rPr lang="en-US" dirty="0"/>
              <a:t>, which should reproduce </a:t>
            </a:r>
            <a:r>
              <a:rPr lang="en-US" dirty="0" err="1"/>
              <a:t>che</a:t>
            </a:r>
            <a:r>
              <a:rPr lang="en-US" dirty="0"/>
              <a:t> original </a:t>
            </a:r>
            <a:r>
              <a:rPr lang="en-US" b="1" dirty="0">
                <a:solidFill>
                  <a:schemeClr val="accent1">
                    <a:lumMod val="50000"/>
                  </a:schemeClr>
                </a:solidFill>
              </a:rPr>
              <a:t>Adam-Eve-Satan triangle</a:t>
            </a:r>
            <a:r>
              <a:rPr lang="en-US" dirty="0"/>
              <a:t>, Satan’s role is played by Hester’s husband, </a:t>
            </a:r>
            <a:r>
              <a:rPr lang="en-US" b="1" dirty="0">
                <a:solidFill>
                  <a:schemeClr val="accent1">
                    <a:lumMod val="50000"/>
                  </a:schemeClr>
                </a:solidFill>
              </a:rPr>
              <a:t>Roger Prynne</a:t>
            </a:r>
            <a:r>
              <a:rPr lang="en-US" dirty="0"/>
              <a:t>, who has sent his wife to the colony alone, while he went into the wilderness to study nature and Indian knowledge. When he finally meets her, is on the day of her public exposure as an adulteress, with her newborn daughter Pearl in her arms. So he takes the pseudonym </a:t>
            </a:r>
            <a:r>
              <a:rPr lang="en-US" b="1" dirty="0">
                <a:solidFill>
                  <a:schemeClr val="accent1">
                    <a:lumMod val="50000"/>
                  </a:schemeClr>
                </a:solidFill>
              </a:rPr>
              <a:t>Chillingworth</a:t>
            </a:r>
            <a:r>
              <a:rPr lang="en-US" dirty="0"/>
              <a:t>, makes Hester promise not to betray her, and begins his search for her fellow “criminal” (</a:t>
            </a:r>
            <a:r>
              <a:rPr lang="en-US" i="1" dirty="0"/>
              <a:t>The Scarlet Letter </a:t>
            </a:r>
            <a:r>
              <a:rPr lang="en-US" dirty="0"/>
              <a:t>is also a detective story). He is also a </a:t>
            </a:r>
            <a:r>
              <a:rPr lang="en-US" b="1" dirty="0">
                <a:solidFill>
                  <a:schemeClr val="accent1">
                    <a:lumMod val="50000"/>
                  </a:schemeClr>
                </a:solidFill>
              </a:rPr>
              <a:t>vampire</a:t>
            </a:r>
            <a:r>
              <a:rPr lang="en-US" dirty="0"/>
              <a:t>, inaugurating in the imaginary </a:t>
            </a:r>
            <a:r>
              <a:rPr lang="en-US" dirty="0" err="1"/>
              <a:t>chronohistory</a:t>
            </a:r>
            <a:r>
              <a:rPr lang="en-US" dirty="0"/>
              <a:t> built by American literature a figure already invented (in female form) by Edgar Allan Poe in some of his tales. In two chapter titles he is called “</a:t>
            </a:r>
            <a:r>
              <a:rPr lang="en-US" b="1" dirty="0">
                <a:solidFill>
                  <a:schemeClr val="accent1">
                    <a:lumMod val="50000"/>
                  </a:schemeClr>
                </a:solidFill>
              </a:rPr>
              <a:t>The Leech</a:t>
            </a:r>
            <a:r>
              <a:rPr lang="en-US" dirty="0"/>
              <a:t>” (meaning doctor, but also bloodsucker), and he is also said to be able to “spread bat’s wings and flee away.” His victim is of course Arthur, whom he chooses as his spiritual guide – then he goes to live with him as his doctor (and there are some very subtle allusions to a potentially </a:t>
            </a:r>
            <a:r>
              <a:rPr lang="en-US" b="1" dirty="0">
                <a:solidFill>
                  <a:schemeClr val="accent1">
                    <a:lumMod val="50000"/>
                  </a:schemeClr>
                </a:solidFill>
              </a:rPr>
              <a:t>homosexual relationships</a:t>
            </a:r>
            <a:r>
              <a:rPr lang="en-US" dirty="0"/>
              <a:t>). But instead of getting better, Arthur get worse, and Chillingworth begins to look as a prototype of the </a:t>
            </a:r>
            <a:r>
              <a:rPr lang="en-US" b="1" dirty="0">
                <a:solidFill>
                  <a:schemeClr val="accent1">
                    <a:lumMod val="50000"/>
                  </a:schemeClr>
                </a:solidFill>
              </a:rPr>
              <a:t>mad scientist </a:t>
            </a:r>
            <a:r>
              <a:rPr lang="en-US" dirty="0"/>
              <a:t>who ruthlessly experiments on human guinea pigs.</a:t>
            </a:r>
          </a:p>
        </p:txBody>
      </p:sp>
    </p:spTree>
    <p:extLst>
      <p:ext uri="{BB962C8B-B14F-4D97-AF65-F5344CB8AC3E}">
        <p14:creationId xmlns:p14="http://schemas.microsoft.com/office/powerpoint/2010/main" val="25585026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ABF4DA-3054-A92C-2870-F582A3EC52D5}"/>
              </a:ext>
            </a:extLst>
          </p:cNvPr>
          <p:cNvSpPr>
            <a:spLocks noGrp="1"/>
          </p:cNvSpPr>
          <p:nvPr>
            <p:ph type="title"/>
          </p:nvPr>
        </p:nvSpPr>
        <p:spPr>
          <a:xfrm>
            <a:off x="457200" y="332656"/>
            <a:ext cx="8229600" cy="1008112"/>
          </a:xfrm>
        </p:spPr>
        <p:txBody>
          <a:bodyPr/>
          <a:lstStyle/>
          <a:p>
            <a:r>
              <a:rPr lang="it-IT" b="1" dirty="0">
                <a:solidFill>
                  <a:schemeClr val="accent1">
                    <a:lumMod val="50000"/>
                  </a:schemeClr>
                </a:solidFill>
              </a:rPr>
              <a:t>A Pearl of </a:t>
            </a:r>
            <a:r>
              <a:rPr lang="it-IT" b="1" dirty="0" err="1">
                <a:solidFill>
                  <a:schemeClr val="accent1">
                    <a:lumMod val="50000"/>
                  </a:schemeClr>
                </a:solidFill>
              </a:rPr>
              <a:t>great</a:t>
            </a:r>
            <a:r>
              <a:rPr lang="it-IT" b="1" dirty="0">
                <a:solidFill>
                  <a:schemeClr val="accent1">
                    <a:lumMod val="50000"/>
                  </a:schemeClr>
                </a:solidFill>
              </a:rPr>
              <a:t> </a:t>
            </a:r>
            <a:r>
              <a:rPr lang="it-IT" b="1" dirty="0" err="1">
                <a:solidFill>
                  <a:schemeClr val="accent1">
                    <a:lumMod val="50000"/>
                  </a:schemeClr>
                </a:solidFill>
              </a:rPr>
              <a:t>value</a:t>
            </a:r>
            <a:endParaRPr lang="it-IT" b="1" dirty="0">
              <a:solidFill>
                <a:schemeClr val="accent1">
                  <a:lumMod val="50000"/>
                </a:schemeClr>
              </a:solidFill>
            </a:endParaRPr>
          </a:p>
        </p:txBody>
      </p:sp>
      <p:sp>
        <p:nvSpPr>
          <p:cNvPr id="3" name="Segnaposto contenuto 2">
            <a:extLst>
              <a:ext uri="{FF2B5EF4-FFF2-40B4-BE49-F238E27FC236}">
                <a16:creationId xmlns:a16="http://schemas.microsoft.com/office/drawing/2014/main" id="{DF3B848F-BE80-2A37-D622-F79910FD7745}"/>
              </a:ext>
            </a:extLst>
          </p:cNvPr>
          <p:cNvSpPr>
            <a:spLocks noGrp="1"/>
          </p:cNvSpPr>
          <p:nvPr>
            <p:ph idx="1"/>
          </p:nvPr>
        </p:nvSpPr>
        <p:spPr>
          <a:xfrm>
            <a:off x="457200" y="1628800"/>
            <a:ext cx="8229600" cy="4695800"/>
          </a:xfrm>
        </p:spPr>
        <p:txBody>
          <a:bodyPr>
            <a:normAutofit fontScale="92500" lnSpcReduction="10000"/>
          </a:bodyPr>
          <a:lstStyle/>
          <a:p>
            <a:pPr marL="0" indent="0">
              <a:buNone/>
            </a:pPr>
            <a:r>
              <a:rPr lang="en-US" dirty="0"/>
              <a:t>Hester’s daughter, Pearl, is systematically represented (by the community as well as by her mother) as </a:t>
            </a:r>
            <a:r>
              <a:rPr lang="en-US" b="1" dirty="0">
                <a:solidFill>
                  <a:schemeClr val="accent1">
                    <a:lumMod val="50000"/>
                  </a:schemeClr>
                </a:solidFill>
              </a:rPr>
              <a:t>a small sprite, an elf-child, an unmanageable breaker of rules </a:t>
            </a:r>
            <a:r>
              <a:rPr lang="en-US" dirty="0"/>
              <a:t>who only wants to know who her father is (she is the real “</a:t>
            </a:r>
            <a:r>
              <a:rPr lang="en-US" b="1" dirty="0">
                <a:solidFill>
                  <a:schemeClr val="accent1">
                    <a:lumMod val="50000"/>
                  </a:schemeClr>
                </a:solidFill>
              </a:rPr>
              <a:t>detective</a:t>
            </a:r>
            <a:r>
              <a:rPr lang="en-US" dirty="0"/>
              <a:t>,” in the story, the person who asks questions). Always identified with nature, she is also the positive force that makes Hester survive through her ordeal, the </a:t>
            </a:r>
            <a:r>
              <a:rPr lang="en-US" b="1" dirty="0">
                <a:solidFill>
                  <a:schemeClr val="accent1">
                    <a:lumMod val="50000"/>
                  </a:schemeClr>
                </a:solidFill>
              </a:rPr>
              <a:t>embodiment of a “natural” love </a:t>
            </a:r>
            <a:r>
              <a:rPr lang="en-US" dirty="0"/>
              <a:t>that exceeds the patriarchal politics of sexual control. Like Hester, she will survive both Arthur and Roger </a:t>
            </a:r>
            <a:r>
              <a:rPr lang="en-US" i="1" dirty="0"/>
              <a:t>(contra</a:t>
            </a:r>
            <a:r>
              <a:rPr lang="en-US" dirty="0"/>
              <a:t> adultery European novels like </a:t>
            </a:r>
            <a:r>
              <a:rPr lang="en-US" i="1" dirty="0"/>
              <a:t>Madame Bovary </a:t>
            </a:r>
            <a:r>
              <a:rPr lang="en-US" dirty="0"/>
              <a:t>or </a:t>
            </a:r>
            <a:r>
              <a:rPr lang="en-US" i="1" dirty="0"/>
              <a:t>Anna Karenina,</a:t>
            </a:r>
            <a:r>
              <a:rPr lang="en-US" dirty="0"/>
              <a:t> where the women die and the men go on with their lives), and thanks to the latter’s only act of generosity will become a rich heiress.</a:t>
            </a:r>
          </a:p>
        </p:txBody>
      </p:sp>
    </p:spTree>
    <p:extLst>
      <p:ext uri="{BB962C8B-B14F-4D97-AF65-F5344CB8AC3E}">
        <p14:creationId xmlns:p14="http://schemas.microsoft.com/office/powerpoint/2010/main" val="11477896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152128"/>
          </a:xfrm>
        </p:spPr>
        <p:txBody>
          <a:bodyPr/>
          <a:lstStyle/>
          <a:p>
            <a:r>
              <a:rPr lang="it-IT" b="1" dirty="0"/>
              <a:t> Hester </a:t>
            </a:r>
            <a:r>
              <a:rPr lang="it-IT" b="1" dirty="0" err="1"/>
              <a:t>Prynne</a:t>
            </a:r>
            <a:r>
              <a:rPr lang="it-IT" b="1" dirty="0"/>
              <a:t>, </a:t>
            </a:r>
            <a:r>
              <a:rPr lang="it-IT" b="1" i="1" dirty="0"/>
              <a:t>c’est </a:t>
            </a:r>
            <a:r>
              <a:rPr lang="it-IT" b="1" i="1" dirty="0" err="1"/>
              <a:t>moi</a:t>
            </a:r>
            <a:endParaRPr lang="it-IT" b="1" i="1" dirty="0"/>
          </a:p>
        </p:txBody>
      </p:sp>
      <p:sp>
        <p:nvSpPr>
          <p:cNvPr id="3" name="Segnaposto contenuto 2"/>
          <p:cNvSpPr>
            <a:spLocks noGrp="1"/>
          </p:cNvSpPr>
          <p:nvPr>
            <p:ph idx="1"/>
          </p:nvPr>
        </p:nvSpPr>
        <p:spPr>
          <a:xfrm>
            <a:off x="457200" y="1556792"/>
            <a:ext cx="8229600" cy="4767808"/>
          </a:xfrm>
        </p:spPr>
        <p:txBody>
          <a:bodyPr>
            <a:normAutofit fontScale="77500" lnSpcReduction="20000"/>
          </a:bodyPr>
          <a:lstStyle/>
          <a:p>
            <a:pPr marL="0" indent="0">
              <a:buNone/>
            </a:pPr>
            <a:r>
              <a:rPr lang="en-US" dirty="0"/>
              <a:t>At the beginning of </a:t>
            </a:r>
            <a:r>
              <a:rPr lang="en-US" b="1" dirty="0">
                <a:solidFill>
                  <a:schemeClr val="tx2">
                    <a:lumMod val="75000"/>
                  </a:schemeClr>
                </a:solidFill>
              </a:rPr>
              <a:t>“The Custom-House,” </a:t>
            </a:r>
            <a:r>
              <a:rPr lang="en-US" dirty="0"/>
              <a:t>Hawthorne denounces his </a:t>
            </a:r>
            <a:r>
              <a:rPr lang="en-US" dirty="0">
                <a:solidFill>
                  <a:schemeClr val="tx2">
                    <a:lumMod val="75000"/>
                  </a:schemeClr>
                </a:solidFill>
              </a:rPr>
              <a:t>“</a:t>
            </a:r>
            <a:r>
              <a:rPr lang="en-US" b="1" dirty="0">
                <a:solidFill>
                  <a:schemeClr val="tx2">
                    <a:lumMod val="75000"/>
                  </a:schemeClr>
                </a:solidFill>
              </a:rPr>
              <a:t>autobiographical impulse,”</a:t>
            </a:r>
            <a:r>
              <a:rPr lang="en-US" dirty="0">
                <a:solidFill>
                  <a:schemeClr val="tx2">
                    <a:lumMod val="75000"/>
                  </a:schemeClr>
                </a:solidFill>
              </a:rPr>
              <a:t> </a:t>
            </a:r>
            <a:r>
              <a:rPr lang="en-US" dirty="0"/>
              <a:t>which has led him to write the introductory sketch. The denunciation can be applied also to </a:t>
            </a:r>
            <a:r>
              <a:rPr lang="en-US" i="1" dirty="0"/>
              <a:t>The Scarlet Letter</a:t>
            </a:r>
            <a:r>
              <a:rPr lang="en-US" dirty="0"/>
              <a:t> as a whole, since, as many critics have stressed,  Hawthorne clearly identifies with his heroine – an article about Hawthorne’s </a:t>
            </a:r>
            <a:r>
              <a:rPr lang="en-US" b="1" dirty="0">
                <a:solidFill>
                  <a:schemeClr val="tx2">
                    <a:lumMod val="75000"/>
                  </a:schemeClr>
                </a:solidFill>
              </a:rPr>
              <a:t>gender anxieties</a:t>
            </a:r>
            <a:r>
              <a:rPr lang="en-US" dirty="0">
                <a:solidFill>
                  <a:schemeClr val="tx2">
                    <a:lumMod val="75000"/>
                  </a:schemeClr>
                </a:solidFill>
              </a:rPr>
              <a:t> </a:t>
            </a:r>
            <a:r>
              <a:rPr lang="en-US" dirty="0"/>
              <a:t>by Robert K. Martin is aptly titled “Hester Prynne, </a:t>
            </a:r>
            <a:r>
              <a:rPr lang="en-US" i="1" dirty="0" err="1"/>
              <a:t>C’est</a:t>
            </a:r>
            <a:r>
              <a:rPr lang="en-US" i="1" dirty="0"/>
              <a:t> </a:t>
            </a:r>
            <a:r>
              <a:rPr lang="en-US" i="1" dirty="0" err="1"/>
              <a:t>moi</a:t>
            </a:r>
            <a:r>
              <a:rPr lang="en-US" i="1" dirty="0"/>
              <a:t>.</a:t>
            </a:r>
            <a:r>
              <a:rPr lang="en-US" dirty="0"/>
              <a:t>” In the romance, the complex intersections of the gender, race and class dimensions obliquely mirror Hawthorne’s ambiguous perception, interpretation and evaluation of these interconnecting issues inside mid-19th-century American society, and of his own positioning inside that web of </a:t>
            </a:r>
            <a:r>
              <a:rPr lang="en-US" b="1" dirty="0">
                <a:solidFill>
                  <a:schemeClr val="tx2">
                    <a:lumMod val="75000"/>
                  </a:schemeClr>
                </a:solidFill>
              </a:rPr>
              <a:t>contaminations and conflicts</a:t>
            </a:r>
            <a:r>
              <a:rPr lang="it-IT" dirty="0"/>
              <a:t>. </a:t>
            </a:r>
            <a:r>
              <a:rPr lang="en-US" dirty="0"/>
              <a:t>One issue that criticism has generally overlooked is that this intersection takes place inside a subject who is, first of all, a migrant, and much less an enterprising colonizer like most of the male citizens of Boston. Hester’s </a:t>
            </a:r>
            <a:r>
              <a:rPr lang="en-US" b="1" dirty="0">
                <a:solidFill>
                  <a:schemeClr val="tx2">
                    <a:lumMod val="75000"/>
                  </a:schemeClr>
                </a:solidFill>
              </a:rPr>
              <a:t>sense of displacement </a:t>
            </a:r>
            <a:r>
              <a:rPr lang="en-US" dirty="0"/>
              <a:t>(both from her own country and from the community she has been forced to join) mirrors Hawthorne’s, who was certainly not a migrant neither was consciously interested in representing the migrant experience, and nonetheless describes himself, as the end of “The Custom-House,” as such. </a:t>
            </a:r>
            <a:endParaRPr lang="en-US" b="1" dirty="0"/>
          </a:p>
        </p:txBody>
      </p:sp>
    </p:spTree>
    <p:extLst>
      <p:ext uri="{BB962C8B-B14F-4D97-AF65-F5344CB8AC3E}">
        <p14:creationId xmlns:p14="http://schemas.microsoft.com/office/powerpoint/2010/main" val="228967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936104"/>
          </a:xfrm>
        </p:spPr>
        <p:txBody>
          <a:bodyPr/>
          <a:lstStyle/>
          <a:p>
            <a:r>
              <a:rPr lang="it-IT" b="1" dirty="0"/>
              <a:t>An </a:t>
            </a:r>
            <a:r>
              <a:rPr lang="it-IT" b="1" dirty="0" err="1"/>
              <a:t>author</a:t>
            </a:r>
            <a:r>
              <a:rPr lang="it-IT" b="1" dirty="0"/>
              <a:t> with no </a:t>
            </a:r>
            <a:r>
              <a:rPr lang="it-IT" b="1" dirty="0" err="1"/>
              <a:t>identity</a:t>
            </a:r>
            <a:endParaRPr lang="it-IT" b="1" dirty="0"/>
          </a:p>
        </p:txBody>
      </p:sp>
      <p:sp>
        <p:nvSpPr>
          <p:cNvPr id="3" name="Segnaposto contenuto 2"/>
          <p:cNvSpPr>
            <a:spLocks noGrp="1"/>
          </p:cNvSpPr>
          <p:nvPr>
            <p:ph idx="1"/>
          </p:nvPr>
        </p:nvSpPr>
        <p:spPr>
          <a:xfrm>
            <a:off x="457200" y="1196752"/>
            <a:ext cx="8229600" cy="5328592"/>
          </a:xfrm>
        </p:spPr>
        <p:txBody>
          <a:bodyPr>
            <a:normAutofit fontScale="85000" lnSpcReduction="10000"/>
          </a:bodyPr>
          <a:lstStyle/>
          <a:p>
            <a:pPr marL="0" indent="0">
              <a:buNone/>
            </a:pPr>
            <a:r>
              <a:rPr lang="en-US" dirty="0"/>
              <a:t>Hawthorne’s difficulty in finding a </a:t>
            </a:r>
            <a:r>
              <a:rPr lang="en-US" b="1" dirty="0">
                <a:solidFill>
                  <a:schemeClr val="tx2">
                    <a:lumMod val="75000"/>
                  </a:schemeClr>
                </a:solidFill>
              </a:rPr>
              <a:t>cultural identity </a:t>
            </a:r>
            <a:r>
              <a:rPr lang="en-US" dirty="0"/>
              <a:t>in America can be signaled by his statement that he is following the example of the “famous ‘P.P., Clerk of this Parish,’” the never existed author of an 18th-century mock autobiography. Besides, he comments that “the printed book, thrown at large on the wide world,”</a:t>
            </a:r>
            <a:r>
              <a:rPr lang="it-IT" dirty="0"/>
              <a:t> must </a:t>
            </a:r>
            <a:r>
              <a:rPr lang="en-US" dirty="0"/>
              <a:t>“find out the divided segment of the writer’s own nature, and complete his circle of existence by bringing him into communion with it”</a:t>
            </a:r>
            <a:r>
              <a:rPr lang="it-IT" dirty="0"/>
              <a:t> – </a:t>
            </a:r>
            <a:r>
              <a:rPr lang="en-US" dirty="0"/>
              <a:t>thus stressing again that his self is not “stable” and independent, but must rely on others (the readers) completing the communication cycle and thus acquiring the status of “author.” In the romance, Hester is at the beginning excluded by this “</a:t>
            </a:r>
            <a:r>
              <a:rPr lang="en-US" b="1" dirty="0">
                <a:solidFill>
                  <a:schemeClr val="tx2">
                    <a:lumMod val="75000"/>
                  </a:schemeClr>
                </a:solidFill>
              </a:rPr>
              <a:t>community of communication</a:t>
            </a:r>
            <a:r>
              <a:rPr lang="en-US" dirty="0"/>
              <a:t>,” and is secluded into her own “</a:t>
            </a:r>
            <a:r>
              <a:rPr lang="en-US" b="1" dirty="0">
                <a:solidFill>
                  <a:schemeClr val="tx2">
                    <a:lumMod val="75000"/>
                  </a:schemeClr>
                </a:solidFill>
              </a:rPr>
              <a:t>magic circle</a:t>
            </a:r>
            <a:r>
              <a:rPr lang="en-US" dirty="0"/>
              <a:t>” together with her child (and Pearl is often implicitly compared to a book which is difficult to be read, and without an </a:t>
            </a:r>
            <a:r>
              <a:rPr lang="en-US" dirty="0">
                <a:solidFill>
                  <a:schemeClr val="tx2">
                    <a:lumMod val="75000"/>
                  </a:schemeClr>
                </a:solidFill>
              </a:rPr>
              <a:t>“</a:t>
            </a:r>
            <a:r>
              <a:rPr lang="en-US" dirty="0"/>
              <a:t>author” – a father). Once again, this sense of exclusion from mainstream society and culture is something Hawthorne shares with Hester (even if maybe he exaggerated his own…).</a:t>
            </a:r>
          </a:p>
        </p:txBody>
      </p:sp>
    </p:spTree>
    <p:extLst>
      <p:ext uri="{BB962C8B-B14F-4D97-AF65-F5344CB8AC3E}">
        <p14:creationId xmlns:p14="http://schemas.microsoft.com/office/powerpoint/2010/main" val="19582384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4624"/>
            <a:ext cx="8229600" cy="1008112"/>
          </a:xfrm>
        </p:spPr>
        <p:txBody>
          <a:bodyPr/>
          <a:lstStyle/>
          <a:p>
            <a:r>
              <a:rPr lang="it-IT" b="1" dirty="0"/>
              <a:t>A </a:t>
            </a:r>
            <a:r>
              <a:rPr lang="it-IT" b="1" dirty="0" err="1"/>
              <a:t>search</a:t>
            </a:r>
            <a:r>
              <a:rPr lang="it-IT" b="1" dirty="0"/>
              <a:t> for A-</a:t>
            </a:r>
            <a:r>
              <a:rPr lang="it-IT" b="1" dirty="0" err="1"/>
              <a:t>uthority</a:t>
            </a:r>
            <a:endParaRPr lang="it-IT" b="1" dirty="0"/>
          </a:p>
        </p:txBody>
      </p:sp>
      <p:sp>
        <p:nvSpPr>
          <p:cNvPr id="3" name="Segnaposto contenuto 2"/>
          <p:cNvSpPr>
            <a:spLocks noGrp="1"/>
          </p:cNvSpPr>
          <p:nvPr>
            <p:ph idx="1"/>
          </p:nvPr>
        </p:nvSpPr>
        <p:spPr>
          <a:xfrm>
            <a:off x="179512" y="1196752"/>
            <a:ext cx="8784976" cy="5328592"/>
          </a:xfrm>
        </p:spPr>
        <p:txBody>
          <a:bodyPr>
            <a:noAutofit/>
          </a:bodyPr>
          <a:lstStyle/>
          <a:p>
            <a:pPr marL="0" indent="0">
              <a:buNone/>
            </a:pPr>
            <a:r>
              <a:rPr lang="en-US" sz="1900" dirty="0"/>
              <a:t>“The Custom-House” is about how Hawthorne came to write </a:t>
            </a:r>
            <a:r>
              <a:rPr lang="en-US" sz="1900" i="1" dirty="0"/>
              <a:t>The Scarlet Letter</a:t>
            </a:r>
            <a:r>
              <a:rPr lang="en-US" sz="1900" dirty="0"/>
              <a:t> – or better, how the story of Hester Prynne finally turned Hawthorne into a major author (something of course Hawthorne did not know yet when he was writing the sketch…). Throughout the sketch Hawthorne is in search for his lost (or not yet attained, at that time) </a:t>
            </a:r>
            <a:r>
              <a:rPr lang="en-US" sz="1900" b="1" i="1" dirty="0">
                <a:solidFill>
                  <a:schemeClr val="tx2">
                    <a:lumMod val="75000"/>
                  </a:schemeClr>
                </a:solidFill>
              </a:rPr>
              <a:t>authority</a:t>
            </a:r>
            <a:r>
              <a:rPr lang="en-US" sz="1900" dirty="0"/>
              <a:t> as a writer. He even comes to the point of summoning a ghost, that of his predecessor as custom surveyor, Jonathan </a:t>
            </a:r>
            <a:r>
              <a:rPr lang="en-US" sz="1900" dirty="0" err="1"/>
              <a:t>Pue</a:t>
            </a:r>
            <a:r>
              <a:rPr lang="en-US" sz="1900" dirty="0"/>
              <a:t>, in order to project on this figure of past authority his need to have a different forefather from those he has somewhat dismissed (mirroring his own dismissal by them) at the beginning of the sketch. Hawthorne’s choice of a different authority, based on writing and the power it has of giving a voice to those (like the women) who are not allowed to have it, is reflected in Hester’s refusal to acquiesce to the Puritan authority, and in her re-writing of the scarlet letter through the art of embroidery (just like Hawthorne “embroiders” the manuscript with his own art). One intersection (here between </a:t>
            </a:r>
            <a:r>
              <a:rPr lang="en-US" sz="1900" b="1" dirty="0">
                <a:solidFill>
                  <a:schemeClr val="tx2">
                    <a:lumMod val="75000"/>
                  </a:schemeClr>
                </a:solidFill>
              </a:rPr>
              <a:t>gender</a:t>
            </a:r>
            <a:r>
              <a:rPr lang="en-US" sz="1900" dirty="0"/>
              <a:t>, </a:t>
            </a:r>
            <a:r>
              <a:rPr lang="en-US" sz="1900" b="1" dirty="0">
                <a:solidFill>
                  <a:schemeClr val="tx2">
                    <a:lumMod val="75000"/>
                  </a:schemeClr>
                </a:solidFill>
              </a:rPr>
              <a:t>class</a:t>
            </a:r>
            <a:r>
              <a:rPr lang="en-US" sz="1900" dirty="0"/>
              <a:t> – Hester is a woman worker – and </a:t>
            </a:r>
            <a:r>
              <a:rPr lang="en-US" sz="1900" b="1" dirty="0">
                <a:solidFill>
                  <a:schemeClr val="tx2">
                    <a:lumMod val="75000"/>
                  </a:schemeClr>
                </a:solidFill>
              </a:rPr>
              <a:t>art</a:t>
            </a:r>
            <a:r>
              <a:rPr lang="en-US" sz="1900" dirty="0"/>
              <a:t>) comments the other’s, and this complex dynamics between the search for a recognized authority by dominant culture and the refusal to kneel to its values (instead re-working them and turning into something new) is something that, once again, is a typical feature of migrant literature and art.</a:t>
            </a:r>
          </a:p>
        </p:txBody>
      </p:sp>
    </p:spTree>
    <p:extLst>
      <p:ext uri="{BB962C8B-B14F-4D97-AF65-F5344CB8AC3E}">
        <p14:creationId xmlns:p14="http://schemas.microsoft.com/office/powerpoint/2010/main" val="32686330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60648"/>
            <a:ext cx="8229600" cy="1080120"/>
          </a:xfrm>
        </p:spPr>
        <p:txBody>
          <a:bodyPr/>
          <a:lstStyle/>
          <a:p>
            <a:r>
              <a:rPr lang="it-IT" b="1" dirty="0" err="1"/>
              <a:t>Distance</a:t>
            </a:r>
            <a:r>
              <a:rPr lang="it-IT" b="1" dirty="0"/>
              <a:t> from </a:t>
            </a:r>
            <a:r>
              <a:rPr lang="it-IT" b="1" dirty="0" err="1"/>
              <a:t>power</a:t>
            </a:r>
            <a:endParaRPr lang="it-IT" b="1" dirty="0"/>
          </a:p>
        </p:txBody>
      </p:sp>
      <p:sp>
        <p:nvSpPr>
          <p:cNvPr id="3" name="Segnaposto contenuto 2"/>
          <p:cNvSpPr>
            <a:spLocks noGrp="1"/>
          </p:cNvSpPr>
          <p:nvPr>
            <p:ph idx="1"/>
          </p:nvPr>
        </p:nvSpPr>
        <p:spPr>
          <a:xfrm>
            <a:off x="457200" y="1556792"/>
            <a:ext cx="8229600" cy="4752528"/>
          </a:xfrm>
        </p:spPr>
        <p:txBody>
          <a:bodyPr>
            <a:normAutofit fontScale="92500" lnSpcReduction="20000"/>
          </a:bodyPr>
          <a:lstStyle/>
          <a:p>
            <a:pPr marL="0" indent="0">
              <a:buNone/>
            </a:pPr>
            <a:r>
              <a:rPr lang="en-US" dirty="0"/>
              <a:t>Another feature that connects Hawthorne in “The Custom-House” to Hester in </a:t>
            </a:r>
            <a:r>
              <a:rPr lang="en-US" i="1" dirty="0"/>
              <a:t>The Scarlet Letter</a:t>
            </a:r>
            <a:r>
              <a:rPr lang="en-US" dirty="0"/>
              <a:t> is their </a:t>
            </a:r>
            <a:r>
              <a:rPr lang="en-US" i="1" dirty="0"/>
              <a:t>distance</a:t>
            </a:r>
            <a:r>
              <a:rPr lang="en-US" dirty="0"/>
              <a:t> from public power, even if they are at the very heart of it (Hawthorne as a public officer, Hester first as the living embodiment of what the Puritan community is not and then as its most appreciated “professional” worker). Hawthorne’s uneasiness with established power is first represented through the hostile symbol of the American Eagle, and at the end by the political plot that brings about his own demise, putting him on a “</a:t>
            </a:r>
            <a:r>
              <a:rPr lang="en-US" b="1" dirty="0">
                <a:solidFill>
                  <a:schemeClr val="tx2">
                    <a:lumMod val="75000"/>
                  </a:schemeClr>
                </a:solidFill>
              </a:rPr>
              <a:t>scaffold</a:t>
            </a:r>
            <a:r>
              <a:rPr lang="en-US" dirty="0"/>
              <a:t>” where he will be  “decapitated,” just like Hester is exposed to the </a:t>
            </a:r>
            <a:r>
              <a:rPr lang="en-US" b="1" dirty="0">
                <a:solidFill>
                  <a:schemeClr val="tx2">
                    <a:lumMod val="75000"/>
                  </a:schemeClr>
                </a:solidFill>
              </a:rPr>
              <a:t>public gaze</a:t>
            </a:r>
            <a:r>
              <a:rPr lang="en-US" dirty="0">
                <a:solidFill>
                  <a:schemeClr val="tx2">
                    <a:lumMod val="75000"/>
                  </a:schemeClr>
                </a:solidFill>
              </a:rPr>
              <a:t> </a:t>
            </a:r>
            <a:r>
              <a:rPr lang="en-US" dirty="0"/>
              <a:t>on the scaffold. Hawthorne’s uneasiness with the emblems of political power closely resembles that of migrants, who always feel the established power of the host country not as a source of protection, but as a menace to their safety.</a:t>
            </a:r>
          </a:p>
        </p:txBody>
      </p:sp>
    </p:spTree>
    <p:extLst>
      <p:ext uri="{BB962C8B-B14F-4D97-AF65-F5344CB8AC3E}">
        <p14:creationId xmlns:p14="http://schemas.microsoft.com/office/powerpoint/2010/main" val="27291293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620688"/>
            <a:ext cx="8784976" cy="1080120"/>
          </a:xfrm>
        </p:spPr>
        <p:txBody>
          <a:bodyPr>
            <a:noAutofit/>
          </a:bodyPr>
          <a:lstStyle/>
          <a:p>
            <a:r>
              <a:rPr lang="it-IT" sz="3600" b="1" dirty="0"/>
              <a:t>A </a:t>
            </a:r>
            <a:r>
              <a:rPr lang="it-IT" sz="3600" b="1" dirty="0" err="1"/>
              <a:t>betrayer</a:t>
            </a:r>
            <a:r>
              <a:rPr lang="it-IT" sz="3600" b="1" dirty="0"/>
              <a:t> of </a:t>
            </a:r>
            <a:r>
              <a:rPr lang="it-IT" sz="3600" b="1" dirty="0" err="1"/>
              <a:t>his</a:t>
            </a:r>
            <a:r>
              <a:rPr lang="it-IT" sz="3600" b="1" dirty="0"/>
              <a:t>/</a:t>
            </a:r>
            <a:r>
              <a:rPr lang="it-IT" sz="3600" b="1" dirty="0" err="1"/>
              <a:t>her</a:t>
            </a:r>
            <a:r>
              <a:rPr lang="it-IT" sz="3600" b="1" dirty="0"/>
              <a:t> </a:t>
            </a:r>
            <a:r>
              <a:rPr lang="it-IT" sz="3600" b="1" dirty="0" err="1"/>
              <a:t>class</a:t>
            </a:r>
            <a:r>
              <a:rPr lang="it-IT" sz="3600" b="1" dirty="0"/>
              <a:t>, </a:t>
            </a:r>
            <a:r>
              <a:rPr lang="it-IT" sz="3600" b="1" dirty="0" err="1"/>
              <a:t>religion</a:t>
            </a:r>
            <a:r>
              <a:rPr lang="it-IT" sz="3600" b="1" dirty="0"/>
              <a:t>, gender, family (and race?)</a:t>
            </a:r>
          </a:p>
        </p:txBody>
      </p:sp>
      <p:sp>
        <p:nvSpPr>
          <p:cNvPr id="3" name="Segnaposto contenuto 2"/>
          <p:cNvSpPr>
            <a:spLocks noGrp="1"/>
          </p:cNvSpPr>
          <p:nvPr>
            <p:ph idx="1"/>
          </p:nvPr>
        </p:nvSpPr>
        <p:spPr>
          <a:xfrm>
            <a:off x="179512" y="1772816"/>
            <a:ext cx="8784976" cy="5085184"/>
          </a:xfrm>
        </p:spPr>
        <p:txBody>
          <a:bodyPr>
            <a:normAutofit fontScale="85000" lnSpcReduction="10000"/>
          </a:bodyPr>
          <a:lstStyle/>
          <a:p>
            <a:pPr marL="0" indent="0">
              <a:buNone/>
            </a:pPr>
            <a:r>
              <a:rPr lang="en-US" dirty="0"/>
              <a:t>Hawthorne represents both himself and Hester as </a:t>
            </a:r>
            <a:r>
              <a:rPr lang="en-US" b="1" dirty="0">
                <a:solidFill>
                  <a:schemeClr val="tx2">
                    <a:lumMod val="75000"/>
                  </a:schemeClr>
                </a:solidFill>
              </a:rPr>
              <a:t>betrayers</a:t>
            </a:r>
            <a:r>
              <a:rPr lang="en-US" dirty="0"/>
              <a:t> of a number of power systems. As a “writer of story-books” he is considered by his ancestors, in “The Custom-House,” as “</a:t>
            </a:r>
            <a:r>
              <a:rPr lang="en-US" b="1" dirty="0">
                <a:solidFill>
                  <a:schemeClr val="tx2">
                    <a:lumMod val="75000"/>
                  </a:schemeClr>
                </a:solidFill>
              </a:rPr>
              <a:t>degenerate</a:t>
            </a:r>
            <a:r>
              <a:rPr lang="en-US" dirty="0"/>
              <a:t>” (“ethnic” migrants are almost always considered by dominant culture as not belonging to the legitimate “genus”) because he does not comply with the requirements of his </a:t>
            </a:r>
            <a:r>
              <a:rPr lang="en-US" b="1" dirty="0">
                <a:solidFill>
                  <a:schemeClr val="tx2">
                    <a:lumMod val="75000"/>
                  </a:schemeClr>
                </a:solidFill>
              </a:rPr>
              <a:t>class</a:t>
            </a:r>
            <a:r>
              <a:rPr lang="en-US" dirty="0"/>
              <a:t> (he should have some “business in life”), his </a:t>
            </a:r>
            <a:r>
              <a:rPr lang="en-US" b="1" dirty="0">
                <a:solidFill>
                  <a:schemeClr val="tx2">
                    <a:lumMod val="75000"/>
                  </a:schemeClr>
                </a:solidFill>
              </a:rPr>
              <a:t>religion</a:t>
            </a:r>
            <a:r>
              <a:rPr lang="en-US" dirty="0"/>
              <a:t> (he does not “glorify” God), of his </a:t>
            </a:r>
            <a:r>
              <a:rPr lang="en-US" b="1" dirty="0">
                <a:solidFill>
                  <a:schemeClr val="tx2">
                    <a:lumMod val="75000"/>
                  </a:schemeClr>
                </a:solidFill>
              </a:rPr>
              <a:t>gender</a:t>
            </a:r>
            <a:r>
              <a:rPr lang="en-US" dirty="0"/>
              <a:t> (he is implicitly not “manly” enough), of his </a:t>
            </a:r>
            <a:r>
              <a:rPr lang="en-US" b="1" dirty="0">
                <a:solidFill>
                  <a:schemeClr val="tx2">
                    <a:lumMod val="75000"/>
                  </a:schemeClr>
                </a:solidFill>
              </a:rPr>
              <a:t>family</a:t>
            </a:r>
            <a:r>
              <a:rPr lang="en-US" dirty="0"/>
              <a:t> of course, and maybe even of his </a:t>
            </a:r>
            <a:r>
              <a:rPr lang="en-US" b="1" dirty="0">
                <a:solidFill>
                  <a:schemeClr val="tx2">
                    <a:lumMod val="75000"/>
                  </a:schemeClr>
                </a:solidFill>
              </a:rPr>
              <a:t>race</a:t>
            </a:r>
            <a:r>
              <a:rPr lang="en-US" dirty="0"/>
              <a:t>, because he is depicted as a </a:t>
            </a:r>
            <a:r>
              <a:rPr lang="en-US" dirty="0">
                <a:solidFill>
                  <a:schemeClr val="tx2">
                    <a:lumMod val="75000"/>
                  </a:schemeClr>
                </a:solidFill>
              </a:rPr>
              <a:t>“</a:t>
            </a:r>
            <a:r>
              <a:rPr lang="en-US" dirty="0"/>
              <a:t>fiddler,” like the street musicians who were usually of black or not exactly white (like the Italian migrants…) descent. Hester betrays her class because she </a:t>
            </a:r>
            <a:r>
              <a:rPr lang="en-US" i="1" dirty="0"/>
              <a:t>works</a:t>
            </a:r>
            <a:r>
              <a:rPr lang="en-US" dirty="0"/>
              <a:t> instead of leaning on his husband as </a:t>
            </a:r>
            <a:r>
              <a:rPr lang="en-US" dirty="0" err="1"/>
              <a:t>breadgiver</a:t>
            </a:r>
            <a:r>
              <a:rPr lang="en-US" dirty="0"/>
              <a:t>, her religion because she breaks the sacred bond of marriage, her gender because her behavior is not “womanly,” her family through her husband, and maybe her race, as it is implied by the comparison with the Indians (and her cottage is on the margins of Boston, close to the forest, to the wilderness).</a:t>
            </a:r>
          </a:p>
        </p:txBody>
      </p:sp>
    </p:spTree>
    <p:extLst>
      <p:ext uri="{BB962C8B-B14F-4D97-AF65-F5344CB8AC3E}">
        <p14:creationId xmlns:p14="http://schemas.microsoft.com/office/powerpoint/2010/main" val="37229968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10B50D-8809-45F8-0815-A23E1B31FECD}"/>
              </a:ext>
            </a:extLst>
          </p:cNvPr>
          <p:cNvSpPr>
            <a:spLocks noGrp="1"/>
          </p:cNvSpPr>
          <p:nvPr>
            <p:ph type="title"/>
          </p:nvPr>
        </p:nvSpPr>
        <p:spPr>
          <a:xfrm>
            <a:off x="179512" y="476672"/>
            <a:ext cx="8712968" cy="1370416"/>
          </a:xfrm>
        </p:spPr>
        <p:txBody>
          <a:bodyPr>
            <a:normAutofit fontScale="90000"/>
          </a:bodyPr>
          <a:lstStyle/>
          <a:p>
            <a:r>
              <a:rPr lang="it-IT" b="1" dirty="0" err="1"/>
              <a:t>Migrating</a:t>
            </a:r>
            <a:r>
              <a:rPr lang="it-IT" b="1" dirty="0"/>
              <a:t> back home, and back </a:t>
            </a:r>
            <a:r>
              <a:rPr lang="it-IT" b="1" dirty="0" err="1"/>
              <a:t>again</a:t>
            </a:r>
            <a:endParaRPr lang="it-IT" b="1" dirty="0"/>
          </a:p>
        </p:txBody>
      </p:sp>
      <p:sp>
        <p:nvSpPr>
          <p:cNvPr id="3" name="Segnaposto contenuto 2">
            <a:extLst>
              <a:ext uri="{FF2B5EF4-FFF2-40B4-BE49-F238E27FC236}">
                <a16:creationId xmlns:a16="http://schemas.microsoft.com/office/drawing/2014/main" id="{C8C8072F-354E-14DD-1F60-2B0CC0030221}"/>
              </a:ext>
            </a:extLst>
          </p:cNvPr>
          <p:cNvSpPr>
            <a:spLocks noGrp="1"/>
          </p:cNvSpPr>
          <p:nvPr>
            <p:ph idx="1"/>
          </p:nvPr>
        </p:nvSpPr>
        <p:spPr>
          <a:xfrm>
            <a:off x="251520" y="1935480"/>
            <a:ext cx="8640960" cy="4661872"/>
          </a:xfrm>
        </p:spPr>
        <p:txBody>
          <a:bodyPr/>
          <a:lstStyle/>
          <a:p>
            <a:pPr marL="0" indent="0">
              <a:buNone/>
            </a:pPr>
            <a:r>
              <a:rPr lang="en-US" dirty="0"/>
              <a:t>At the very end of the romance, Hawthorne and her daughter go back to Europe, where Pearl, now a rich heiress, probably marries some aristocrat – so for her the migrant’s </a:t>
            </a:r>
            <a:r>
              <a:rPr lang="en-US" b="1" dirty="0">
                <a:solidFill>
                  <a:schemeClr val="accent1">
                    <a:lumMod val="50000"/>
                  </a:schemeClr>
                </a:solidFill>
              </a:rPr>
              <a:t>American Dream</a:t>
            </a:r>
            <a:r>
              <a:rPr lang="en-US" dirty="0"/>
              <a:t>, which had turned into a </a:t>
            </a:r>
            <a:r>
              <a:rPr lang="en-US" b="1" dirty="0">
                <a:solidFill>
                  <a:schemeClr val="accent1">
                    <a:lumMod val="50000"/>
                  </a:schemeClr>
                </a:solidFill>
              </a:rPr>
              <a:t>nightmare</a:t>
            </a:r>
            <a:r>
              <a:rPr lang="en-US" dirty="0"/>
              <a:t> for her mother, becomes a </a:t>
            </a:r>
            <a:r>
              <a:rPr lang="en-US" b="1" dirty="0">
                <a:solidFill>
                  <a:schemeClr val="accent1">
                    <a:lumMod val="50000"/>
                  </a:schemeClr>
                </a:solidFill>
              </a:rPr>
              <a:t>European dream</a:t>
            </a:r>
            <a:r>
              <a:rPr lang="en-US" dirty="0"/>
              <a:t>. But then Hester comes back to Boston, resumes her scarlet A, and opens a sort of </a:t>
            </a:r>
            <a:r>
              <a:rPr lang="en-US" dirty="0" err="1"/>
              <a:t>protofeminist</a:t>
            </a:r>
            <a:r>
              <a:rPr lang="en-US" dirty="0"/>
              <a:t> help group, where especially women come and talk about their problems (with Hester inspiring them with a vision of a future in which men and women will share an equal status).</a:t>
            </a:r>
          </a:p>
        </p:txBody>
      </p:sp>
    </p:spTree>
    <p:extLst>
      <p:ext uri="{BB962C8B-B14F-4D97-AF65-F5344CB8AC3E}">
        <p14:creationId xmlns:p14="http://schemas.microsoft.com/office/powerpoint/2010/main" val="179788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268760"/>
          </a:xfrm>
        </p:spPr>
        <p:txBody>
          <a:bodyPr/>
          <a:lstStyle/>
          <a:p>
            <a:r>
              <a:rPr lang="it-IT" b="1" dirty="0" err="1"/>
              <a:t>Hawthorne’s</a:t>
            </a:r>
            <a:r>
              <a:rPr lang="it-IT" b="1" dirty="0"/>
              <a:t> </a:t>
            </a:r>
            <a:r>
              <a:rPr lang="it-IT" b="1" dirty="0" err="1"/>
              <a:t>early</a:t>
            </a:r>
            <a:r>
              <a:rPr lang="it-IT" b="1" dirty="0"/>
              <a:t> career</a:t>
            </a:r>
          </a:p>
        </p:txBody>
      </p:sp>
      <p:sp>
        <p:nvSpPr>
          <p:cNvPr id="3" name="Segnaposto contenuto 2"/>
          <p:cNvSpPr>
            <a:spLocks noGrp="1"/>
          </p:cNvSpPr>
          <p:nvPr>
            <p:ph idx="1"/>
          </p:nvPr>
        </p:nvSpPr>
        <p:spPr>
          <a:xfrm>
            <a:off x="251520" y="1268760"/>
            <a:ext cx="8640960" cy="5472608"/>
          </a:xfrm>
        </p:spPr>
        <p:txBody>
          <a:bodyPr>
            <a:normAutofit fontScale="92500" lnSpcReduction="10000"/>
          </a:bodyPr>
          <a:lstStyle/>
          <a:p>
            <a:pPr marL="0" indent="0">
              <a:buNone/>
            </a:pPr>
            <a:r>
              <a:rPr lang="en-US" dirty="0"/>
              <a:t>Hawthorne graduated at Bowdoin College in 1836, and he became to publish short stories that made him known as a promising author. One of his earliest tales, </a:t>
            </a:r>
            <a:r>
              <a:rPr lang="en-US" b="1" dirty="0">
                <a:solidFill>
                  <a:schemeClr val="accent1">
                    <a:lumMod val="50000"/>
                  </a:schemeClr>
                </a:solidFill>
              </a:rPr>
              <a:t>“Alice </a:t>
            </a:r>
            <a:r>
              <a:rPr lang="en-US" b="1" dirty="0" err="1">
                <a:solidFill>
                  <a:schemeClr val="accent1">
                    <a:lumMod val="50000"/>
                  </a:schemeClr>
                </a:solidFill>
              </a:rPr>
              <a:t>Doane’s</a:t>
            </a:r>
            <a:r>
              <a:rPr lang="en-US" b="1" dirty="0">
                <a:solidFill>
                  <a:schemeClr val="accent1">
                    <a:lumMod val="50000"/>
                  </a:schemeClr>
                </a:solidFill>
              </a:rPr>
              <a:t> Appeal,” </a:t>
            </a:r>
            <a:r>
              <a:rPr lang="en-US" dirty="0"/>
              <a:t>published only in 1835 but written ten years before, is a complex reconstruction of the </a:t>
            </a:r>
            <a:r>
              <a:rPr lang="en-US" b="1" dirty="0">
                <a:solidFill>
                  <a:schemeClr val="accent1">
                    <a:lumMod val="50000"/>
                  </a:schemeClr>
                </a:solidFill>
              </a:rPr>
              <a:t>Salem Witch Hunt</a:t>
            </a:r>
            <a:r>
              <a:rPr lang="en-US" dirty="0"/>
              <a:t>, which ends with the declaration that a monument to the victims of the witch hunt should be erected to remember that </a:t>
            </a:r>
            <a:r>
              <a:rPr lang="en-US" b="1" dirty="0">
                <a:solidFill>
                  <a:schemeClr val="accent1">
                    <a:lumMod val="50000"/>
                  </a:schemeClr>
                </a:solidFill>
              </a:rPr>
              <a:t>historical horror</a:t>
            </a:r>
            <a:r>
              <a:rPr lang="en-US" dirty="0"/>
              <a:t>. From the very beginning Hawthorne was therefore interested with the necessity of facing the more disquieting aspects of American history (and, in the case of the witch hunt, involving especially women), and to make them part of </a:t>
            </a:r>
            <a:r>
              <a:rPr lang="en-US" b="1" dirty="0">
                <a:solidFill>
                  <a:schemeClr val="accent1">
                    <a:lumMod val="50000"/>
                  </a:schemeClr>
                </a:solidFill>
              </a:rPr>
              <a:t>collective memory</a:t>
            </a:r>
            <a:r>
              <a:rPr lang="en-US" dirty="0"/>
              <a:t>. In 1837 he collected many of his short stories in </a:t>
            </a:r>
            <a:r>
              <a:rPr lang="en-US" b="1" i="1" dirty="0">
                <a:solidFill>
                  <a:schemeClr val="accent1">
                    <a:lumMod val="50000"/>
                  </a:schemeClr>
                </a:solidFill>
              </a:rPr>
              <a:t>Twice-Told Tales</a:t>
            </a:r>
            <a:r>
              <a:rPr lang="en-US" b="1" dirty="0"/>
              <a:t> </a:t>
            </a:r>
            <a:r>
              <a:rPr lang="en-US" dirty="0"/>
              <a:t>– the title referring both to the fact that the tales had been already published elsewhere, and to their being mainly a “rewriting” of historical events already more or well known through their historiographical representations. </a:t>
            </a:r>
            <a:endParaRPr lang="it-IT" dirty="0"/>
          </a:p>
        </p:txBody>
      </p:sp>
    </p:spTree>
    <p:extLst>
      <p:ext uri="{BB962C8B-B14F-4D97-AF65-F5344CB8AC3E}">
        <p14:creationId xmlns:p14="http://schemas.microsoft.com/office/powerpoint/2010/main" val="227816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1008112"/>
          </a:xfrm>
        </p:spPr>
        <p:txBody>
          <a:bodyPr/>
          <a:lstStyle/>
          <a:p>
            <a:r>
              <a:rPr lang="it-IT" b="1" dirty="0"/>
              <a:t>A </a:t>
            </a:r>
            <a:r>
              <a:rPr lang="it-IT" b="1" dirty="0" err="1"/>
              <a:t>utopian</a:t>
            </a:r>
            <a:r>
              <a:rPr lang="it-IT" b="1" dirty="0"/>
              <a:t> </a:t>
            </a:r>
            <a:r>
              <a:rPr lang="it-IT" b="1" dirty="0" err="1"/>
              <a:t>tendency</a:t>
            </a:r>
            <a:endParaRPr lang="it-IT" b="1" dirty="0"/>
          </a:p>
        </p:txBody>
      </p:sp>
      <p:sp>
        <p:nvSpPr>
          <p:cNvPr id="3" name="Segnaposto contenuto 2"/>
          <p:cNvSpPr>
            <a:spLocks noGrp="1"/>
          </p:cNvSpPr>
          <p:nvPr>
            <p:ph idx="1"/>
          </p:nvPr>
        </p:nvSpPr>
        <p:spPr>
          <a:xfrm>
            <a:off x="457200" y="1124744"/>
            <a:ext cx="8229600" cy="5544616"/>
          </a:xfrm>
        </p:spPr>
        <p:txBody>
          <a:bodyPr>
            <a:normAutofit lnSpcReduction="10000"/>
          </a:bodyPr>
          <a:lstStyle/>
          <a:p>
            <a:pPr marL="0" indent="0">
              <a:buNone/>
            </a:pPr>
            <a:r>
              <a:rPr lang="en-US" dirty="0"/>
              <a:t>After having begun a love story with painter </a:t>
            </a:r>
            <a:r>
              <a:rPr lang="en-US" b="1" dirty="0">
                <a:solidFill>
                  <a:schemeClr val="accent1">
                    <a:lumMod val="50000"/>
                  </a:schemeClr>
                </a:solidFill>
              </a:rPr>
              <a:t>Sophia Peabody</a:t>
            </a:r>
            <a:r>
              <a:rPr lang="en-US" dirty="0"/>
              <a:t>, sister to the abolitionist educator </a:t>
            </a:r>
            <a:r>
              <a:rPr lang="en-US" b="1" dirty="0">
                <a:solidFill>
                  <a:schemeClr val="accent1">
                    <a:lumMod val="50000"/>
                  </a:schemeClr>
                </a:solidFill>
              </a:rPr>
              <a:t>Elizabeth Peabody</a:t>
            </a:r>
            <a:r>
              <a:rPr lang="en-US" dirty="0">
                <a:solidFill>
                  <a:schemeClr val="accent1">
                    <a:lumMod val="50000"/>
                  </a:schemeClr>
                </a:solidFill>
              </a:rPr>
              <a:t> </a:t>
            </a:r>
            <a:r>
              <a:rPr lang="en-US" dirty="0"/>
              <a:t>who also helped Hawthorne in his career (she made him publish, in 1841, three best-selling books for children, </a:t>
            </a:r>
            <a:r>
              <a:rPr lang="en-US" b="1" i="1" dirty="0">
                <a:solidFill>
                  <a:schemeClr val="accent1">
                    <a:lumMod val="50000"/>
                  </a:schemeClr>
                </a:solidFill>
              </a:rPr>
              <a:t>Grandfather’s Chair</a:t>
            </a:r>
            <a:r>
              <a:rPr lang="en-US" dirty="0"/>
              <a:t>, in which he again re-wrote events of American history). In 1841 he became involved with the utopian experiment of </a:t>
            </a:r>
            <a:r>
              <a:rPr lang="en-US" b="1" dirty="0">
                <a:solidFill>
                  <a:schemeClr val="accent1">
                    <a:lumMod val="50000"/>
                  </a:schemeClr>
                </a:solidFill>
              </a:rPr>
              <a:t>Brook Farm</a:t>
            </a:r>
            <a:r>
              <a:rPr lang="en-US" dirty="0"/>
              <a:t>, which he thought could make him save some money to marry Sophia. The experiment proved a failure, and it became the basis for his third romance, </a:t>
            </a:r>
            <a:r>
              <a:rPr lang="en-US" b="1" i="1" dirty="0">
                <a:solidFill>
                  <a:schemeClr val="accent1">
                    <a:lumMod val="50000"/>
                  </a:schemeClr>
                </a:solidFill>
              </a:rPr>
              <a:t>The </a:t>
            </a:r>
            <a:r>
              <a:rPr lang="en-US" b="1" i="1" dirty="0" err="1">
                <a:solidFill>
                  <a:schemeClr val="accent1">
                    <a:lumMod val="50000"/>
                  </a:schemeClr>
                </a:solidFill>
              </a:rPr>
              <a:t>Blithedale</a:t>
            </a:r>
            <a:r>
              <a:rPr lang="en-US" b="1" i="1" dirty="0">
                <a:solidFill>
                  <a:schemeClr val="accent1">
                    <a:lumMod val="50000"/>
                  </a:schemeClr>
                </a:solidFill>
              </a:rPr>
              <a:t> Romance</a:t>
            </a:r>
            <a:r>
              <a:rPr lang="en-US" dirty="0">
                <a:solidFill>
                  <a:schemeClr val="accent1">
                    <a:lumMod val="50000"/>
                  </a:schemeClr>
                </a:solidFill>
              </a:rPr>
              <a:t> </a:t>
            </a:r>
            <a:r>
              <a:rPr lang="en-US" dirty="0"/>
              <a:t>(1852). Hawthorne married Sophia Peabody in 1842 and then moved to Ralph Waldo Emerson’s Old Manse in Concord, where he wrote most of the tales collected in </a:t>
            </a:r>
            <a:r>
              <a:rPr lang="en-US" b="1" i="1" dirty="0">
                <a:solidFill>
                  <a:schemeClr val="accent1">
                    <a:lumMod val="50000"/>
                  </a:schemeClr>
                </a:solidFill>
              </a:rPr>
              <a:t>Mosses from an Old Manse</a:t>
            </a:r>
            <a:r>
              <a:rPr lang="en-US" dirty="0">
                <a:solidFill>
                  <a:schemeClr val="accent1">
                    <a:lumMod val="50000"/>
                  </a:schemeClr>
                </a:solidFill>
              </a:rPr>
              <a:t> </a:t>
            </a:r>
            <a:r>
              <a:rPr lang="en-US" dirty="0"/>
              <a:t>(1846).</a:t>
            </a:r>
            <a:endParaRPr lang="it-IT" dirty="0"/>
          </a:p>
        </p:txBody>
      </p:sp>
    </p:spTree>
    <p:extLst>
      <p:ext uri="{BB962C8B-B14F-4D97-AF65-F5344CB8AC3E}">
        <p14:creationId xmlns:p14="http://schemas.microsoft.com/office/powerpoint/2010/main" val="1562714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836712"/>
          </a:xfrm>
        </p:spPr>
        <p:txBody>
          <a:bodyPr/>
          <a:lstStyle/>
          <a:p>
            <a:r>
              <a:rPr lang="it-IT" b="1" dirty="0"/>
              <a:t>Life </a:t>
            </a:r>
            <a:r>
              <a:rPr lang="it-IT" b="1" dirty="0" err="1"/>
              <a:t>at</a:t>
            </a:r>
            <a:r>
              <a:rPr lang="it-IT" b="1" dirty="0"/>
              <a:t> the Custom-House</a:t>
            </a:r>
          </a:p>
        </p:txBody>
      </p:sp>
      <p:sp>
        <p:nvSpPr>
          <p:cNvPr id="3" name="Segnaposto contenuto 2"/>
          <p:cNvSpPr>
            <a:spLocks noGrp="1"/>
          </p:cNvSpPr>
          <p:nvPr>
            <p:ph idx="1"/>
          </p:nvPr>
        </p:nvSpPr>
        <p:spPr>
          <a:xfrm>
            <a:off x="457200" y="1196752"/>
            <a:ext cx="8229600" cy="5544616"/>
          </a:xfrm>
        </p:spPr>
        <p:txBody>
          <a:bodyPr>
            <a:normAutofit/>
          </a:bodyPr>
          <a:lstStyle/>
          <a:p>
            <a:pPr marL="0" indent="0">
              <a:buNone/>
            </a:pPr>
            <a:r>
              <a:rPr lang="en-US" dirty="0"/>
              <a:t>In April 1846, thanks to his acquaintances in the  Massachusetts Democratic Party, Hawthorne  became Surveyor of the Salem Custom-House. When the Whig Zachary Taylor  won the Presidential elections in 1848, Hawthorne was fired, and had to leave his post in 1849. During his years at the Custom-House, probably due to the pressures and responsibilities of his job, Hawthorne was unable to write, but he “reinvented” this “</a:t>
            </a:r>
            <a:r>
              <a:rPr lang="en-US" b="1" dirty="0">
                <a:solidFill>
                  <a:schemeClr val="accent1">
                    <a:lumMod val="50000"/>
                  </a:schemeClr>
                </a:solidFill>
              </a:rPr>
              <a:t>writer’s block</a:t>
            </a:r>
            <a:r>
              <a:rPr lang="en-US" dirty="0"/>
              <a:t>” in the introductory sketch to </a:t>
            </a:r>
            <a:r>
              <a:rPr lang="en-US" i="1" dirty="0"/>
              <a:t>The Scarlet Letter</a:t>
            </a:r>
            <a:r>
              <a:rPr lang="en-US" dirty="0"/>
              <a:t>, in which he gave the most complex and nuanced description of the </a:t>
            </a:r>
            <a:r>
              <a:rPr lang="en-US" b="1" dirty="0">
                <a:solidFill>
                  <a:schemeClr val="accent1">
                    <a:lumMod val="50000"/>
                  </a:schemeClr>
                </a:solidFill>
              </a:rPr>
              <a:t>poetics of the romance </a:t>
            </a:r>
            <a:r>
              <a:rPr lang="en-US" dirty="0"/>
              <a:t>we have – even if it is applied to what he </a:t>
            </a:r>
            <a:r>
              <a:rPr lang="en-US" i="1" dirty="0"/>
              <a:t>was not able to do </a:t>
            </a:r>
            <a:r>
              <a:rPr lang="en-US" dirty="0"/>
              <a:t>anymore. </a:t>
            </a:r>
            <a:endParaRPr lang="it-IT" dirty="0"/>
          </a:p>
        </p:txBody>
      </p:sp>
    </p:spTree>
    <p:extLst>
      <p:ext uri="{BB962C8B-B14F-4D97-AF65-F5344CB8AC3E}">
        <p14:creationId xmlns:p14="http://schemas.microsoft.com/office/powerpoint/2010/main" val="2960062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720080"/>
          </a:xfrm>
        </p:spPr>
        <p:txBody>
          <a:bodyPr>
            <a:normAutofit fontScale="90000"/>
          </a:bodyPr>
          <a:lstStyle/>
          <a:p>
            <a:r>
              <a:rPr lang="it-IT" b="1" dirty="0"/>
              <a:t>A major </a:t>
            </a:r>
            <a:r>
              <a:rPr lang="it-IT" b="1" dirty="0" err="1"/>
              <a:t>writer</a:t>
            </a:r>
            <a:endParaRPr lang="it-IT" b="1" dirty="0"/>
          </a:p>
        </p:txBody>
      </p:sp>
      <p:sp>
        <p:nvSpPr>
          <p:cNvPr id="3" name="Segnaposto contenuto 2"/>
          <p:cNvSpPr>
            <a:spLocks noGrp="1"/>
          </p:cNvSpPr>
          <p:nvPr>
            <p:ph idx="1"/>
          </p:nvPr>
        </p:nvSpPr>
        <p:spPr>
          <a:xfrm>
            <a:off x="457200" y="980728"/>
            <a:ext cx="8229600" cy="5688632"/>
          </a:xfrm>
        </p:spPr>
        <p:txBody>
          <a:bodyPr>
            <a:normAutofit fontScale="92500"/>
          </a:bodyPr>
          <a:lstStyle/>
          <a:p>
            <a:pPr marL="0" indent="0">
              <a:buNone/>
            </a:pPr>
            <a:r>
              <a:rPr lang="en-US" b="1" i="1" dirty="0">
                <a:solidFill>
                  <a:schemeClr val="tx2">
                    <a:lumMod val="75000"/>
                  </a:schemeClr>
                </a:solidFill>
              </a:rPr>
              <a:t>The Scarlet Letter </a:t>
            </a:r>
            <a:r>
              <a:rPr lang="en-US" dirty="0"/>
              <a:t>was published in March 1850. It was one of the first mass-produced books in America, but it had only a limited success (2,500 sales in the first 10 days), at least compared to the much wider commercial success of novels written by women like </a:t>
            </a:r>
            <a:r>
              <a:rPr lang="en-US" b="1" dirty="0">
                <a:solidFill>
                  <a:schemeClr val="tx2">
                    <a:lumMod val="75000"/>
                  </a:schemeClr>
                </a:solidFill>
              </a:rPr>
              <a:t>Harriet Beecher Stowe’s </a:t>
            </a:r>
            <a:r>
              <a:rPr lang="en-US" b="1" i="1" dirty="0">
                <a:solidFill>
                  <a:schemeClr val="tx2">
                    <a:lumMod val="75000"/>
                  </a:schemeClr>
                </a:solidFill>
              </a:rPr>
              <a:t>Uncle Tom’s Cabin</a:t>
            </a:r>
            <a:r>
              <a:rPr lang="en-US" i="1" dirty="0">
                <a:solidFill>
                  <a:schemeClr val="tx2">
                    <a:lumMod val="75000"/>
                  </a:schemeClr>
                </a:solidFill>
              </a:rPr>
              <a:t> </a:t>
            </a:r>
            <a:r>
              <a:rPr lang="en-US" dirty="0"/>
              <a:t>(1852), which sold 3,000 copies in </a:t>
            </a:r>
            <a:r>
              <a:rPr lang="en-US" i="1" dirty="0"/>
              <a:t>one day</a:t>
            </a:r>
            <a:r>
              <a:rPr lang="en-US" dirty="0"/>
              <a:t>,</a:t>
            </a:r>
            <a:r>
              <a:rPr lang="en-US" i="1" dirty="0"/>
              <a:t> </a:t>
            </a:r>
            <a:r>
              <a:rPr lang="en-US" dirty="0"/>
              <a:t>and about 300,000 copies in the USA and 200,000 in the UK in a year. Nonetheless, the romance won the author critical recognition, and it soon became a classic of American literature, even if the main issues addresses by the book were considered “unpleasant” by many – someone wrote that it almost seemed a direct outcome of the subversive movement  that only a couple of years before had had its official birth with the Seneca Falls convention and the </a:t>
            </a:r>
            <a:r>
              <a:rPr lang="en-US" i="1" dirty="0"/>
              <a:t>Declaration of Sentiments</a:t>
            </a:r>
            <a:r>
              <a:rPr lang="en-US" dirty="0"/>
              <a:t>.</a:t>
            </a:r>
            <a:endParaRPr lang="it-IT" dirty="0"/>
          </a:p>
        </p:txBody>
      </p:sp>
    </p:spTree>
    <p:extLst>
      <p:ext uri="{BB962C8B-B14F-4D97-AF65-F5344CB8AC3E}">
        <p14:creationId xmlns:p14="http://schemas.microsoft.com/office/powerpoint/2010/main" val="3392897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1008112"/>
          </a:xfrm>
        </p:spPr>
        <p:txBody>
          <a:bodyPr/>
          <a:lstStyle/>
          <a:p>
            <a:r>
              <a:rPr lang="it-IT" b="1" dirty="0" err="1"/>
              <a:t>Hawthorne</a:t>
            </a:r>
            <a:r>
              <a:rPr lang="it-IT" b="1" dirty="0"/>
              <a:t> and Melville</a:t>
            </a:r>
          </a:p>
        </p:txBody>
      </p:sp>
      <p:sp>
        <p:nvSpPr>
          <p:cNvPr id="3" name="Segnaposto contenuto 2"/>
          <p:cNvSpPr>
            <a:spLocks noGrp="1"/>
          </p:cNvSpPr>
          <p:nvPr>
            <p:ph idx="1"/>
          </p:nvPr>
        </p:nvSpPr>
        <p:spPr>
          <a:xfrm>
            <a:off x="457200" y="1196752"/>
            <a:ext cx="8229600" cy="5127848"/>
          </a:xfrm>
        </p:spPr>
        <p:txBody>
          <a:bodyPr>
            <a:normAutofit lnSpcReduction="10000"/>
          </a:bodyPr>
          <a:lstStyle/>
          <a:p>
            <a:pPr marL="0" indent="0">
              <a:buNone/>
            </a:pPr>
            <a:r>
              <a:rPr lang="en-US" dirty="0"/>
              <a:t>At the end of March 1850, Hawthorne became friend with Herman Melville, who had just reviewed </a:t>
            </a:r>
            <a:r>
              <a:rPr lang="en-US" i="1" dirty="0"/>
              <a:t>Mosses from an Old Manse</a:t>
            </a:r>
            <a:r>
              <a:rPr lang="en-US" dirty="0"/>
              <a:t>, in which he declared that Hawthorne was a genius, because he had the “</a:t>
            </a:r>
            <a:r>
              <a:rPr lang="en-US" b="1" dirty="0">
                <a:solidFill>
                  <a:schemeClr val="accent1">
                    <a:lumMod val="50000"/>
                  </a:schemeClr>
                </a:solidFill>
              </a:rPr>
              <a:t>power of blackness</a:t>
            </a:r>
            <a:r>
              <a:rPr lang="en-US" dirty="0"/>
              <a:t>.” In a 1851 letter Melville wrote: “There is the grand truth about Nathaniel Hawthorne. He says </a:t>
            </a:r>
            <a:r>
              <a:rPr lang="en-US" b="1" dirty="0">
                <a:solidFill>
                  <a:schemeClr val="accent1">
                    <a:lumMod val="50000"/>
                  </a:schemeClr>
                </a:solidFill>
              </a:rPr>
              <a:t>No! in thunder</a:t>
            </a:r>
            <a:r>
              <a:rPr lang="en-US" dirty="0"/>
              <a:t>; but the Devil himself cannot make him say yes,” thus inaugurating a critical tendency to consider Hawthorne a “subversive,” oppositional author – contrary to another tendency that considers him a defender of the “liberal” status quo. Melville dedicated </a:t>
            </a:r>
            <a:r>
              <a:rPr lang="en-US" i="1" dirty="0"/>
              <a:t>Moby-Dick</a:t>
            </a:r>
            <a:r>
              <a:rPr lang="en-US" dirty="0"/>
              <a:t> (1851) to Hawthorne: “In token of my admiration for his genius, this book is inscribed to Nathaniel Hawthorne.”</a:t>
            </a:r>
            <a:endParaRPr lang="it-IT" dirty="0"/>
          </a:p>
        </p:txBody>
      </p:sp>
    </p:spTree>
    <p:extLst>
      <p:ext uri="{BB962C8B-B14F-4D97-AF65-F5344CB8AC3E}">
        <p14:creationId xmlns:p14="http://schemas.microsoft.com/office/powerpoint/2010/main" val="314724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88640"/>
            <a:ext cx="8229600" cy="648072"/>
          </a:xfrm>
        </p:spPr>
        <p:txBody>
          <a:bodyPr>
            <a:normAutofit fontScale="90000"/>
          </a:bodyPr>
          <a:lstStyle/>
          <a:p>
            <a:r>
              <a:rPr lang="it-IT" b="1" dirty="0"/>
              <a:t>An </a:t>
            </a:r>
            <a:r>
              <a:rPr lang="it-IT" b="1" dirty="0" err="1"/>
              <a:t>established</a:t>
            </a:r>
            <a:r>
              <a:rPr lang="it-IT" b="1" dirty="0"/>
              <a:t> </a:t>
            </a:r>
            <a:r>
              <a:rPr lang="it-IT" b="1" dirty="0" err="1"/>
              <a:t>author</a:t>
            </a:r>
            <a:r>
              <a:rPr lang="it-IT" b="1" dirty="0"/>
              <a:t>/</a:t>
            </a:r>
            <a:r>
              <a:rPr lang="it-IT" b="1" dirty="0" err="1"/>
              <a:t>ity</a:t>
            </a:r>
            <a:endParaRPr lang="it-IT" b="1" dirty="0"/>
          </a:p>
        </p:txBody>
      </p:sp>
      <p:sp>
        <p:nvSpPr>
          <p:cNvPr id="3" name="Segnaposto contenuto 2"/>
          <p:cNvSpPr>
            <a:spLocks noGrp="1"/>
          </p:cNvSpPr>
          <p:nvPr>
            <p:ph idx="1"/>
          </p:nvPr>
        </p:nvSpPr>
        <p:spPr>
          <a:xfrm>
            <a:off x="457200" y="836712"/>
            <a:ext cx="8229600" cy="5760640"/>
          </a:xfrm>
        </p:spPr>
        <p:txBody>
          <a:bodyPr>
            <a:noAutofit/>
          </a:bodyPr>
          <a:lstStyle/>
          <a:p>
            <a:pPr marL="0" indent="0">
              <a:buNone/>
            </a:pPr>
            <a:r>
              <a:rPr lang="en-US" sz="3200" dirty="0"/>
              <a:t>Hawthorne gradually became an established author with the two subsequent romances, </a:t>
            </a:r>
            <a:r>
              <a:rPr lang="en-US" sz="3200" b="1" i="1" dirty="0">
                <a:solidFill>
                  <a:schemeClr val="accent1">
                    <a:lumMod val="50000"/>
                  </a:schemeClr>
                </a:solidFill>
              </a:rPr>
              <a:t>The House of the Seven Ga</a:t>
            </a:r>
            <a:r>
              <a:rPr lang="en-US" sz="3200" b="1" i="1" dirty="0"/>
              <a:t>bles </a:t>
            </a:r>
            <a:r>
              <a:rPr lang="en-US" sz="3200" dirty="0"/>
              <a:t>(1851) and </a:t>
            </a:r>
            <a:r>
              <a:rPr lang="en-US" sz="3200" b="1" i="1" dirty="0">
                <a:solidFill>
                  <a:schemeClr val="accent1">
                    <a:lumMod val="50000"/>
                  </a:schemeClr>
                </a:solidFill>
              </a:rPr>
              <a:t>The </a:t>
            </a:r>
            <a:r>
              <a:rPr lang="en-US" sz="3200" b="1" i="1" dirty="0" err="1">
                <a:solidFill>
                  <a:schemeClr val="accent1">
                    <a:lumMod val="50000"/>
                  </a:schemeClr>
                </a:solidFill>
              </a:rPr>
              <a:t>Blithedale</a:t>
            </a:r>
            <a:r>
              <a:rPr lang="en-US" sz="3200" b="1" i="1" dirty="0">
                <a:solidFill>
                  <a:schemeClr val="accent1">
                    <a:lumMod val="50000"/>
                  </a:schemeClr>
                </a:solidFill>
              </a:rPr>
              <a:t> Romance</a:t>
            </a:r>
            <a:r>
              <a:rPr lang="en-US" sz="3200" dirty="0">
                <a:solidFill>
                  <a:schemeClr val="accent1">
                    <a:lumMod val="50000"/>
                  </a:schemeClr>
                </a:solidFill>
              </a:rPr>
              <a:t> </a:t>
            </a:r>
            <a:r>
              <a:rPr lang="en-US" sz="3200" dirty="0"/>
              <a:t>(1852), and the 1851 collection of short stories retelling classic myths, </a:t>
            </a:r>
            <a:r>
              <a:rPr lang="en-US" sz="3200" b="1" i="1" dirty="0">
                <a:solidFill>
                  <a:schemeClr val="accent1">
                    <a:lumMod val="50000"/>
                  </a:schemeClr>
                </a:solidFill>
              </a:rPr>
              <a:t>A Wonder-Book for Girls and Boys</a:t>
            </a:r>
            <a:r>
              <a:rPr lang="en-US" sz="3200" b="1" dirty="0">
                <a:solidFill>
                  <a:schemeClr val="accent1">
                    <a:lumMod val="50000"/>
                  </a:schemeClr>
                </a:solidFill>
              </a:rPr>
              <a:t> </a:t>
            </a:r>
            <a:r>
              <a:rPr lang="en-US" sz="3200" dirty="0">
                <a:solidFill>
                  <a:schemeClr val="accent1">
                    <a:lumMod val="50000"/>
                  </a:schemeClr>
                </a:solidFill>
              </a:rPr>
              <a:t> </a:t>
            </a:r>
            <a:r>
              <a:rPr lang="en-US" sz="3200" dirty="0"/>
              <a:t>(in 1853 he published a sequel, </a:t>
            </a:r>
            <a:r>
              <a:rPr lang="en-US" sz="3200" b="1" i="1" dirty="0" err="1">
                <a:solidFill>
                  <a:schemeClr val="accent1">
                    <a:lumMod val="50000"/>
                  </a:schemeClr>
                </a:solidFill>
              </a:rPr>
              <a:t>Tanglewood</a:t>
            </a:r>
            <a:r>
              <a:rPr lang="en-US" sz="3200" b="1" i="1" dirty="0">
                <a:solidFill>
                  <a:schemeClr val="accent1">
                    <a:lumMod val="50000"/>
                  </a:schemeClr>
                </a:solidFill>
              </a:rPr>
              <a:t> Tales</a:t>
            </a:r>
            <a:r>
              <a:rPr lang="en-US" sz="3200" dirty="0"/>
              <a:t>). In 1852 Hawthorne wrote the campaign biography of his friend </a:t>
            </a:r>
            <a:r>
              <a:rPr lang="en-US" sz="3200" b="1" dirty="0">
                <a:solidFill>
                  <a:schemeClr val="accent1">
                    <a:lumMod val="50000"/>
                  </a:schemeClr>
                </a:solidFill>
              </a:rPr>
              <a:t>Franklin Pierce</a:t>
            </a:r>
            <a:r>
              <a:rPr lang="en-US" sz="3200" dirty="0"/>
              <a:t>, who became President and rewarded him for his support with the position of United States consul in Liverpool. </a:t>
            </a:r>
            <a:endParaRPr lang="it-IT" sz="3200" dirty="0"/>
          </a:p>
        </p:txBody>
      </p:sp>
    </p:spTree>
    <p:extLst>
      <p:ext uri="{BB962C8B-B14F-4D97-AF65-F5344CB8AC3E}">
        <p14:creationId xmlns:p14="http://schemas.microsoft.com/office/powerpoint/2010/main" val="2639806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332656"/>
            <a:ext cx="8229600" cy="1008112"/>
          </a:xfrm>
        </p:spPr>
        <p:txBody>
          <a:bodyPr>
            <a:normAutofit/>
          </a:bodyPr>
          <a:lstStyle/>
          <a:p>
            <a:r>
              <a:rPr lang="it-IT" b="1" dirty="0"/>
              <a:t>The last </a:t>
            </a:r>
            <a:r>
              <a:rPr lang="it-IT" b="1" dirty="0" err="1"/>
              <a:t>years</a:t>
            </a:r>
            <a:endParaRPr lang="it-IT" b="1" dirty="0"/>
          </a:p>
        </p:txBody>
      </p:sp>
      <p:sp>
        <p:nvSpPr>
          <p:cNvPr id="3" name="Segnaposto contenuto 2"/>
          <p:cNvSpPr>
            <a:spLocks noGrp="1"/>
          </p:cNvSpPr>
          <p:nvPr>
            <p:ph idx="1"/>
          </p:nvPr>
        </p:nvSpPr>
        <p:spPr>
          <a:xfrm>
            <a:off x="457200" y="1628800"/>
            <a:ext cx="8229600" cy="5040560"/>
          </a:xfrm>
        </p:spPr>
        <p:txBody>
          <a:bodyPr>
            <a:normAutofit/>
          </a:bodyPr>
          <a:lstStyle/>
          <a:p>
            <a:pPr marL="0" indent="0">
              <a:buNone/>
            </a:pPr>
            <a:r>
              <a:rPr lang="en-US" dirty="0"/>
              <a:t>In 1857, Hawthorne’s consulship ended, and the Hawthorne family (Nathaniel, Sophia, and their children </a:t>
            </a:r>
            <a:r>
              <a:rPr lang="en-US" dirty="0" err="1"/>
              <a:t>Una</a:t>
            </a:r>
            <a:r>
              <a:rPr lang="en-US" dirty="0"/>
              <a:t>, Julian and Rose) toured France and especially Italy, settling in Rome from February 1858 to the late summer of 1859. In 1860, he published </a:t>
            </a:r>
            <a:r>
              <a:rPr lang="en-US" b="1" i="1" dirty="0">
                <a:solidFill>
                  <a:schemeClr val="accent1">
                    <a:lumMod val="50000"/>
                  </a:schemeClr>
                </a:solidFill>
              </a:rPr>
              <a:t>The Marble Faun</a:t>
            </a:r>
            <a:r>
              <a:rPr lang="en-US" dirty="0"/>
              <a:t>, bases on his Italian experience and his last completed romance, which rapidly became a broad commercial success, and a sort of guidebook for all English-speaking travellers to Italy and Rome. He also tried to write other romances on the complex relationships between past and present, and Europe and America, but he never finished them. He died on May 19, 1864.</a:t>
            </a:r>
            <a:endParaRPr lang="it-IT" dirty="0"/>
          </a:p>
        </p:txBody>
      </p:sp>
    </p:spTree>
    <p:extLst>
      <p:ext uri="{BB962C8B-B14F-4D97-AF65-F5344CB8AC3E}">
        <p14:creationId xmlns:p14="http://schemas.microsoft.com/office/powerpoint/2010/main" val="28028961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Equinozi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Equinozi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nozi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Flow</Template>
  <TotalTime>245</TotalTime>
  <Words>4688</Words>
  <Application>Microsoft Office PowerPoint</Application>
  <PresentationFormat>Presentazione su schermo (4:3)</PresentationFormat>
  <Paragraphs>62</Paragraphs>
  <Slides>29</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29</vt:i4>
      </vt:variant>
    </vt:vector>
  </HeadingPairs>
  <TitlesOfParts>
    <vt:vector size="34" baseType="lpstr">
      <vt:lpstr>Aptos</vt:lpstr>
      <vt:lpstr>Calibri</vt:lpstr>
      <vt:lpstr>Constantia</vt:lpstr>
      <vt:lpstr>Wingdings 2</vt:lpstr>
      <vt:lpstr>Equinozio</vt:lpstr>
      <vt:lpstr>Hester Prynne, a Migrant</vt:lpstr>
      <vt:lpstr>Hawthorne: A “symbolic” life</vt:lpstr>
      <vt:lpstr>Hawthorne’s early career</vt:lpstr>
      <vt:lpstr>A utopian tendency</vt:lpstr>
      <vt:lpstr>Life at the Custom-House</vt:lpstr>
      <vt:lpstr>A major writer</vt:lpstr>
      <vt:lpstr>Hawthorne and Melville</vt:lpstr>
      <vt:lpstr>An established author/ity</vt:lpstr>
      <vt:lpstr>The last years</vt:lpstr>
      <vt:lpstr>The Scarlet Letter: Space and time</vt:lpstr>
      <vt:lpstr>Alterations of history</vt:lpstr>
      <vt:lpstr>Scarlet letters</vt:lpstr>
      <vt:lpstr>Out of/into the prison</vt:lpstr>
      <vt:lpstr>Who watches the watchers</vt:lpstr>
      <vt:lpstr>A new, paradoxical power</vt:lpstr>
      <vt:lpstr>Intersections of class, race, age, gender, religion</vt:lpstr>
      <vt:lpstr>Nature vs. civilization</vt:lpstr>
      <vt:lpstr>The art of excess</vt:lpstr>
      <vt:lpstr>Spelling “A”</vt:lpstr>
      <vt:lpstr>A fallen Adam, a new Christ</vt:lpstr>
      <vt:lpstr>Presentazione standard di PowerPoint</vt:lpstr>
      <vt:lpstr>An American Satan</vt:lpstr>
      <vt:lpstr>A Pearl of great value</vt:lpstr>
      <vt:lpstr> Hester Prynne, c’est moi</vt:lpstr>
      <vt:lpstr>An author with no identity</vt:lpstr>
      <vt:lpstr>A search for A-uthority</vt:lpstr>
      <vt:lpstr>Distance from power</vt:lpstr>
      <vt:lpstr>A betrayer of his/her class, religion, gender, family (and race?)</vt:lpstr>
      <vt:lpstr>Migrating back home, and back again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HP</dc:creator>
  <cp:lastModifiedBy>valerio.deangelis@unimc.it</cp:lastModifiedBy>
  <cp:revision>27</cp:revision>
  <dcterms:created xsi:type="dcterms:W3CDTF">2019-10-14T17:24:40Z</dcterms:created>
  <dcterms:modified xsi:type="dcterms:W3CDTF">2024-10-29T18:35:01Z</dcterms:modified>
</cp:coreProperties>
</file>